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5"/>
  </p:notesMasterIdLst>
  <p:sldIdLst>
    <p:sldId id="367" r:id="rId2"/>
    <p:sldId id="392" r:id="rId3"/>
    <p:sldId id="420" r:id="rId4"/>
    <p:sldId id="414" r:id="rId5"/>
    <p:sldId id="369" r:id="rId6"/>
    <p:sldId id="258" r:id="rId7"/>
    <p:sldId id="264" r:id="rId8"/>
    <p:sldId id="257" r:id="rId9"/>
    <p:sldId id="371" r:id="rId10"/>
    <p:sldId id="265" r:id="rId11"/>
    <p:sldId id="266" r:id="rId12"/>
    <p:sldId id="267" r:id="rId13"/>
    <p:sldId id="415" r:id="rId14"/>
    <p:sldId id="360" r:id="rId15"/>
    <p:sldId id="268" r:id="rId16"/>
    <p:sldId id="372" r:id="rId17"/>
    <p:sldId id="373" r:id="rId18"/>
    <p:sldId id="374" r:id="rId19"/>
    <p:sldId id="269" r:id="rId20"/>
    <p:sldId id="411" r:id="rId21"/>
    <p:sldId id="412" r:id="rId22"/>
    <p:sldId id="413" r:id="rId23"/>
    <p:sldId id="272" r:id="rId24"/>
    <p:sldId id="273" r:id="rId25"/>
    <p:sldId id="280" r:id="rId26"/>
    <p:sldId id="283" r:id="rId27"/>
    <p:sldId id="285" r:id="rId28"/>
    <p:sldId id="287" r:id="rId29"/>
    <p:sldId id="288" r:id="rId30"/>
    <p:sldId id="289" r:id="rId31"/>
    <p:sldId id="314" r:id="rId32"/>
    <p:sldId id="416" r:id="rId33"/>
    <p:sldId id="361" r:id="rId34"/>
    <p:sldId id="260" r:id="rId35"/>
    <p:sldId id="301" r:id="rId36"/>
    <p:sldId id="304" r:id="rId37"/>
    <p:sldId id="261" r:id="rId38"/>
    <p:sldId id="303" r:id="rId39"/>
    <p:sldId id="305" r:id="rId40"/>
    <p:sldId id="307" r:id="rId41"/>
    <p:sldId id="308" r:id="rId42"/>
    <p:sldId id="309" r:id="rId43"/>
    <p:sldId id="375" r:id="rId44"/>
    <p:sldId id="376" r:id="rId45"/>
    <p:sldId id="377" r:id="rId46"/>
    <p:sldId id="378" r:id="rId47"/>
    <p:sldId id="379" r:id="rId48"/>
    <p:sldId id="380" r:id="rId49"/>
    <p:sldId id="381" r:id="rId50"/>
    <p:sldId id="384" r:id="rId51"/>
    <p:sldId id="385" r:id="rId52"/>
    <p:sldId id="403" r:id="rId53"/>
    <p:sldId id="404" r:id="rId54"/>
    <p:sldId id="281" r:id="rId55"/>
    <p:sldId id="282" r:id="rId56"/>
    <p:sldId id="407" r:id="rId57"/>
    <p:sldId id="284" r:id="rId58"/>
    <p:sldId id="389" r:id="rId59"/>
    <p:sldId id="405" r:id="rId60"/>
    <p:sldId id="406" r:id="rId61"/>
    <p:sldId id="417" r:id="rId62"/>
    <p:sldId id="332" r:id="rId63"/>
    <p:sldId id="302" r:id="rId64"/>
    <p:sldId id="315" r:id="rId65"/>
    <p:sldId id="316" r:id="rId66"/>
    <p:sldId id="386" r:id="rId67"/>
    <p:sldId id="324" r:id="rId68"/>
    <p:sldId id="387" r:id="rId69"/>
    <p:sldId id="327" r:id="rId70"/>
    <p:sldId id="336" r:id="rId71"/>
    <p:sldId id="337" r:id="rId72"/>
    <p:sldId id="338" r:id="rId73"/>
    <p:sldId id="342" r:id="rId74"/>
    <p:sldId id="343" r:id="rId75"/>
    <p:sldId id="344" r:id="rId76"/>
    <p:sldId id="345" r:id="rId77"/>
    <p:sldId id="346" r:id="rId78"/>
    <p:sldId id="351" r:id="rId79"/>
    <p:sldId id="352" r:id="rId80"/>
    <p:sldId id="353" r:id="rId81"/>
    <p:sldId id="348" r:id="rId82"/>
    <p:sldId id="354" r:id="rId83"/>
    <p:sldId id="421" r:id="rId84"/>
    <p:sldId id="422" r:id="rId85"/>
    <p:sldId id="423" r:id="rId86"/>
    <p:sldId id="424" r:id="rId87"/>
    <p:sldId id="362" r:id="rId88"/>
    <p:sldId id="418" r:id="rId89"/>
    <p:sldId id="383" r:id="rId90"/>
    <p:sldId id="409" r:id="rId91"/>
    <p:sldId id="408" r:id="rId92"/>
    <p:sldId id="393" r:id="rId93"/>
    <p:sldId id="395" r:id="rId94"/>
    <p:sldId id="397" r:id="rId95"/>
    <p:sldId id="399" r:id="rId96"/>
    <p:sldId id="401" r:id="rId97"/>
    <p:sldId id="366" r:id="rId98"/>
    <p:sldId id="363" r:id="rId99"/>
    <p:sldId id="263" r:id="rId100"/>
    <p:sldId id="310" r:id="rId101"/>
    <p:sldId id="296" r:id="rId102"/>
    <p:sldId id="364" r:id="rId103"/>
    <p:sldId id="271" r:id="rId104"/>
  </p:sldIdLst>
  <p:sldSz cx="9144000" cy="5143500" type="screen16x9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08D318-B069-0949-B81A-3E56B4644505}" v="1" dt="2025-02-27T15:29:52.6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46"/>
    <p:restoredTop sz="92123"/>
  </p:normalViewPr>
  <p:slideViewPr>
    <p:cSldViewPr snapToGrid="0">
      <p:cViewPr varScale="1">
        <p:scale>
          <a:sx n="150" d="100"/>
          <a:sy n="150" d="100"/>
        </p:scale>
        <p:origin x="632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olo Merialdo" userId="6b2f726f-c277-4207-bbd5-daf1d09aaa87" providerId="ADAL" clId="{9708D318-B069-0949-B81A-3E56B4644505}"/>
    <pc:docChg chg="modSld">
      <pc:chgData name="Paolo Merialdo" userId="6b2f726f-c277-4207-bbd5-daf1d09aaa87" providerId="ADAL" clId="{9708D318-B069-0949-B81A-3E56B4644505}" dt="2025-02-27T15:29:52.632" v="4" actId="18331"/>
      <pc:docMkLst>
        <pc:docMk/>
      </pc:docMkLst>
      <pc:sldChg chg="modSp mod">
        <pc:chgData name="Paolo Merialdo" userId="6b2f726f-c277-4207-bbd5-daf1d09aaa87" providerId="ADAL" clId="{9708D318-B069-0949-B81A-3E56B4644505}" dt="2025-02-27T15:18:52.911" v="3" actId="20577"/>
        <pc:sldMkLst>
          <pc:docMk/>
          <pc:sldMk cId="359190754" sldId="367"/>
        </pc:sldMkLst>
        <pc:spChg chg="mod">
          <ac:chgData name="Paolo Merialdo" userId="6b2f726f-c277-4207-bbd5-daf1d09aaa87" providerId="ADAL" clId="{9708D318-B069-0949-B81A-3E56B4644505}" dt="2025-02-27T15:18:52.911" v="3" actId="20577"/>
          <ac:spMkLst>
            <pc:docMk/>
            <pc:sldMk cId="359190754" sldId="367"/>
            <ac:spMk id="3074" creationId="{00000000-0000-0000-0000-000000000000}"/>
          </ac:spMkLst>
        </pc:spChg>
      </pc:sldChg>
      <pc:sldChg chg="modSp">
        <pc:chgData name="Paolo Merialdo" userId="6b2f726f-c277-4207-bbd5-daf1d09aaa87" providerId="ADAL" clId="{9708D318-B069-0949-B81A-3E56B4644505}" dt="2025-02-27T15:29:52.632" v="4" actId="18331"/>
        <pc:sldMkLst>
          <pc:docMk/>
          <pc:sldMk cId="1851529831" sldId="414"/>
        </pc:sldMkLst>
        <pc:picChg chg="mod">
          <ac:chgData name="Paolo Merialdo" userId="6b2f726f-c277-4207-bbd5-daf1d09aaa87" providerId="ADAL" clId="{9708D318-B069-0949-B81A-3E56B4644505}" dt="2025-02-27T15:29:52.632" v="4" actId="18331"/>
          <ac:picMkLst>
            <pc:docMk/>
            <pc:sldMk cId="1851529831" sldId="414"/>
            <ac:picMk id="4" creationId="{9A3522EB-53A9-16CD-FCA8-1E45366617E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alibri Light" panose="020F0302020204030204" pitchFamily="34" charset="0"/>
              </a:defRPr>
            </a:lvl1pPr>
          </a:lstStyle>
          <a:p>
            <a:fld id="{D1C575C1-1788-3F4D-907E-B42DA7BAD9DB}" type="datetimeFigureOut">
              <a:rPr lang="it-IT" smtClean="0"/>
              <a:pPr/>
              <a:t>27/02/25</a:t>
            </a:fld>
            <a:endParaRPr lang="en-US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alibri Light" panose="020F0302020204030204" pitchFamily="34" charset="0"/>
              </a:defRPr>
            </a:lvl1pPr>
          </a:lstStyle>
          <a:p>
            <a:fld id="{04F25A13-E89C-7C45-9C21-77A3ECD588EA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054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8EB111A-9E8D-AE42-AF40-7D7AD69A6457}" type="slidenum">
              <a:rPr lang="it-IT">
                <a:latin typeface="Calibri Light" panose="020F0302020204030204" pitchFamily="34" charset="0"/>
              </a:rPr>
              <a:pPr eaLnBrk="1" hangingPunct="1"/>
              <a:t>1</a:t>
            </a:fld>
            <a:endParaRPr lang="it-IT" dirty="0">
              <a:latin typeface="Calibri Light" panose="020F0302020204030204" pitchFamily="34" charset="0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BF92363-D0E9-2244-884F-3D6C10F2DC75}" type="slidenum">
              <a:rPr lang="en-US">
                <a:latin typeface="Calibri Light" panose="020F0302020204030204" pitchFamily="34" charset="0"/>
              </a:rPr>
              <a:pPr eaLnBrk="1" hangingPunct="1"/>
              <a:t>41</a:t>
            </a:fld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it-IT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0773b6a8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0773b6a82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0773b6a8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0773b6a82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0773b6a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0773b6a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0773b6a8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0773b6a82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FEB8AD-1662-40D7-ACDD-4C65E381FB30}" type="slidenum">
              <a:rPr lang="it-IT" smtClean="0"/>
              <a:pPr/>
              <a:t>73</a:t>
            </a:fld>
            <a:endParaRPr lang="it-IT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FEB8AD-1662-40D7-ACDD-4C65E381FB30}" type="slidenum">
              <a:rPr lang="it-IT" smtClean="0"/>
              <a:pPr/>
              <a:t>74</a:t>
            </a:fld>
            <a:endParaRPr lang="it-IT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FEB8AD-1662-40D7-ACDD-4C65E381FB30}" type="slidenum">
              <a:rPr lang="it-IT" smtClean="0"/>
              <a:pPr/>
              <a:t>75</a:t>
            </a:fld>
            <a:endParaRPr lang="it-IT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FEB8AD-1662-40D7-ACDD-4C65E381FB30}" type="slidenum">
              <a:rPr lang="it-IT" smtClean="0"/>
              <a:pPr/>
              <a:t>76</a:t>
            </a:fld>
            <a:endParaRPr lang="it-IT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FEB8AD-1662-40D7-ACDD-4C65E381FB30}" type="slidenum">
              <a:rPr lang="it-IT" smtClean="0"/>
              <a:pPr/>
              <a:t>77</a:t>
            </a:fld>
            <a:endParaRPr lang="it-IT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egnaposto immagine diapositiva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7891" name="Segnaposto note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7892" name="Segnaposto numero diapositiva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267C36A-E7AF-B347-937B-85C523DD3BF5}" type="slidenum">
              <a:rPr lang="en-US">
                <a:latin typeface="Calibri Light" panose="020F0302020204030204" pitchFamily="34" charset="0"/>
              </a:rPr>
              <a:pPr eaLnBrk="1" hangingPunct="1"/>
              <a:t>24</a:t>
            </a:fld>
            <a:endParaRPr lang="en-US" dirty="0">
              <a:latin typeface="Calibri Light" panose="020F030202020403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t-IT" dirty="0">
              <a:latin typeface="Calibri Light" panose="020F0302020204030204" pitchFamily="34" charset="0"/>
              <a:ea typeface="ＭＳ Ｐゴシック" pitchFamily="34" charset="-128"/>
            </a:endParaRPr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D1D7D3-8BF7-40AE-A384-8C0BB203AD65}" type="slidenum">
              <a:rPr lang="en-US">
                <a:latin typeface="Calibri Light" panose="020F0302020204030204" pitchFamily="34" charset="0"/>
                <a:ea typeface="ＭＳ Ｐゴシック" pitchFamily="34" charset="-128"/>
              </a:rPr>
              <a:pPr/>
              <a:t>78</a:t>
            </a:fld>
            <a:endParaRPr lang="en-US" dirty="0">
              <a:latin typeface="Calibri Light" panose="020F0302020204030204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FEB8AD-1662-40D7-ACDD-4C65E381FB30}" type="slidenum">
              <a:rPr lang="it-IT" smtClean="0"/>
              <a:pPr/>
              <a:t>81</a:t>
            </a:fld>
            <a:endParaRPr lang="it-IT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5FFBC-9336-46F2-898F-A127102C2AAF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25A13-E89C-7C45-9C21-77A3ECD588EA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364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B59DAE5-0F78-0E49-846C-79B019C15D98}" type="slidenum">
              <a:rPr lang="en-US">
                <a:latin typeface="Calibri Light" panose="020F0302020204030204" pitchFamily="34" charset="0"/>
              </a:rPr>
              <a:pPr eaLnBrk="1" hangingPunct="1"/>
              <a:t>25</a:t>
            </a:fld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it-I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86A9C69-335C-C744-AF9E-F599811B9709}" type="slidenum">
              <a:rPr lang="en-US">
                <a:latin typeface="Calibri Light" panose="020F0302020204030204" pitchFamily="34" charset="0"/>
              </a:rPr>
              <a:pPr eaLnBrk="1" hangingPunct="1"/>
              <a:t>26</a:t>
            </a:fld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it-IT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8277EFD-E3A5-814C-BE4C-FFB6CDCDF901}" type="slidenum">
              <a:rPr lang="en-US">
                <a:latin typeface="Calibri Light" panose="020F0302020204030204" pitchFamily="34" charset="0"/>
              </a:rPr>
              <a:pPr eaLnBrk="1" hangingPunct="1"/>
              <a:t>27</a:t>
            </a:fld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it-IT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CACF796-FE61-854E-98C0-8E7E7746BC97}" type="slidenum">
              <a:rPr lang="en-US">
                <a:latin typeface="Calibri Light" panose="020F0302020204030204" pitchFamily="34" charset="0"/>
              </a:rPr>
              <a:pPr eaLnBrk="1" hangingPunct="1"/>
              <a:t>28</a:t>
            </a:fld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091238" cy="3427412"/>
          </a:xfrm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3213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it-IT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DA7CD4C-A312-CA4E-AD59-5C8DDE57189C}" type="slidenum">
              <a:rPr lang="en-US">
                <a:latin typeface="Calibri Light" panose="020F0302020204030204" pitchFamily="34" charset="0"/>
              </a:rPr>
              <a:pPr eaLnBrk="1" hangingPunct="1"/>
              <a:t>29</a:t>
            </a:fld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091238" cy="3427412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3213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it-IT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AFAD2FF-0D9C-7A44-B39F-6251BE169400}" type="slidenum">
              <a:rPr lang="en-US">
                <a:latin typeface="Calibri Light" panose="020F0302020204030204" pitchFamily="34" charset="0"/>
              </a:rPr>
              <a:pPr eaLnBrk="1" hangingPunct="1"/>
              <a:t>30</a:t>
            </a:fld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it-IT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DDB5467-FAC1-8145-9980-E3CB2A72CAEF}" type="slidenum">
              <a:rPr lang="en-US">
                <a:latin typeface="Calibri Light" panose="020F0302020204030204" pitchFamily="34" charset="0"/>
              </a:rPr>
              <a:pPr eaLnBrk="1" hangingPunct="1"/>
              <a:t>40</a:t>
            </a:fld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it-IT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it-IT"/>
              <a:t>Fare clic per modificare stile</a:t>
            </a:r>
            <a:endParaRPr lang="en-US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733A9-B2C3-AE47-8657-BBD3860B180D}" type="datetimeFigureOut">
              <a:rPr lang="it-IT" smtClean="0"/>
              <a:t>27/02/25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6DE83-5E11-5147-A804-09247BE1F2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84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733A9-B2C3-AE47-8657-BBD3860B180D}" type="datetimeFigureOut">
              <a:rPr lang="it-IT" smtClean="0"/>
              <a:t>27/02/25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6DE83-5E11-5147-A804-09247BE1F2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998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it-IT"/>
              <a:t>Fare clic per modificare stile</a:t>
            </a:r>
            <a:endParaRPr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733A9-B2C3-AE47-8657-BBD3860B180D}" type="datetimeFigureOut">
              <a:rPr lang="it-IT" smtClean="0"/>
              <a:t>27/02/25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6DE83-5E11-5147-A804-09247BE1F2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011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733A9-B2C3-AE47-8657-BBD3860B180D}" type="datetimeFigureOut">
              <a:rPr lang="it-IT" smtClean="0"/>
              <a:t>27/02/25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6DE83-5E11-5147-A804-09247BE1F2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228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it-IT"/>
              <a:t>Fare clic per modificare stile</a:t>
            </a:r>
            <a:endParaRPr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733A9-B2C3-AE47-8657-BBD3860B180D}" type="datetimeFigureOut">
              <a:rPr lang="it-IT" smtClean="0"/>
              <a:t>27/02/25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6DE83-5E11-5147-A804-09247BE1F2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67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733A9-B2C3-AE47-8657-BBD3860B180D}" type="datetimeFigureOut">
              <a:rPr lang="it-IT" smtClean="0"/>
              <a:t>27/02/25</a:t>
            </a:fld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6DE83-5E11-5147-A804-09247BE1F2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78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  <a:endParaRPr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733A9-B2C3-AE47-8657-BBD3860B180D}" type="datetimeFigureOut">
              <a:rPr lang="it-IT" smtClean="0"/>
              <a:t>27/02/25</a:t>
            </a:fld>
            <a:endParaRPr lang="en-US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6DE83-5E11-5147-A804-09247BE1F2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346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733A9-B2C3-AE47-8657-BBD3860B180D}" type="datetimeFigureOut">
              <a:rPr lang="it-IT" smtClean="0"/>
              <a:t>27/02/25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6DE83-5E11-5147-A804-09247BE1F2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351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733A9-B2C3-AE47-8657-BBD3860B180D}" type="datetimeFigureOut">
              <a:rPr lang="it-IT" smtClean="0"/>
              <a:t>27/02/25</a:t>
            </a:fld>
            <a:endParaRPr lang="en-US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6DE83-5E11-5147-A804-09247BE1F2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080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it-IT"/>
              <a:t>Fare clic per modificare stile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733A9-B2C3-AE47-8657-BBD3860B180D}" type="datetimeFigureOut">
              <a:rPr lang="it-IT" smtClean="0"/>
              <a:t>27/02/25</a:t>
            </a:fld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6DE83-5E11-5147-A804-09247BE1F2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116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it-IT"/>
              <a:t>Fare clic per modificare stile</a:t>
            </a:r>
            <a:endParaRPr lang="en-US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733A9-B2C3-AE47-8657-BBD3860B180D}" type="datetimeFigureOut">
              <a:rPr lang="it-IT" smtClean="0"/>
              <a:t>27/02/25</a:t>
            </a:fld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6DE83-5E11-5147-A804-09247BE1F2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325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stile</a:t>
            </a:r>
            <a:endParaRPr lang="en-US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7B0733A9-B2C3-AE47-8657-BBD3860B180D}" type="datetimeFigureOut">
              <a:rPr lang="it-IT" smtClean="0"/>
              <a:pPr/>
              <a:t>27/02/25</a:t>
            </a:fld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9996DE83-5E11-5147-A804-09247BE1F2BF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41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b="0" i="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uniroma3.it/didattica" TargetMode="Externa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uniroma3.it/didattica" TargetMode="Externa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uniroma3.it/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://uniroma3.it/didattica" TargetMode="External"/><Relationship Id="rId4" Type="http://schemas.openxmlformats.org/officeDocument/2006/relationships/image" Target="../media/image5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://uniroma3.it/didattica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iroma3.it/?s=merialdo&amp;restrict=piramid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sinai.inf.uniroma3.it:8080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uniroma3.it/didattica" TargetMode="Externa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uniroma3.it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://uniroma3.it/didattica" TargetMode="External"/><Relationship Id="rId4" Type="http://schemas.openxmlformats.org/officeDocument/2006/relationships/image" Target="../media/image5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://uniroma3.it/didattica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uniroma3.it/didattica" TargetMode="Externa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uniroma3.it/didattica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uniroma3.it/didattica" TargetMode="Externa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uniroma3.it/didattica" TargetMode="External"/><Relationship Id="rId5" Type="http://schemas.openxmlformats.org/officeDocument/2006/relationships/image" Target="../media/image5.tiff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youtube.com/watch?v=zRwPSFpLX8I" TargetMode="External"/><Relationship Id="rId5" Type="http://schemas.openxmlformats.org/officeDocument/2006/relationships/hyperlink" Target="http://www.morganclaypool.com/doi/abs/10.2200/S00193ED1V01Y200905CAC006" TargetMode="External"/><Relationship Id="rId4" Type="http://schemas.openxmlformats.org/officeDocument/2006/relationships/image" Target="../media/image2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uniroma3.it/didattica" TargetMode="Externa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it/ec2/pricing/on-demand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animoto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log.animoto.com/2008/04/21/amazon-ceo-jeff-bezos-on-animoto/" TargetMode="Externa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://uniroma3.it/?s=merialdo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uniroma3.it/didattica" TargetMode="Externa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57350" y="1598616"/>
            <a:ext cx="5829300" cy="1101725"/>
          </a:xfrm>
          <a:extLst>
            <a:ext uri="{91240B29-F687-4f45-9708-019B960494DF}">
              <a14:hiddenLine xmlns:a14="http://schemas.microsoft.com/office/drawing/2010/main" xmlns="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0000"/>
          </a:bodyPr>
          <a:lstStyle/>
          <a:p>
            <a:pPr algn="l"/>
            <a:r>
              <a:rPr lang="it-IT" sz="1500" dirty="0">
                <a:latin typeface="Calibri Light" panose="020F0302020204030204" pitchFamily="34" charset="0"/>
              </a:rPr>
              <a:t>Sistemi informativi su Web</a:t>
            </a:r>
            <a:br>
              <a:rPr lang="it-IT" sz="1500" dirty="0">
                <a:latin typeface="Calibri Light" panose="020F0302020204030204" pitchFamily="34" charset="0"/>
              </a:rPr>
            </a:br>
            <a:r>
              <a:rPr lang="it-IT" dirty="0">
                <a:solidFill>
                  <a:srgbClr val="7030A0"/>
                </a:solidFill>
                <a:latin typeface="Calibri Light" panose="020F0302020204030204" pitchFamily="34" charset="0"/>
              </a:rPr>
              <a:t>PANORAMICA DEL CORSO</a:t>
            </a:r>
            <a:br>
              <a:rPr lang="it-IT" dirty="0">
                <a:solidFill>
                  <a:srgbClr val="7030A0"/>
                </a:solidFill>
                <a:latin typeface="Calibri Light" panose="020F0302020204030204" pitchFamily="34" charset="0"/>
              </a:rPr>
            </a:br>
            <a:r>
              <a:rPr lang="it-IT" sz="2025" dirty="0">
                <a:solidFill>
                  <a:srgbClr val="7030A0"/>
                </a:solidFill>
                <a:latin typeface="Calibri Light" panose="020F0302020204030204" pitchFamily="34" charset="0"/>
              </a:rPr>
              <a:t>aa 2024-2025</a:t>
            </a:r>
            <a:br>
              <a:rPr lang="it-IT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</a:br>
            <a:endParaRPr lang="it-IT" dirty="0">
              <a:solidFill>
                <a:schemeClr val="accent3">
                  <a:lumMod val="75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2171700" y="4743450"/>
            <a:ext cx="515878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dirty="0">
                <a:latin typeface="Calibri Light" panose="020F0302020204030204" pitchFamily="34" charset="0"/>
              </a:rPr>
              <a:t>This work is licensed under a Creative Commons Attribution-Noncommercial-Share Alike 3.0 United States</a:t>
            </a:r>
            <a:br>
              <a:rPr lang="en-US" sz="900" dirty="0">
                <a:latin typeface="Calibri Light" panose="020F0302020204030204" pitchFamily="34" charset="0"/>
              </a:rPr>
            </a:br>
            <a:r>
              <a:rPr lang="en-US" sz="900" dirty="0">
                <a:latin typeface="Calibri Light" panose="020F0302020204030204" pitchFamily="34" charset="0"/>
              </a:rPr>
              <a:t>See http://</a:t>
            </a:r>
            <a:r>
              <a:rPr lang="en-US" sz="900" dirty="0" err="1">
                <a:latin typeface="Calibri Light" panose="020F0302020204030204" pitchFamily="34" charset="0"/>
              </a:rPr>
              <a:t>creativecommons.org</a:t>
            </a:r>
            <a:r>
              <a:rPr lang="en-US" sz="900" dirty="0">
                <a:latin typeface="Calibri Light" panose="020F0302020204030204" pitchFamily="34" charset="0"/>
              </a:rPr>
              <a:t>/licenses/by-</a:t>
            </a:r>
            <a:r>
              <a:rPr lang="en-US" sz="900" dirty="0" err="1">
                <a:latin typeface="Calibri Light" panose="020F0302020204030204" pitchFamily="34" charset="0"/>
              </a:rPr>
              <a:t>nc</a:t>
            </a:r>
            <a:r>
              <a:rPr lang="en-US" sz="900" dirty="0">
                <a:latin typeface="Calibri Light" panose="020F0302020204030204" pitchFamily="34" charset="0"/>
              </a:rPr>
              <a:t>-</a:t>
            </a:r>
            <a:r>
              <a:rPr lang="en-US" sz="900" dirty="0" err="1">
                <a:latin typeface="Calibri Light" panose="020F0302020204030204" pitchFamily="34" charset="0"/>
              </a:rPr>
              <a:t>sa</a:t>
            </a:r>
            <a:r>
              <a:rPr lang="en-US" sz="900" dirty="0">
                <a:latin typeface="Calibri Light" panose="020F0302020204030204" pitchFamily="34" charset="0"/>
              </a:rPr>
              <a:t>/3.0/us/ for details</a:t>
            </a:r>
          </a:p>
        </p:txBody>
      </p:sp>
      <p:pic>
        <p:nvPicPr>
          <p:cNvPr id="5" name="Picture 13" descr="creative-comm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4743450"/>
            <a:ext cx="8382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4815" y="3001007"/>
            <a:ext cx="705953" cy="383568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4049900" y="2931551"/>
            <a:ext cx="232929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>
                <a:latin typeface="Calibri Light" panose="020F0302020204030204" pitchFamily="34" charset="0"/>
                <a:ea typeface="+mj-ea"/>
                <a:cs typeface="+mj-cs"/>
              </a:rPr>
              <a:t>Paolo Merialdo</a:t>
            </a:r>
          </a:p>
          <a:p>
            <a:r>
              <a:rPr lang="it-IT" sz="1350" dirty="0">
                <a:latin typeface="Calibri Light" panose="020F0302020204030204" pitchFamily="34" charset="0"/>
                <a:ea typeface="+mj-ea"/>
                <a:cs typeface="+mj-cs"/>
              </a:rPr>
              <a:t>Università degli Studi Roma Tre</a:t>
            </a:r>
          </a:p>
        </p:txBody>
      </p:sp>
    </p:spTree>
    <p:extLst>
      <p:ext uri="{BB962C8B-B14F-4D97-AF65-F5344CB8AC3E}">
        <p14:creationId xmlns:p14="http://schemas.microsoft.com/office/powerpoint/2010/main" val="35919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2D7686-F4A4-6343-B538-B1ABA8172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funziona una richiesta Web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6959C7-6B64-1540-BEB8-D2C0DD9B8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Il server costruisce la risposta e la invia al client</a:t>
            </a:r>
          </a:p>
        </p:txBody>
      </p:sp>
      <p:sp>
        <p:nvSpPr>
          <p:cNvPr id="24" name="AutoShape 4" descr="Waterfox - Free &amp; Open Web Browser">
            <a:extLst>
              <a:ext uri="{FF2B5EF4-FFF2-40B4-BE49-F238E27FC236}">
                <a16:creationId xmlns:a16="http://schemas.microsoft.com/office/drawing/2014/main" id="{C5614A1C-EC05-FA49-A39A-0507A87296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86275" y="2486025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it-IT" sz="1013" dirty="0">
              <a:latin typeface="Calibri Light" panose="020F0302020204030204" pitchFamily="34" charset="0"/>
            </a:endParaRP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961936E7-A621-8F4E-B1A9-1827D82B1143}"/>
              </a:ext>
            </a:extLst>
          </p:cNvPr>
          <p:cNvCxnSpPr>
            <a:cxnSpLocks/>
          </p:cNvCxnSpPr>
          <p:nvPr/>
        </p:nvCxnSpPr>
        <p:spPr>
          <a:xfrm flipV="1">
            <a:off x="5178199" y="2675546"/>
            <a:ext cx="810521" cy="22906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629787B4-21CB-3049-88E3-CFEB955D6F68}"/>
              </a:ext>
            </a:extLst>
          </p:cNvPr>
          <p:cNvCxnSpPr>
            <a:cxnSpLocks/>
          </p:cNvCxnSpPr>
          <p:nvPr/>
        </p:nvCxnSpPr>
        <p:spPr>
          <a:xfrm flipH="1">
            <a:off x="5257802" y="2991827"/>
            <a:ext cx="1012471" cy="28409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0EDCA14A-93AC-9445-A4B0-0830546CA11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3656" y="2904611"/>
            <a:ext cx="2056573" cy="1212869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F4C43B6C-B210-F647-A4A7-FF45911C6CB6}"/>
              </a:ext>
            </a:extLst>
          </p:cNvPr>
          <p:cNvSpPr txBox="1"/>
          <p:nvPr/>
        </p:nvSpPr>
        <p:spPr>
          <a:xfrm>
            <a:off x="3119189" y="3019378"/>
            <a:ext cx="1335622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88" dirty="0">
                <a:latin typeface="Calibri Light" panose="020F0302020204030204" pitchFamily="34" charset="0"/>
                <a:hlinkClick r:id="rId3"/>
              </a:rPr>
              <a:t>http://uniroma3.it/didattica</a:t>
            </a:r>
            <a:endParaRPr lang="it-IT" sz="788" dirty="0">
              <a:latin typeface="Calibri Light" panose="020F0302020204030204" pitchFamily="34" charset="0"/>
            </a:endParaRPr>
          </a:p>
          <a:p>
            <a:endParaRPr lang="it-IT" sz="788" dirty="0">
              <a:latin typeface="Calibri Light" panose="020F0302020204030204" pitchFamily="34" charset="0"/>
            </a:endParaRPr>
          </a:p>
          <a:p>
            <a:endParaRPr lang="it-IT" sz="788" dirty="0">
              <a:latin typeface="Calibri Light" panose="020F0302020204030204" pitchFamily="34" charset="0"/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84AB3BEA-0FBB-3D4F-A765-715A0F52A70D}"/>
              </a:ext>
            </a:extLst>
          </p:cNvPr>
          <p:cNvSpPr txBox="1"/>
          <p:nvPr/>
        </p:nvSpPr>
        <p:spPr>
          <a:xfrm>
            <a:off x="5421512" y="3197498"/>
            <a:ext cx="8251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err="1">
                <a:latin typeface="Calibri Light" panose="020F0302020204030204" pitchFamily="34" charset="0"/>
              </a:rPr>
              <a:t>response</a:t>
            </a:r>
            <a:endParaRPr lang="it-IT" sz="1350" dirty="0">
              <a:latin typeface="Calibri Light" panose="020F0302020204030204" pitchFamily="34" charset="0"/>
            </a:endParaRPr>
          </a:p>
        </p:txBody>
      </p:sp>
      <p:pic>
        <p:nvPicPr>
          <p:cNvPr id="4" name="Google Shape;298;p40">
            <a:extLst>
              <a:ext uri="{FF2B5EF4-FFF2-40B4-BE49-F238E27FC236}">
                <a16:creationId xmlns:a16="http://schemas.microsoft.com/office/drawing/2014/main" id="{64D2CEE4-1B0A-C187-6AE2-BE09B03DDA96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53765" y="3019378"/>
            <a:ext cx="909450" cy="117045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" name="Google Shape;301;p40">
            <a:extLst>
              <a:ext uri="{FF2B5EF4-FFF2-40B4-BE49-F238E27FC236}">
                <a16:creationId xmlns:a16="http://schemas.microsoft.com/office/drawing/2014/main" id="{1BB8E635-E24C-2748-0562-CDC366AE13BB}"/>
              </a:ext>
            </a:extLst>
          </p:cNvPr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693" y="1793118"/>
            <a:ext cx="1900143" cy="19001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598084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CRUD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/>
              <a:t>Problema principale: conciliare in maniera efficace ed efficiente il mondo OO con il mondo relazionale</a:t>
            </a:r>
          </a:p>
          <a:p>
            <a:pPr lvl="1"/>
            <a:r>
              <a:rPr lang="it-IT"/>
              <a:t>classi – tabelle</a:t>
            </a:r>
          </a:p>
          <a:p>
            <a:pPr lvl="1"/>
            <a:r>
              <a:rPr lang="it-IT"/>
              <a:t>oggetti – tuple</a:t>
            </a:r>
          </a:p>
          <a:p>
            <a:pPr lvl="1"/>
            <a:r>
              <a:rPr lang="it-IT"/>
              <a:t>riferimenti – foreign key</a:t>
            </a:r>
          </a:p>
          <a:p>
            <a:pPr lvl="1"/>
            <a:r>
              <a:rPr lang="it-IT"/>
              <a:t>navigazione – join</a:t>
            </a:r>
          </a:p>
          <a:p>
            <a:r>
              <a:rPr lang="it-IT"/>
              <a:t>Altri problemi: consistenza e concorrenza</a:t>
            </a:r>
          </a:p>
          <a:p>
            <a:pPr lvl="1"/>
            <a:r>
              <a:rPr lang="it-IT"/>
              <a:t>gestione delle transazioni</a:t>
            </a:r>
          </a:p>
        </p:txBody>
      </p:sp>
    </p:spTree>
    <p:extLst>
      <p:ext uri="{BB962C8B-B14F-4D97-AF65-F5344CB8AC3E}">
        <p14:creationId xmlns:p14="http://schemas.microsoft.com/office/powerpoint/2010/main" val="281027600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ORM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/>
              <a:t>Scrivere il codice per la gestione della persistenza è estremamente noisoso, ripetitivo, e fonte di errori</a:t>
            </a:r>
          </a:p>
          <a:p>
            <a:r>
              <a:rPr lang="it-IT"/>
              <a:t>Gli ORM (Object Relational Mapping) sono librerie che facilitano questa operazione </a:t>
            </a:r>
          </a:p>
          <a:p>
            <a:pPr lvl="1"/>
            <a:r>
              <a:rPr lang="it-IT"/>
              <a:t>modello complesso: la semplicità del codice si paga con una maggiore complessità concettuale</a:t>
            </a:r>
          </a:p>
          <a:p>
            <a:pPr lvl="1"/>
            <a:r>
              <a:rPr lang="it-IT"/>
              <a:t>Esempi: JPA, Hibernate</a:t>
            </a:r>
          </a:p>
        </p:txBody>
      </p:sp>
    </p:spTree>
    <p:extLst>
      <p:ext uri="{BB962C8B-B14F-4D97-AF65-F5344CB8AC3E}">
        <p14:creationId xmlns:p14="http://schemas.microsoft.com/office/powerpoint/2010/main" val="379589520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Anatomia</a:t>
            </a:r>
            <a:r>
              <a:rPr lang="en-US" dirty="0"/>
              <a:t> di un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informativo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Web</a:t>
            </a:r>
          </a:p>
        </p:txBody>
      </p:sp>
      <p:sp>
        <p:nvSpPr>
          <p:cNvPr id="5" name="Rettangolo 4"/>
          <p:cNvSpPr/>
          <p:nvPr/>
        </p:nvSpPr>
        <p:spPr>
          <a:xfrm>
            <a:off x="3124736" y="1252446"/>
            <a:ext cx="926360" cy="626222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Browser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  <a:t>(Firefox, Chrome,…) </a:t>
            </a:r>
          </a:p>
        </p:txBody>
      </p:sp>
      <p:sp>
        <p:nvSpPr>
          <p:cNvPr id="6" name="Rettangolo 5"/>
          <p:cNvSpPr/>
          <p:nvPr/>
        </p:nvSpPr>
        <p:spPr>
          <a:xfrm>
            <a:off x="6337781" y="1252446"/>
            <a:ext cx="926360" cy="626222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Site</a:t>
            </a:r>
            <a:endParaRPr lang="en-US" sz="105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Fumetto 4 6"/>
          <p:cNvSpPr/>
          <p:nvPr/>
        </p:nvSpPr>
        <p:spPr>
          <a:xfrm>
            <a:off x="4533396" y="1344109"/>
            <a:ext cx="1263704" cy="430528"/>
          </a:xfrm>
          <a:prstGeom prst="cloudCallout">
            <a:avLst>
              <a:gd name="adj1" fmla="val -22824"/>
              <a:gd name="adj2" fmla="val 37187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rgbClr val="000000"/>
                </a:solidFill>
                <a:latin typeface="Calibri Light" panose="020F0302020204030204" pitchFamily="34" charset="0"/>
              </a:rPr>
              <a:t>internet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1228705" y="1304969"/>
            <a:ext cx="1939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Calibri Light" panose="020F0302020204030204" pitchFamily="34" charset="0"/>
              </a:rPr>
              <a:t>30.000 mt</a:t>
            </a:r>
          </a:p>
          <a:p>
            <a:r>
              <a:rPr lang="en-US" sz="1350" dirty="0" err="1">
                <a:latin typeface="Calibri Light" panose="020F0302020204030204" pitchFamily="34" charset="0"/>
              </a:rPr>
              <a:t>Architettura</a:t>
            </a:r>
            <a:r>
              <a:rPr lang="en-US" sz="1350" dirty="0">
                <a:latin typeface="Calibri Light" panose="020F0302020204030204" pitchFamily="34" charset="0"/>
              </a:rPr>
              <a:t> client server</a:t>
            </a:r>
          </a:p>
        </p:txBody>
      </p:sp>
      <p:cxnSp>
        <p:nvCxnSpPr>
          <p:cNvPr id="10" name="Connettore 2 9"/>
          <p:cNvCxnSpPr>
            <a:stCxn id="5" idx="3"/>
            <a:endCxn id="7" idx="0"/>
          </p:cNvCxnSpPr>
          <p:nvPr/>
        </p:nvCxnSpPr>
        <p:spPr>
          <a:xfrm flipV="1">
            <a:off x="4051096" y="1559373"/>
            <a:ext cx="486218" cy="618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/>
          <p:cNvCxnSpPr>
            <a:stCxn id="7" idx="2"/>
            <a:endCxn id="6" idx="1"/>
          </p:cNvCxnSpPr>
          <p:nvPr/>
        </p:nvCxnSpPr>
        <p:spPr>
          <a:xfrm>
            <a:off x="5796047" y="1559373"/>
            <a:ext cx="541736" cy="618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/>
          <p:cNvSpPr txBox="1"/>
          <p:nvPr/>
        </p:nvSpPr>
        <p:spPr>
          <a:xfrm>
            <a:off x="1251675" y="1967211"/>
            <a:ext cx="1456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Calibri Light" panose="020F0302020204030204" pitchFamily="34" charset="0"/>
              </a:rPr>
              <a:t>15.000 mt</a:t>
            </a:r>
          </a:p>
          <a:p>
            <a:r>
              <a:rPr lang="en-US" sz="1350" dirty="0" err="1">
                <a:latin typeface="Calibri Light" panose="020F0302020204030204" pitchFamily="34" charset="0"/>
              </a:rPr>
              <a:t>HTTP+URI+Cookie</a:t>
            </a:r>
            <a:endParaRPr lang="en-US" sz="1350" dirty="0">
              <a:latin typeface="Calibri Light" panose="020F0302020204030204" pitchFamily="34" charset="0"/>
            </a:endParaRPr>
          </a:p>
        </p:txBody>
      </p:sp>
      <p:sp>
        <p:nvSpPr>
          <p:cNvPr id="17" name="Rettangolo 16"/>
          <p:cNvSpPr/>
          <p:nvPr/>
        </p:nvSpPr>
        <p:spPr>
          <a:xfrm>
            <a:off x="1251675" y="2394859"/>
            <a:ext cx="3429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latin typeface="Calibri Light" panose="020F0302020204030204" pitchFamily="34" charset="0"/>
              </a:rPr>
              <a:t>3.000 mt</a:t>
            </a:r>
          </a:p>
          <a:p>
            <a:r>
              <a:rPr lang="en-US" sz="1350" dirty="0">
                <a:latin typeface="Calibri Light" panose="020F0302020204030204" pitchFamily="34" charset="0"/>
              </a:rPr>
              <a:t>HTML+CSS+JS</a:t>
            </a:r>
          </a:p>
        </p:txBody>
      </p:sp>
      <p:sp>
        <p:nvSpPr>
          <p:cNvPr id="18" name="Rettangolo 17"/>
          <p:cNvSpPr/>
          <p:nvPr/>
        </p:nvSpPr>
        <p:spPr>
          <a:xfrm>
            <a:off x="1228704" y="2931477"/>
            <a:ext cx="3429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latin typeface="Calibri Light" panose="020F0302020204030204" pitchFamily="34" charset="0"/>
              </a:rPr>
              <a:t>1.500 mt</a:t>
            </a:r>
          </a:p>
          <a:p>
            <a:r>
              <a:rPr lang="en-US" sz="1350" dirty="0" err="1">
                <a:latin typeface="Calibri Light" panose="020F0302020204030204" pitchFamily="34" charset="0"/>
              </a:rPr>
              <a:t>Architettura</a:t>
            </a:r>
            <a:r>
              <a:rPr lang="en-US" sz="1350" dirty="0">
                <a:latin typeface="Calibri Light" panose="020F0302020204030204" pitchFamily="34" charset="0"/>
              </a:rPr>
              <a:t> 3-tier</a:t>
            </a:r>
          </a:p>
        </p:txBody>
      </p:sp>
      <p:sp>
        <p:nvSpPr>
          <p:cNvPr id="19" name="Rettangolo 18"/>
          <p:cNvSpPr/>
          <p:nvPr/>
        </p:nvSpPr>
        <p:spPr>
          <a:xfrm>
            <a:off x="1251675" y="3834303"/>
            <a:ext cx="3429000" cy="10849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latin typeface="Calibri Light" panose="020F0302020204030204" pitchFamily="34" charset="0"/>
              </a:rPr>
              <a:t>100 mt</a:t>
            </a:r>
          </a:p>
          <a:p>
            <a:r>
              <a:rPr lang="en-US" sz="1350" dirty="0">
                <a:latin typeface="Calibri Light" panose="020F0302020204030204" pitchFamily="34" charset="0"/>
              </a:rPr>
              <a:t>Model-View-Controller</a:t>
            </a:r>
          </a:p>
          <a:p>
            <a:r>
              <a:rPr lang="en-US" sz="1350" dirty="0">
                <a:latin typeface="Calibri Light" panose="020F0302020204030204" pitchFamily="34" charset="0"/>
              </a:rPr>
              <a:t>REST</a:t>
            </a:r>
          </a:p>
          <a:p>
            <a:r>
              <a:rPr lang="en-US" sz="1350" dirty="0">
                <a:latin typeface="Calibri Light" panose="020F0302020204030204" pitchFamily="34" charset="0"/>
              </a:rPr>
              <a:t>CRUD</a:t>
            </a:r>
          </a:p>
          <a:p>
            <a:r>
              <a:rPr lang="en-US" sz="1350" dirty="0">
                <a:latin typeface="Calibri Light" panose="020F0302020204030204" pitchFamily="34" charset="0"/>
              </a:rPr>
              <a:t>ORM</a:t>
            </a:r>
          </a:p>
        </p:txBody>
      </p:sp>
      <p:cxnSp>
        <p:nvCxnSpPr>
          <p:cNvPr id="21" name="Connettore 2 20"/>
          <p:cNvCxnSpPr>
            <a:stCxn id="16" idx="3"/>
          </p:cNvCxnSpPr>
          <p:nvPr/>
        </p:nvCxnSpPr>
        <p:spPr>
          <a:xfrm flipV="1">
            <a:off x="2708292" y="1565557"/>
            <a:ext cx="1526928" cy="632487"/>
          </a:xfrm>
          <a:prstGeom prst="bentConnector3">
            <a:avLst>
              <a:gd name="adj1" fmla="val 50000"/>
            </a:avLst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itaglia singolo angolo rettangolo 25"/>
          <p:cNvSpPr/>
          <p:nvPr/>
        </p:nvSpPr>
        <p:spPr>
          <a:xfrm>
            <a:off x="2567297" y="2558143"/>
            <a:ext cx="585107" cy="686301"/>
          </a:xfrm>
          <a:prstGeom prst="snip1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000000"/>
                </a:solidFill>
                <a:latin typeface="Calibri Light" panose="020F0302020204030204" pitchFamily="34" charset="0"/>
              </a:rPr>
              <a:t>HTML</a:t>
            </a:r>
          </a:p>
        </p:txBody>
      </p:sp>
      <p:sp>
        <p:nvSpPr>
          <p:cNvPr id="27" name="Ritaglia singolo angolo rettangolo 26"/>
          <p:cNvSpPr/>
          <p:nvPr/>
        </p:nvSpPr>
        <p:spPr>
          <a:xfrm>
            <a:off x="3032985" y="2784511"/>
            <a:ext cx="585107" cy="686301"/>
          </a:xfrm>
          <a:prstGeom prst="snip1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000000"/>
                </a:solidFill>
                <a:latin typeface="Calibri Light" panose="020F0302020204030204" pitchFamily="34" charset="0"/>
              </a:rPr>
              <a:t>CSS</a:t>
            </a:r>
          </a:p>
        </p:txBody>
      </p:sp>
      <p:sp>
        <p:nvSpPr>
          <p:cNvPr id="28" name="Rettangolo 27"/>
          <p:cNvSpPr/>
          <p:nvPr/>
        </p:nvSpPr>
        <p:spPr>
          <a:xfrm>
            <a:off x="4045378" y="2359333"/>
            <a:ext cx="1138341" cy="626222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Web Server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  <a:t>(</a:t>
            </a:r>
            <a:r>
              <a:rPr lang="en-US" sz="1050" dirty="0" err="1">
                <a:solidFill>
                  <a:schemeClr val="tx1"/>
                </a:solidFill>
                <a:latin typeface="Calibri Light" panose="020F0302020204030204" pitchFamily="34" charset="0"/>
              </a:rPr>
              <a:t>Apache,MSIIS</a:t>
            </a:r>
            <a: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  <a:t>, …) </a:t>
            </a:r>
          </a:p>
        </p:txBody>
      </p:sp>
      <p:sp>
        <p:nvSpPr>
          <p:cNvPr id="29" name="Rettangolo 28"/>
          <p:cNvSpPr/>
          <p:nvPr/>
        </p:nvSpPr>
        <p:spPr>
          <a:xfrm>
            <a:off x="5406877" y="2359333"/>
            <a:ext cx="1138341" cy="626222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>
                <a:solidFill>
                  <a:schemeClr val="tx1"/>
                </a:solidFill>
                <a:latin typeface="Calibri Light" panose="020F0302020204030204" pitchFamily="34" charset="0"/>
              </a:rPr>
              <a:t>AppServer</a:t>
            </a:r>
            <a:endParaRPr lang="en-US" sz="1350" dirty="0">
              <a:solidFill>
                <a:schemeClr val="tx1"/>
              </a:solidFill>
              <a:latin typeface="Calibri Light" panose="020F0302020204030204" pitchFamily="34" charset="0"/>
            </a:endParaRPr>
          </a:p>
          <a:p>
            <a:pPr algn="ctr"/>
            <a: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  <a:t>(JBoss, </a:t>
            </a:r>
            <a:b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</a:br>
            <a:r>
              <a:rPr lang="en-US" sz="1050" dirty="0" err="1">
                <a:solidFill>
                  <a:schemeClr val="tx1"/>
                </a:solidFill>
                <a:latin typeface="Calibri Light" panose="020F0302020204030204" pitchFamily="34" charset="0"/>
              </a:rPr>
              <a:t>GlassFish</a:t>
            </a:r>
            <a: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  <a:t>, …) </a:t>
            </a:r>
          </a:p>
        </p:txBody>
      </p:sp>
      <p:sp>
        <p:nvSpPr>
          <p:cNvPr id="30" name="Rettangolo 29"/>
          <p:cNvSpPr/>
          <p:nvPr/>
        </p:nvSpPr>
        <p:spPr>
          <a:xfrm>
            <a:off x="6741161" y="2370072"/>
            <a:ext cx="1138341" cy="626222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DBMS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  <a:t>(Postgres, </a:t>
            </a:r>
            <a:b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</a:br>
            <a: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  <a:t>MySQL, …) </a:t>
            </a:r>
          </a:p>
        </p:txBody>
      </p:sp>
      <p:sp>
        <p:nvSpPr>
          <p:cNvPr id="31" name="CasellaDiTesto 30"/>
          <p:cNvSpPr txBox="1"/>
          <p:nvPr/>
        </p:nvSpPr>
        <p:spPr>
          <a:xfrm>
            <a:off x="3950129" y="2945084"/>
            <a:ext cx="13921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alibri Light" panose="020F0302020204030204" pitchFamily="34" charset="0"/>
              </a:rPr>
              <a:t>Presentation Tier</a:t>
            </a:r>
          </a:p>
        </p:txBody>
      </p:sp>
      <p:sp>
        <p:nvSpPr>
          <p:cNvPr id="32" name="CasellaDiTesto 31"/>
          <p:cNvSpPr txBox="1"/>
          <p:nvPr/>
        </p:nvSpPr>
        <p:spPr>
          <a:xfrm>
            <a:off x="5567686" y="2932564"/>
            <a:ext cx="85472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alibri Light" panose="020F0302020204030204" pitchFamily="34" charset="0"/>
              </a:rPr>
              <a:t>Logic Tier</a:t>
            </a:r>
          </a:p>
        </p:txBody>
      </p:sp>
      <p:sp>
        <p:nvSpPr>
          <p:cNvPr id="33" name="CasellaDiTesto 32"/>
          <p:cNvSpPr txBox="1"/>
          <p:nvPr/>
        </p:nvSpPr>
        <p:spPr>
          <a:xfrm>
            <a:off x="6634990" y="2939977"/>
            <a:ext cx="12933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alibri Light" panose="020F0302020204030204" pitchFamily="34" charset="0"/>
              </a:rPr>
              <a:t>Persistence Tier</a:t>
            </a:r>
          </a:p>
        </p:txBody>
      </p:sp>
      <p:cxnSp>
        <p:nvCxnSpPr>
          <p:cNvPr id="34" name="Connettore 2 33"/>
          <p:cNvCxnSpPr>
            <a:stCxn id="28" idx="3"/>
            <a:endCxn id="29" idx="1"/>
          </p:cNvCxnSpPr>
          <p:nvPr/>
        </p:nvCxnSpPr>
        <p:spPr>
          <a:xfrm>
            <a:off x="5183719" y="2672443"/>
            <a:ext cx="22315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/>
          <p:cNvCxnSpPr>
            <a:stCxn id="29" idx="3"/>
            <a:endCxn id="30" idx="1"/>
          </p:cNvCxnSpPr>
          <p:nvPr/>
        </p:nvCxnSpPr>
        <p:spPr>
          <a:xfrm>
            <a:off x="6545218" y="2672443"/>
            <a:ext cx="195944" cy="1073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1 42"/>
          <p:cNvCxnSpPr/>
          <p:nvPr/>
        </p:nvCxnSpPr>
        <p:spPr>
          <a:xfrm flipH="1">
            <a:off x="4045378" y="1878668"/>
            <a:ext cx="2292404" cy="480665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1 44"/>
          <p:cNvCxnSpPr/>
          <p:nvPr/>
        </p:nvCxnSpPr>
        <p:spPr>
          <a:xfrm>
            <a:off x="7264141" y="1878668"/>
            <a:ext cx="615362" cy="480665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ttangolo 47"/>
          <p:cNvSpPr/>
          <p:nvPr/>
        </p:nvSpPr>
        <p:spPr>
          <a:xfrm>
            <a:off x="4375294" y="4136419"/>
            <a:ext cx="908712" cy="403691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Model</a:t>
            </a:r>
            <a:endParaRPr lang="en-US" sz="105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49" name="Rettangolo 48"/>
          <p:cNvSpPr/>
          <p:nvPr/>
        </p:nvSpPr>
        <p:spPr>
          <a:xfrm>
            <a:off x="5537146" y="3690196"/>
            <a:ext cx="908712" cy="403691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Controller</a:t>
            </a:r>
            <a:endParaRPr lang="en-US" sz="105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50" name="Rettangolo 49"/>
          <p:cNvSpPr/>
          <p:nvPr/>
        </p:nvSpPr>
        <p:spPr>
          <a:xfrm>
            <a:off x="6814226" y="4126570"/>
            <a:ext cx="908712" cy="403691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View</a:t>
            </a:r>
            <a:endParaRPr lang="en-US" sz="105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51" name="Connettore 1 50"/>
          <p:cNvCxnSpPr/>
          <p:nvPr/>
        </p:nvCxnSpPr>
        <p:spPr>
          <a:xfrm flipH="1">
            <a:off x="4235222" y="2996292"/>
            <a:ext cx="1171657" cy="964227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1 53"/>
          <p:cNvCxnSpPr/>
          <p:nvPr/>
        </p:nvCxnSpPr>
        <p:spPr>
          <a:xfrm>
            <a:off x="6545220" y="2985553"/>
            <a:ext cx="1177720" cy="974966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1 59"/>
          <p:cNvCxnSpPr/>
          <p:nvPr/>
        </p:nvCxnSpPr>
        <p:spPr>
          <a:xfrm>
            <a:off x="2307203" y="1967211"/>
            <a:ext cx="5572301" cy="0"/>
          </a:xfrm>
          <a:prstGeom prst="line">
            <a:avLst/>
          </a:prstGeom>
          <a:ln w="762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1 60"/>
          <p:cNvCxnSpPr/>
          <p:nvPr/>
        </p:nvCxnSpPr>
        <p:spPr>
          <a:xfrm>
            <a:off x="2357784" y="3547012"/>
            <a:ext cx="5572301" cy="0"/>
          </a:xfrm>
          <a:prstGeom prst="line">
            <a:avLst/>
          </a:prstGeom>
          <a:ln w="762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4 64"/>
          <p:cNvCxnSpPr>
            <a:endCxn id="49" idx="1"/>
          </p:cNvCxnSpPr>
          <p:nvPr/>
        </p:nvCxnSpPr>
        <p:spPr>
          <a:xfrm flipV="1">
            <a:off x="4657706" y="3892044"/>
            <a:ext cx="879442" cy="201847"/>
          </a:xfrm>
          <a:prstGeom prst="bentConnector3">
            <a:avLst>
              <a:gd name="adj1" fmla="val 104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4 67"/>
          <p:cNvCxnSpPr>
            <a:endCxn id="49" idx="3"/>
          </p:cNvCxnSpPr>
          <p:nvPr/>
        </p:nvCxnSpPr>
        <p:spPr>
          <a:xfrm rot="10800000">
            <a:off x="6445861" y="3892045"/>
            <a:ext cx="972905" cy="201845"/>
          </a:xfrm>
          <a:prstGeom prst="bentConnector3">
            <a:avLst>
              <a:gd name="adj1" fmla="val 172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1 74"/>
          <p:cNvCxnSpPr>
            <a:stCxn id="48" idx="3"/>
            <a:endCxn id="50" idx="1"/>
          </p:cNvCxnSpPr>
          <p:nvPr/>
        </p:nvCxnSpPr>
        <p:spPr>
          <a:xfrm flipV="1">
            <a:off x="5284008" y="4328415"/>
            <a:ext cx="1530220" cy="98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ttangolo 79"/>
          <p:cNvSpPr/>
          <p:nvPr/>
        </p:nvSpPr>
        <p:spPr>
          <a:xfrm>
            <a:off x="3759750" y="4652038"/>
            <a:ext cx="908712" cy="403691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CRUD</a:t>
            </a:r>
            <a:endParaRPr lang="en-US" sz="105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81" name="Rettangolo 80"/>
          <p:cNvSpPr/>
          <p:nvPr/>
        </p:nvSpPr>
        <p:spPr>
          <a:xfrm>
            <a:off x="4729363" y="4652038"/>
            <a:ext cx="908712" cy="403691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ORM</a:t>
            </a:r>
            <a:endParaRPr lang="en-US" sz="105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84" name="CasellaDiTesto 83"/>
          <p:cNvSpPr txBox="1"/>
          <p:nvPr/>
        </p:nvSpPr>
        <p:spPr>
          <a:xfrm>
            <a:off x="1143000" y="4835378"/>
            <a:ext cx="2605200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525" dirty="0" err="1">
                <a:latin typeface="Calibri Light" panose="020F0302020204030204" pitchFamily="34" charset="0"/>
              </a:rPr>
              <a:t>Tratto</a:t>
            </a:r>
            <a:r>
              <a:rPr lang="en-US" sz="525" dirty="0">
                <a:latin typeface="Calibri Light" panose="020F0302020204030204" pitchFamily="34" charset="0"/>
              </a:rPr>
              <a:t> da: David Patterson, Armando Fox</a:t>
            </a:r>
            <a:br>
              <a:rPr lang="en-US" sz="525" dirty="0">
                <a:latin typeface="Calibri Light" panose="020F0302020204030204" pitchFamily="34" charset="0"/>
              </a:rPr>
            </a:br>
            <a:r>
              <a:rPr lang="en-US" sz="525" dirty="0">
                <a:latin typeface="Calibri Light" panose="020F0302020204030204" pitchFamily="34" charset="0"/>
              </a:rPr>
              <a:t>Engineering Long-Lasting Software: An Agile Approach Using SaaS and Cloud Computing</a:t>
            </a:r>
          </a:p>
          <a:p>
            <a:endParaRPr lang="en-US" sz="525" dirty="0">
              <a:latin typeface="Calibri Light" panose="020F0302020204030204" pitchFamily="34" charset="0"/>
            </a:endParaRPr>
          </a:p>
        </p:txBody>
      </p:sp>
      <p:sp>
        <p:nvSpPr>
          <p:cNvPr id="39" name="Fumetto 4 38"/>
          <p:cNvSpPr/>
          <p:nvPr/>
        </p:nvSpPr>
        <p:spPr>
          <a:xfrm>
            <a:off x="3599041" y="1967213"/>
            <a:ext cx="4420874" cy="1579801"/>
          </a:xfrm>
          <a:prstGeom prst="cloudCallout">
            <a:avLst>
              <a:gd name="adj1" fmla="val -22824"/>
              <a:gd name="adj2" fmla="val 37187"/>
            </a:avLst>
          </a:prstGeom>
          <a:solidFill>
            <a:schemeClr val="bg2">
              <a:alpha val="1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Ritaglia singolo angolo rettangolo 26">
            <a:extLst>
              <a:ext uri="{FF2B5EF4-FFF2-40B4-BE49-F238E27FC236}">
                <a16:creationId xmlns:a16="http://schemas.microsoft.com/office/drawing/2014/main" id="{1519BF77-F649-066D-1E1A-BCE408039B47}"/>
              </a:ext>
            </a:extLst>
          </p:cNvPr>
          <p:cNvSpPr/>
          <p:nvPr/>
        </p:nvSpPr>
        <p:spPr>
          <a:xfrm>
            <a:off x="3467196" y="3032056"/>
            <a:ext cx="585107" cy="686301"/>
          </a:xfrm>
          <a:prstGeom prst="snip1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000000"/>
                </a:solidFill>
                <a:latin typeface="Calibri Light" panose="020F0302020204030204" pitchFamily="34" charset="0"/>
              </a:rPr>
              <a:t>JS</a:t>
            </a:r>
          </a:p>
        </p:txBody>
      </p:sp>
    </p:spTree>
    <p:extLst>
      <p:ext uri="{BB962C8B-B14F-4D97-AF65-F5344CB8AC3E}">
        <p14:creationId xmlns:p14="http://schemas.microsoft.com/office/powerpoint/2010/main" val="182767475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CCC06A-DD82-5BBD-A3C4-FB2B39EB5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b="1" dirty="0">
                <a:solidFill>
                  <a:srgbClr val="191919"/>
                </a:solidFill>
              </a:rPr>
              <a:t>V</a:t>
            </a:r>
            <a:r>
              <a:rPr lang="it-IT" b="1" i="0" dirty="0">
                <a:solidFill>
                  <a:srgbClr val="191919"/>
                </a:solidFill>
                <a:effectLst/>
              </a:rPr>
              <a:t>ice sceriffo Wendell: </a:t>
            </a:r>
            <a:r>
              <a:rPr lang="it-IT" b="0" i="0" dirty="0">
                <a:solidFill>
                  <a:srgbClr val="191919"/>
                </a:solidFill>
                <a:effectLst/>
              </a:rPr>
              <a:t>Ragionamento lineare, sceriffo</a:t>
            </a:r>
          </a:p>
          <a:p>
            <a:pPr marL="0" indent="0">
              <a:buNone/>
            </a:pPr>
            <a:r>
              <a:rPr lang="it-IT" b="1" dirty="0">
                <a:solidFill>
                  <a:srgbClr val="191919"/>
                </a:solidFill>
              </a:rPr>
              <a:t>S</a:t>
            </a:r>
            <a:r>
              <a:rPr lang="it-IT" b="1" i="0" dirty="0">
                <a:solidFill>
                  <a:srgbClr val="191919"/>
                </a:solidFill>
                <a:effectLst/>
              </a:rPr>
              <a:t>ceriffo Ed Tom Bell: </a:t>
            </a:r>
            <a:r>
              <a:rPr lang="it-IT" b="0" i="0" dirty="0">
                <a:solidFill>
                  <a:srgbClr val="191919"/>
                </a:solidFill>
                <a:effectLst/>
              </a:rPr>
              <a:t>Con l'età, si diventa lineari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571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Client-Server</a:t>
            </a:r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7171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 </a:t>
            </a:r>
            <a:r>
              <a:rPr lang="en-US" dirty="0" err="1"/>
              <a:t>distinzione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client e server </a:t>
            </a:r>
            <a:r>
              <a:rPr lang="en-US" dirty="0" err="1"/>
              <a:t>permette</a:t>
            </a:r>
            <a:r>
              <a:rPr lang="en-US" dirty="0"/>
              <a:t> a </a:t>
            </a:r>
            <a:r>
              <a:rPr lang="en-US" dirty="0" err="1"/>
              <a:t>ciascun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di </a:t>
            </a:r>
            <a:r>
              <a:rPr lang="en-US" dirty="0" err="1"/>
              <a:t>programma</a:t>
            </a:r>
            <a:r>
              <a:rPr lang="en-US" dirty="0"/>
              <a:t> di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specializzato</a:t>
            </a:r>
            <a:r>
              <a:rPr lang="en-US" dirty="0"/>
              <a:t> </a:t>
            </a:r>
            <a:r>
              <a:rPr lang="en-US" dirty="0" err="1"/>
              <a:t>nei</a:t>
            </a:r>
            <a:r>
              <a:rPr lang="en-US" dirty="0"/>
              <a:t> </a:t>
            </a:r>
            <a:r>
              <a:rPr lang="en-US" dirty="0" err="1"/>
              <a:t>suoi</a:t>
            </a:r>
            <a:r>
              <a:rPr lang="en-US" dirty="0"/>
              <a:t> </a:t>
            </a:r>
            <a:r>
              <a:rPr lang="en-US" dirty="0" err="1"/>
              <a:t>compiti</a:t>
            </a:r>
            <a:endParaRPr lang="en-US" dirty="0"/>
          </a:p>
          <a:p>
            <a:pPr lvl="1"/>
            <a:r>
              <a:rPr lang="en-US" dirty="0"/>
              <a:t>Client: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realizzare</a:t>
            </a:r>
            <a:r>
              <a:rPr lang="en-US" dirty="0"/>
              <a:t> </a:t>
            </a:r>
            <a:r>
              <a:rPr lang="en-US" dirty="0" err="1"/>
              <a:t>un'interfaccia</a:t>
            </a:r>
            <a:r>
              <a:rPr lang="en-US" dirty="0"/>
              <a:t> </a:t>
            </a:r>
            <a:r>
              <a:rPr lang="en-US" dirty="0" err="1"/>
              <a:t>utente</a:t>
            </a:r>
            <a:r>
              <a:rPr lang="en-US" dirty="0"/>
              <a:t> </a:t>
            </a:r>
            <a:r>
              <a:rPr lang="en-US" dirty="0" err="1"/>
              <a:t>efficace</a:t>
            </a:r>
            <a:endParaRPr lang="en-US" dirty="0"/>
          </a:p>
          <a:p>
            <a:pPr lvl="1"/>
            <a:r>
              <a:rPr lang="en-US" dirty="0"/>
              <a:t>Server: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rispondere</a:t>
            </a:r>
            <a:r>
              <a:rPr lang="en-US" dirty="0"/>
              <a:t> in modo </a:t>
            </a:r>
            <a:r>
              <a:rPr lang="en-US" dirty="0" err="1"/>
              <a:t>efficiente</a:t>
            </a:r>
            <a:r>
              <a:rPr lang="en-US" dirty="0"/>
              <a:t> a </a:t>
            </a:r>
            <a:r>
              <a:rPr lang="en-US" dirty="0" err="1"/>
              <a:t>molti</a:t>
            </a:r>
            <a:r>
              <a:rPr lang="en-US" dirty="0"/>
              <a:t> client </a:t>
            </a:r>
            <a:r>
              <a:rPr lang="en-US" dirty="0" err="1"/>
              <a:t>simultaneamente</a:t>
            </a:r>
            <a:endParaRPr lang="en-US" dirty="0"/>
          </a:p>
          <a:p>
            <a:r>
              <a:rPr lang="en-US" dirty="0" err="1"/>
              <a:t>Esempi</a:t>
            </a:r>
            <a:r>
              <a:rPr lang="en-US" dirty="0"/>
              <a:t> client</a:t>
            </a:r>
          </a:p>
          <a:p>
            <a:pPr lvl="1"/>
            <a:r>
              <a:rPr lang="en-US" dirty="0"/>
              <a:t>Firefox, Chrome, Safari, Internet Explorer</a:t>
            </a:r>
          </a:p>
          <a:p>
            <a:r>
              <a:rPr lang="en-US" dirty="0" err="1"/>
              <a:t>Esempi</a:t>
            </a:r>
            <a:r>
              <a:rPr lang="en-US" dirty="0"/>
              <a:t> server</a:t>
            </a:r>
          </a:p>
          <a:p>
            <a:pPr lvl="1"/>
            <a:r>
              <a:rPr lang="en-US" dirty="0"/>
              <a:t>Apache http, Apache Tomcat, MS-IIS</a:t>
            </a:r>
          </a:p>
        </p:txBody>
      </p:sp>
    </p:spTree>
    <p:extLst>
      <p:ext uri="{BB962C8B-B14F-4D97-AF65-F5344CB8AC3E}">
        <p14:creationId xmlns:p14="http://schemas.microsoft.com/office/powerpoint/2010/main" val="2041104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Client-Server</a:t>
            </a:r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8195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Prima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fossero</a:t>
            </a:r>
            <a:r>
              <a:rPr lang="en-US" dirty="0"/>
              <a:t> </a:t>
            </a:r>
            <a:r>
              <a:rPr lang="en-US" dirty="0" err="1"/>
              <a:t>proposti</a:t>
            </a:r>
            <a:r>
              <a:rPr lang="en-US" dirty="0"/>
              <a:t> (e </a:t>
            </a:r>
            <a:r>
              <a:rPr lang="en-US" dirty="0" err="1"/>
              <a:t>affermati</a:t>
            </a:r>
            <a:r>
              <a:rPr lang="en-US" dirty="0"/>
              <a:t>) </a:t>
            </a:r>
            <a:r>
              <a:rPr lang="en-US" dirty="0" err="1"/>
              <a:t>gli</a:t>
            </a:r>
            <a:r>
              <a:rPr lang="en-US" dirty="0"/>
              <a:t> standard del Web, </a:t>
            </a:r>
            <a:r>
              <a:rPr lang="en-US" dirty="0" err="1"/>
              <a:t>c'era</a:t>
            </a:r>
            <a:r>
              <a:rPr lang="en-US" dirty="0"/>
              <a:t> la </a:t>
            </a:r>
            <a:r>
              <a:rPr lang="en-US" dirty="0" err="1"/>
              <a:t>necessità</a:t>
            </a:r>
            <a:r>
              <a:rPr lang="en-US" dirty="0"/>
              <a:t> di </a:t>
            </a:r>
            <a:r>
              <a:rPr lang="en-US" dirty="0" err="1"/>
              <a:t>installare</a:t>
            </a:r>
            <a:r>
              <a:rPr lang="en-US" dirty="0"/>
              <a:t> client </a:t>
            </a:r>
            <a:r>
              <a:rPr lang="en-US" dirty="0" err="1"/>
              <a:t>proprietari</a:t>
            </a:r>
            <a:r>
              <a:rPr lang="en-US" dirty="0"/>
              <a:t> per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servizio</a:t>
            </a:r>
            <a:r>
              <a:rPr lang="en-US" dirty="0"/>
              <a:t> internet </a:t>
            </a:r>
            <a:br>
              <a:rPr lang="en-US" dirty="0"/>
            </a:br>
            <a:r>
              <a:rPr lang="en-US" dirty="0"/>
              <a:t>(es. Eudora per email, </a:t>
            </a:r>
            <a:r>
              <a:rPr lang="en-US" dirty="0" err="1"/>
              <a:t>pgadmin</a:t>
            </a:r>
            <a:r>
              <a:rPr lang="en-US" dirty="0"/>
              <a:t> per </a:t>
            </a:r>
            <a:r>
              <a:rPr lang="en-US" dirty="0" err="1"/>
              <a:t>Postgresql</a:t>
            </a:r>
            <a:r>
              <a:rPr lang="en-US" dirty="0"/>
              <a:t>)</a:t>
            </a:r>
          </a:p>
          <a:p>
            <a:r>
              <a:rPr lang="en-US" dirty="0" err="1"/>
              <a:t>Oggi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browser Web </a:t>
            </a:r>
            <a:r>
              <a:rPr lang="en-US" dirty="0" err="1"/>
              <a:t>hanno</a:t>
            </a:r>
            <a:r>
              <a:rPr lang="en-US" dirty="0"/>
              <a:t> </a:t>
            </a:r>
            <a:r>
              <a:rPr lang="en-US" dirty="0" err="1"/>
              <a:t>soppiantato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client </a:t>
            </a:r>
            <a:r>
              <a:rPr lang="en-US" dirty="0" err="1"/>
              <a:t>proprietari</a:t>
            </a:r>
            <a:r>
              <a:rPr lang="en-US" dirty="0"/>
              <a:t> e </a:t>
            </a:r>
            <a:r>
              <a:rPr lang="en-US" dirty="0" err="1"/>
              <a:t>rappresentano</a:t>
            </a:r>
            <a:r>
              <a:rPr lang="en-US" dirty="0"/>
              <a:t> un "client </a:t>
            </a:r>
            <a:r>
              <a:rPr lang="en-US" dirty="0" err="1"/>
              <a:t>universale</a:t>
            </a:r>
            <a:r>
              <a:rPr lang="en-US" dirty="0"/>
              <a:t>"</a:t>
            </a:r>
          </a:p>
          <a:p>
            <a:pPr lvl="1"/>
            <a:r>
              <a:rPr lang="en-US" dirty="0"/>
              <a:t>NB: </a:t>
            </a:r>
            <a:r>
              <a:rPr lang="en-US" dirty="0" err="1"/>
              <a:t>questa</a:t>
            </a:r>
            <a:r>
              <a:rPr lang="en-US" dirty="0"/>
              <a:t> </a:t>
            </a:r>
            <a:r>
              <a:rPr lang="en-US" dirty="0" err="1"/>
              <a:t>tendenza</a:t>
            </a:r>
            <a:r>
              <a:rPr lang="en-US" dirty="0"/>
              <a:t> </a:t>
            </a:r>
            <a:r>
              <a:rPr lang="en-US" dirty="0" err="1"/>
              <a:t>sta</a:t>
            </a:r>
            <a:r>
              <a:rPr lang="en-US" dirty="0"/>
              <a:t> </a:t>
            </a:r>
            <a:r>
              <a:rPr lang="en-US" dirty="0" err="1"/>
              <a:t>nuovamente</a:t>
            </a:r>
            <a:r>
              <a:rPr lang="en-US" dirty="0"/>
              <a:t> </a:t>
            </a:r>
            <a:r>
              <a:rPr lang="en-US" dirty="0" err="1"/>
              <a:t>cambiando</a:t>
            </a:r>
            <a:r>
              <a:rPr lang="en-US" dirty="0"/>
              <a:t> con le app </a:t>
            </a:r>
            <a:r>
              <a:rPr lang="en-US" dirty="0" err="1"/>
              <a:t>mobili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223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61CE57-E6B9-0377-7D15-7D43138FD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79532DD-7A72-7F98-71D1-4F7464211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6C6D921-A431-BCDF-BC4B-CE70DFE19C7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5472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25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Anatomia</a:t>
            </a:r>
            <a:r>
              <a:rPr lang="en-US" dirty="0"/>
              <a:t> di un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informativo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Web</a:t>
            </a:r>
          </a:p>
        </p:txBody>
      </p:sp>
      <p:sp>
        <p:nvSpPr>
          <p:cNvPr id="5" name="Rettangolo 4"/>
          <p:cNvSpPr/>
          <p:nvPr/>
        </p:nvSpPr>
        <p:spPr>
          <a:xfrm>
            <a:off x="3124736" y="1252446"/>
            <a:ext cx="926360" cy="626222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Browser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  <a:t>(Firefox, Chrome,…) </a:t>
            </a:r>
          </a:p>
        </p:txBody>
      </p:sp>
      <p:sp>
        <p:nvSpPr>
          <p:cNvPr id="6" name="Rettangolo 5"/>
          <p:cNvSpPr/>
          <p:nvPr/>
        </p:nvSpPr>
        <p:spPr>
          <a:xfrm>
            <a:off x="6337781" y="1252446"/>
            <a:ext cx="926360" cy="626222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Site</a:t>
            </a:r>
            <a:endParaRPr lang="en-US" sz="105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Fumetto 4 6"/>
          <p:cNvSpPr/>
          <p:nvPr/>
        </p:nvSpPr>
        <p:spPr>
          <a:xfrm>
            <a:off x="4533396" y="1344109"/>
            <a:ext cx="1263704" cy="430528"/>
          </a:xfrm>
          <a:prstGeom prst="cloudCallout">
            <a:avLst>
              <a:gd name="adj1" fmla="val -22824"/>
              <a:gd name="adj2" fmla="val 37187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rgbClr val="000000"/>
                </a:solidFill>
                <a:latin typeface="Calibri Light" panose="020F0302020204030204" pitchFamily="34" charset="0"/>
              </a:rPr>
              <a:t>internet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1228705" y="1304969"/>
            <a:ext cx="1939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Calibri Light" panose="020F0302020204030204" pitchFamily="34" charset="0"/>
              </a:rPr>
              <a:t>30.000 mt</a:t>
            </a:r>
          </a:p>
          <a:p>
            <a:r>
              <a:rPr lang="en-US" sz="1350" dirty="0" err="1">
                <a:latin typeface="Calibri Light" panose="020F0302020204030204" pitchFamily="34" charset="0"/>
              </a:rPr>
              <a:t>Architettura</a:t>
            </a:r>
            <a:r>
              <a:rPr lang="en-US" sz="1350" dirty="0">
                <a:latin typeface="Calibri Light" panose="020F0302020204030204" pitchFamily="34" charset="0"/>
              </a:rPr>
              <a:t> client server</a:t>
            </a:r>
          </a:p>
        </p:txBody>
      </p:sp>
      <p:cxnSp>
        <p:nvCxnSpPr>
          <p:cNvPr id="10" name="Connettore 2 9"/>
          <p:cNvCxnSpPr>
            <a:stCxn id="5" idx="3"/>
            <a:endCxn id="7" idx="0"/>
          </p:cNvCxnSpPr>
          <p:nvPr/>
        </p:nvCxnSpPr>
        <p:spPr>
          <a:xfrm flipV="1">
            <a:off x="4051096" y="1559373"/>
            <a:ext cx="486218" cy="618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/>
          <p:cNvCxnSpPr>
            <a:stCxn id="7" idx="2"/>
            <a:endCxn id="6" idx="1"/>
          </p:cNvCxnSpPr>
          <p:nvPr/>
        </p:nvCxnSpPr>
        <p:spPr>
          <a:xfrm>
            <a:off x="5796047" y="1559373"/>
            <a:ext cx="541736" cy="618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/>
          <p:cNvSpPr txBox="1"/>
          <p:nvPr/>
        </p:nvSpPr>
        <p:spPr>
          <a:xfrm>
            <a:off x="1251675" y="1967211"/>
            <a:ext cx="1456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alibri Light" panose="020F0302020204030204" pitchFamily="34" charset="0"/>
              </a:rPr>
              <a:t>15.000 mt</a:t>
            </a:r>
          </a:p>
          <a:p>
            <a:r>
              <a:rPr lang="en-US" sz="1350" dirty="0" err="1">
                <a:solidFill>
                  <a:srgbClr val="FF0000"/>
                </a:solidFill>
                <a:latin typeface="Calibri Light" panose="020F0302020204030204" pitchFamily="34" charset="0"/>
              </a:rPr>
              <a:t>HTTP+URI+Cookie</a:t>
            </a:r>
            <a:endParaRPr lang="en-US" sz="1350" dirty="0">
              <a:solidFill>
                <a:srgbClr val="FF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17" name="Rettangolo 16"/>
          <p:cNvSpPr/>
          <p:nvPr/>
        </p:nvSpPr>
        <p:spPr>
          <a:xfrm>
            <a:off x="1251675" y="2394859"/>
            <a:ext cx="3429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latin typeface="Calibri Light" panose="020F0302020204030204" pitchFamily="34" charset="0"/>
              </a:rPr>
              <a:t>3.000 mt</a:t>
            </a:r>
          </a:p>
          <a:p>
            <a:r>
              <a:rPr lang="en-US" sz="1350" dirty="0">
                <a:latin typeface="Calibri Light" panose="020F0302020204030204" pitchFamily="34" charset="0"/>
              </a:rPr>
              <a:t>HTML+CSS+JS</a:t>
            </a:r>
          </a:p>
        </p:txBody>
      </p:sp>
      <p:sp>
        <p:nvSpPr>
          <p:cNvPr id="18" name="Rettangolo 17"/>
          <p:cNvSpPr/>
          <p:nvPr/>
        </p:nvSpPr>
        <p:spPr>
          <a:xfrm>
            <a:off x="1228704" y="2931477"/>
            <a:ext cx="3429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latin typeface="Calibri Light" panose="020F0302020204030204" pitchFamily="34" charset="0"/>
              </a:rPr>
              <a:t>1.500 mt</a:t>
            </a:r>
          </a:p>
          <a:p>
            <a:r>
              <a:rPr lang="en-US" sz="1350" dirty="0" err="1">
                <a:latin typeface="Calibri Light" panose="020F0302020204030204" pitchFamily="34" charset="0"/>
              </a:rPr>
              <a:t>Architettura</a:t>
            </a:r>
            <a:r>
              <a:rPr lang="en-US" sz="1350" dirty="0">
                <a:latin typeface="Calibri Light" panose="020F0302020204030204" pitchFamily="34" charset="0"/>
              </a:rPr>
              <a:t> 3-tier</a:t>
            </a:r>
          </a:p>
        </p:txBody>
      </p:sp>
      <p:sp>
        <p:nvSpPr>
          <p:cNvPr id="19" name="Rettangolo 18"/>
          <p:cNvSpPr/>
          <p:nvPr/>
        </p:nvSpPr>
        <p:spPr>
          <a:xfrm>
            <a:off x="1251675" y="3834303"/>
            <a:ext cx="3429000" cy="10849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latin typeface="Calibri Light" panose="020F0302020204030204" pitchFamily="34" charset="0"/>
              </a:rPr>
              <a:t>100 mt</a:t>
            </a:r>
          </a:p>
          <a:p>
            <a:r>
              <a:rPr lang="en-US" sz="1350" dirty="0">
                <a:latin typeface="Calibri Light" panose="020F0302020204030204" pitchFamily="34" charset="0"/>
              </a:rPr>
              <a:t>Model-View-Controller</a:t>
            </a:r>
          </a:p>
          <a:p>
            <a:r>
              <a:rPr lang="en-US" sz="1350" dirty="0">
                <a:latin typeface="Calibri Light" panose="020F0302020204030204" pitchFamily="34" charset="0"/>
              </a:rPr>
              <a:t>REST</a:t>
            </a:r>
          </a:p>
          <a:p>
            <a:r>
              <a:rPr lang="en-US" sz="1350" dirty="0">
                <a:latin typeface="Calibri Light" panose="020F0302020204030204" pitchFamily="34" charset="0"/>
              </a:rPr>
              <a:t>CRUD</a:t>
            </a:r>
          </a:p>
          <a:p>
            <a:r>
              <a:rPr lang="en-US" sz="1350" dirty="0">
                <a:latin typeface="Calibri Light" panose="020F0302020204030204" pitchFamily="34" charset="0"/>
              </a:rPr>
              <a:t>ORM</a:t>
            </a:r>
          </a:p>
        </p:txBody>
      </p:sp>
      <p:cxnSp>
        <p:nvCxnSpPr>
          <p:cNvPr id="21" name="Connettore 2 20"/>
          <p:cNvCxnSpPr>
            <a:stCxn id="16" idx="3"/>
          </p:cNvCxnSpPr>
          <p:nvPr/>
        </p:nvCxnSpPr>
        <p:spPr>
          <a:xfrm flipV="1">
            <a:off x="2708292" y="1565557"/>
            <a:ext cx="1526928" cy="632487"/>
          </a:xfrm>
          <a:prstGeom prst="bentConnector3">
            <a:avLst>
              <a:gd name="adj1" fmla="val 50000"/>
            </a:avLst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itaglia singolo angolo rettangolo 25"/>
          <p:cNvSpPr/>
          <p:nvPr/>
        </p:nvSpPr>
        <p:spPr>
          <a:xfrm>
            <a:off x="2567297" y="2558143"/>
            <a:ext cx="585107" cy="686301"/>
          </a:xfrm>
          <a:prstGeom prst="snip1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000000"/>
                </a:solidFill>
                <a:latin typeface="Calibri Light" panose="020F0302020204030204" pitchFamily="34" charset="0"/>
              </a:rPr>
              <a:t>HTML</a:t>
            </a:r>
          </a:p>
        </p:txBody>
      </p:sp>
      <p:sp>
        <p:nvSpPr>
          <p:cNvPr id="27" name="Ritaglia singolo angolo rettangolo 26"/>
          <p:cNvSpPr/>
          <p:nvPr/>
        </p:nvSpPr>
        <p:spPr>
          <a:xfrm>
            <a:off x="3032985" y="2784511"/>
            <a:ext cx="585107" cy="686301"/>
          </a:xfrm>
          <a:prstGeom prst="snip1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000000"/>
                </a:solidFill>
                <a:latin typeface="Calibri Light" panose="020F0302020204030204" pitchFamily="34" charset="0"/>
              </a:rPr>
              <a:t>CSS</a:t>
            </a:r>
          </a:p>
        </p:txBody>
      </p:sp>
      <p:sp>
        <p:nvSpPr>
          <p:cNvPr id="28" name="Rettangolo 27"/>
          <p:cNvSpPr/>
          <p:nvPr/>
        </p:nvSpPr>
        <p:spPr>
          <a:xfrm>
            <a:off x="4045378" y="2359333"/>
            <a:ext cx="1138341" cy="626222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Web Server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  <a:t>(</a:t>
            </a:r>
            <a:r>
              <a:rPr lang="en-US" sz="1050" dirty="0" err="1">
                <a:solidFill>
                  <a:schemeClr val="tx1"/>
                </a:solidFill>
                <a:latin typeface="Calibri Light" panose="020F0302020204030204" pitchFamily="34" charset="0"/>
              </a:rPr>
              <a:t>Apache,MSIIS</a:t>
            </a:r>
            <a: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  <a:t>, …) </a:t>
            </a:r>
          </a:p>
        </p:txBody>
      </p:sp>
      <p:sp>
        <p:nvSpPr>
          <p:cNvPr id="29" name="Rettangolo 28"/>
          <p:cNvSpPr/>
          <p:nvPr/>
        </p:nvSpPr>
        <p:spPr>
          <a:xfrm>
            <a:off x="5406877" y="2359333"/>
            <a:ext cx="1138341" cy="626222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>
                <a:solidFill>
                  <a:schemeClr val="tx1"/>
                </a:solidFill>
                <a:latin typeface="Calibri Light" panose="020F0302020204030204" pitchFamily="34" charset="0"/>
              </a:rPr>
              <a:t>AppServer</a:t>
            </a:r>
            <a:endParaRPr lang="en-US" sz="1350" dirty="0">
              <a:solidFill>
                <a:schemeClr val="tx1"/>
              </a:solidFill>
              <a:latin typeface="Calibri Light" panose="020F0302020204030204" pitchFamily="34" charset="0"/>
            </a:endParaRPr>
          </a:p>
          <a:p>
            <a:pPr algn="ctr"/>
            <a: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  <a:t>(JBoss, </a:t>
            </a:r>
            <a:b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</a:br>
            <a:r>
              <a:rPr lang="en-US" sz="1050" dirty="0" err="1">
                <a:solidFill>
                  <a:schemeClr val="tx1"/>
                </a:solidFill>
                <a:latin typeface="Calibri Light" panose="020F0302020204030204" pitchFamily="34" charset="0"/>
              </a:rPr>
              <a:t>GlassFish</a:t>
            </a:r>
            <a: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  <a:t>, …) </a:t>
            </a:r>
          </a:p>
        </p:txBody>
      </p:sp>
      <p:sp>
        <p:nvSpPr>
          <p:cNvPr id="30" name="Rettangolo 29"/>
          <p:cNvSpPr/>
          <p:nvPr/>
        </p:nvSpPr>
        <p:spPr>
          <a:xfrm>
            <a:off x="6741161" y="2370072"/>
            <a:ext cx="1138341" cy="626222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DBMS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  <a:t>(Postgres, </a:t>
            </a:r>
            <a:b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</a:br>
            <a: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  <a:t>MySQL, …) </a:t>
            </a:r>
          </a:p>
        </p:txBody>
      </p:sp>
      <p:sp>
        <p:nvSpPr>
          <p:cNvPr id="31" name="CasellaDiTesto 30"/>
          <p:cNvSpPr txBox="1"/>
          <p:nvPr/>
        </p:nvSpPr>
        <p:spPr>
          <a:xfrm>
            <a:off x="3950129" y="2945084"/>
            <a:ext cx="13921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alibri Light" panose="020F0302020204030204" pitchFamily="34" charset="0"/>
              </a:rPr>
              <a:t>Presentation Tier</a:t>
            </a:r>
          </a:p>
        </p:txBody>
      </p:sp>
      <p:sp>
        <p:nvSpPr>
          <p:cNvPr id="32" name="CasellaDiTesto 31"/>
          <p:cNvSpPr txBox="1"/>
          <p:nvPr/>
        </p:nvSpPr>
        <p:spPr>
          <a:xfrm>
            <a:off x="5567686" y="2932564"/>
            <a:ext cx="85472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alibri Light" panose="020F0302020204030204" pitchFamily="34" charset="0"/>
              </a:rPr>
              <a:t>Logic Tier</a:t>
            </a:r>
          </a:p>
        </p:txBody>
      </p:sp>
      <p:sp>
        <p:nvSpPr>
          <p:cNvPr id="33" name="CasellaDiTesto 32"/>
          <p:cNvSpPr txBox="1"/>
          <p:nvPr/>
        </p:nvSpPr>
        <p:spPr>
          <a:xfrm>
            <a:off x="6634990" y="2939977"/>
            <a:ext cx="12933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alibri Light" panose="020F0302020204030204" pitchFamily="34" charset="0"/>
              </a:rPr>
              <a:t>Persistence Tier</a:t>
            </a:r>
          </a:p>
        </p:txBody>
      </p:sp>
      <p:cxnSp>
        <p:nvCxnSpPr>
          <p:cNvPr id="34" name="Connettore 2 33"/>
          <p:cNvCxnSpPr>
            <a:stCxn id="28" idx="3"/>
            <a:endCxn id="29" idx="1"/>
          </p:cNvCxnSpPr>
          <p:nvPr/>
        </p:nvCxnSpPr>
        <p:spPr>
          <a:xfrm>
            <a:off x="5183719" y="2672443"/>
            <a:ext cx="22315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/>
          <p:cNvCxnSpPr>
            <a:stCxn id="29" idx="3"/>
            <a:endCxn id="30" idx="1"/>
          </p:cNvCxnSpPr>
          <p:nvPr/>
        </p:nvCxnSpPr>
        <p:spPr>
          <a:xfrm>
            <a:off x="6545218" y="2672443"/>
            <a:ext cx="195944" cy="1073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1 42"/>
          <p:cNvCxnSpPr/>
          <p:nvPr/>
        </p:nvCxnSpPr>
        <p:spPr>
          <a:xfrm flipH="1">
            <a:off x="4045378" y="1878668"/>
            <a:ext cx="2292404" cy="480665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1 44"/>
          <p:cNvCxnSpPr/>
          <p:nvPr/>
        </p:nvCxnSpPr>
        <p:spPr>
          <a:xfrm>
            <a:off x="7264141" y="1878668"/>
            <a:ext cx="615362" cy="480665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ttangolo 47"/>
          <p:cNvSpPr/>
          <p:nvPr/>
        </p:nvSpPr>
        <p:spPr>
          <a:xfrm>
            <a:off x="4375294" y="4136419"/>
            <a:ext cx="908712" cy="403691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Model</a:t>
            </a:r>
            <a:endParaRPr lang="en-US" sz="105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49" name="Rettangolo 48"/>
          <p:cNvSpPr/>
          <p:nvPr/>
        </p:nvSpPr>
        <p:spPr>
          <a:xfrm>
            <a:off x="5537146" y="3690196"/>
            <a:ext cx="908712" cy="403691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Controller</a:t>
            </a:r>
            <a:endParaRPr lang="en-US" sz="105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50" name="Rettangolo 49"/>
          <p:cNvSpPr/>
          <p:nvPr/>
        </p:nvSpPr>
        <p:spPr>
          <a:xfrm>
            <a:off x="6814226" y="4126570"/>
            <a:ext cx="908712" cy="403691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View</a:t>
            </a:r>
            <a:endParaRPr lang="en-US" sz="105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51" name="Connettore 1 50"/>
          <p:cNvCxnSpPr/>
          <p:nvPr/>
        </p:nvCxnSpPr>
        <p:spPr>
          <a:xfrm flipH="1">
            <a:off x="4235222" y="2996292"/>
            <a:ext cx="1171657" cy="964227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1 53"/>
          <p:cNvCxnSpPr/>
          <p:nvPr/>
        </p:nvCxnSpPr>
        <p:spPr>
          <a:xfrm>
            <a:off x="6545220" y="2985553"/>
            <a:ext cx="1177720" cy="974966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1 59"/>
          <p:cNvCxnSpPr/>
          <p:nvPr/>
        </p:nvCxnSpPr>
        <p:spPr>
          <a:xfrm>
            <a:off x="2307203" y="1967211"/>
            <a:ext cx="5572301" cy="0"/>
          </a:xfrm>
          <a:prstGeom prst="line">
            <a:avLst/>
          </a:prstGeom>
          <a:ln w="762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1 60"/>
          <p:cNvCxnSpPr/>
          <p:nvPr/>
        </p:nvCxnSpPr>
        <p:spPr>
          <a:xfrm>
            <a:off x="2357784" y="3547012"/>
            <a:ext cx="5572301" cy="0"/>
          </a:xfrm>
          <a:prstGeom prst="line">
            <a:avLst/>
          </a:prstGeom>
          <a:ln w="762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4 64"/>
          <p:cNvCxnSpPr>
            <a:endCxn id="49" idx="1"/>
          </p:cNvCxnSpPr>
          <p:nvPr/>
        </p:nvCxnSpPr>
        <p:spPr>
          <a:xfrm flipV="1">
            <a:off x="4657706" y="3892044"/>
            <a:ext cx="879442" cy="201847"/>
          </a:xfrm>
          <a:prstGeom prst="bentConnector3">
            <a:avLst>
              <a:gd name="adj1" fmla="val 104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4 67"/>
          <p:cNvCxnSpPr>
            <a:endCxn id="49" idx="3"/>
          </p:cNvCxnSpPr>
          <p:nvPr/>
        </p:nvCxnSpPr>
        <p:spPr>
          <a:xfrm rot="10800000">
            <a:off x="6445861" y="3892045"/>
            <a:ext cx="972905" cy="201845"/>
          </a:xfrm>
          <a:prstGeom prst="bentConnector3">
            <a:avLst>
              <a:gd name="adj1" fmla="val 172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1 74"/>
          <p:cNvCxnSpPr>
            <a:stCxn id="48" idx="3"/>
            <a:endCxn id="50" idx="1"/>
          </p:cNvCxnSpPr>
          <p:nvPr/>
        </p:nvCxnSpPr>
        <p:spPr>
          <a:xfrm flipV="1">
            <a:off x="5284008" y="4328415"/>
            <a:ext cx="1530220" cy="98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ttangolo 79"/>
          <p:cNvSpPr/>
          <p:nvPr/>
        </p:nvSpPr>
        <p:spPr>
          <a:xfrm>
            <a:off x="3759750" y="4652038"/>
            <a:ext cx="908712" cy="403691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CRUD</a:t>
            </a:r>
            <a:endParaRPr lang="en-US" sz="105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81" name="Rettangolo 80"/>
          <p:cNvSpPr/>
          <p:nvPr/>
        </p:nvSpPr>
        <p:spPr>
          <a:xfrm>
            <a:off x="4729363" y="4652038"/>
            <a:ext cx="908712" cy="403691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ORM</a:t>
            </a:r>
            <a:endParaRPr lang="en-US" sz="105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84" name="CasellaDiTesto 83"/>
          <p:cNvSpPr txBox="1"/>
          <p:nvPr/>
        </p:nvSpPr>
        <p:spPr>
          <a:xfrm>
            <a:off x="1143000" y="4835378"/>
            <a:ext cx="2605200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525" dirty="0" err="1">
                <a:latin typeface="Calibri Light" panose="020F0302020204030204" pitchFamily="34" charset="0"/>
              </a:rPr>
              <a:t>Tratto</a:t>
            </a:r>
            <a:r>
              <a:rPr lang="en-US" sz="525" dirty="0">
                <a:latin typeface="Calibri Light" panose="020F0302020204030204" pitchFamily="34" charset="0"/>
              </a:rPr>
              <a:t> da: David Patterson, Armando Fox</a:t>
            </a:r>
            <a:br>
              <a:rPr lang="en-US" sz="525" dirty="0">
                <a:latin typeface="Calibri Light" panose="020F0302020204030204" pitchFamily="34" charset="0"/>
              </a:rPr>
            </a:br>
            <a:r>
              <a:rPr lang="en-US" sz="525" dirty="0">
                <a:latin typeface="Calibri Light" panose="020F0302020204030204" pitchFamily="34" charset="0"/>
              </a:rPr>
              <a:t>Engineering Long-Lasting Software: An Agile Approach Using SaaS and Cloud Computing</a:t>
            </a:r>
          </a:p>
          <a:p>
            <a:endParaRPr lang="en-US" sz="525" dirty="0">
              <a:latin typeface="Calibri Light" panose="020F0302020204030204" pitchFamily="34" charset="0"/>
            </a:endParaRPr>
          </a:p>
        </p:txBody>
      </p:sp>
      <p:sp>
        <p:nvSpPr>
          <p:cNvPr id="39" name="Fumetto 4 38"/>
          <p:cNvSpPr/>
          <p:nvPr/>
        </p:nvSpPr>
        <p:spPr>
          <a:xfrm>
            <a:off x="3599041" y="1967213"/>
            <a:ext cx="4420874" cy="1579801"/>
          </a:xfrm>
          <a:prstGeom prst="cloudCallout">
            <a:avLst>
              <a:gd name="adj1" fmla="val -22824"/>
              <a:gd name="adj2" fmla="val 37187"/>
            </a:avLst>
          </a:prstGeom>
          <a:solidFill>
            <a:schemeClr val="bg2">
              <a:alpha val="1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Ritaglia singolo angolo rettangolo 26">
            <a:extLst>
              <a:ext uri="{FF2B5EF4-FFF2-40B4-BE49-F238E27FC236}">
                <a16:creationId xmlns:a16="http://schemas.microsoft.com/office/drawing/2014/main" id="{BD6A4DE7-AEE2-516B-5B59-C4FBE873A45B}"/>
              </a:ext>
            </a:extLst>
          </p:cNvPr>
          <p:cNvSpPr/>
          <p:nvPr/>
        </p:nvSpPr>
        <p:spPr>
          <a:xfrm>
            <a:off x="3467196" y="3032056"/>
            <a:ext cx="585107" cy="686301"/>
          </a:xfrm>
          <a:prstGeom prst="snip1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000000"/>
                </a:solidFill>
                <a:latin typeface="Calibri Light" panose="020F0302020204030204" pitchFamily="34" charset="0"/>
              </a:rPr>
              <a:t>JS</a:t>
            </a:r>
          </a:p>
        </p:txBody>
      </p:sp>
    </p:spTree>
    <p:extLst>
      <p:ext uri="{BB962C8B-B14F-4D97-AF65-F5344CB8AC3E}">
        <p14:creationId xmlns:p14="http://schemas.microsoft.com/office/powerpoint/2010/main" val="1827674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</a:t>
            </a:r>
          </a:p>
        </p:txBody>
      </p:sp>
      <p:sp>
        <p:nvSpPr>
          <p:cNvPr id="9219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Client e server </a:t>
            </a:r>
            <a:r>
              <a:rPr lang="en-US" dirty="0" err="1"/>
              <a:t>comunicano</a:t>
            </a:r>
            <a:r>
              <a:rPr lang="en-US" dirty="0"/>
              <a:t> </a:t>
            </a:r>
            <a:r>
              <a:rPr lang="en-US" dirty="0" err="1"/>
              <a:t>attraverso</a:t>
            </a:r>
            <a:r>
              <a:rPr lang="en-US" dirty="0"/>
              <a:t> un </a:t>
            </a:r>
            <a:r>
              <a:rPr lang="en-US" dirty="0" err="1"/>
              <a:t>protocollo</a:t>
            </a:r>
            <a:r>
              <a:rPr lang="en-US" dirty="0"/>
              <a:t> di rete (</a:t>
            </a:r>
            <a:r>
              <a:rPr lang="en-US" dirty="0" err="1"/>
              <a:t>insieme</a:t>
            </a:r>
            <a:r>
              <a:rPr lang="en-US" dirty="0"/>
              <a:t> di </a:t>
            </a:r>
            <a:r>
              <a:rPr lang="en-US" dirty="0" err="1"/>
              <a:t>regole</a:t>
            </a:r>
            <a:r>
              <a:rPr lang="en-US" dirty="0"/>
              <a:t> </a:t>
            </a:r>
            <a:r>
              <a:rPr lang="en-US" dirty="0" err="1"/>
              <a:t>condivise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agenti</a:t>
            </a:r>
            <a:r>
              <a:rPr lang="en-US" dirty="0"/>
              <a:t> </a:t>
            </a:r>
            <a:r>
              <a:rPr lang="en-US" dirty="0" err="1"/>
              <a:t>coivolti</a:t>
            </a:r>
            <a:r>
              <a:rPr lang="en-US" dirty="0"/>
              <a:t>)</a:t>
            </a:r>
          </a:p>
          <a:p>
            <a:r>
              <a:rPr lang="it-IT" dirty="0"/>
              <a:t>Browser e server Web comunicano con il protocollo HTTP (</a:t>
            </a:r>
            <a:r>
              <a:rPr lang="it-IT" dirty="0" err="1"/>
              <a:t>HyperText</a:t>
            </a:r>
            <a:r>
              <a:rPr lang="it-IT" dirty="0"/>
              <a:t> Transfer </a:t>
            </a:r>
            <a:r>
              <a:rPr lang="it-IT" dirty="0" err="1"/>
              <a:t>Protocol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HTTP si basa su TCP/IP (Transmission Control </a:t>
            </a:r>
            <a:r>
              <a:rPr lang="it-IT" dirty="0" err="1"/>
              <a:t>Protocol</a:t>
            </a:r>
            <a:r>
              <a:rPr lang="it-IT" dirty="0"/>
              <a:t>/Internet </a:t>
            </a:r>
            <a:r>
              <a:rPr lang="it-IT" dirty="0" err="1"/>
              <a:t>Protocol</a:t>
            </a:r>
            <a:r>
              <a:rPr lang="it-IT" dirty="0"/>
              <a:t>) che permette a una coppia di agenti di comunicare sequenze ordinate di byte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900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2D7686-F4A4-6343-B538-B1ABA8172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funziona una richiesta Web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6959C7-6B64-1540-BEB8-D2C0DD9B8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L’utente fa un richiesta </a:t>
            </a:r>
            <a:r>
              <a:rPr lang="it-IT" b="1" dirty="0"/>
              <a:t>http</a:t>
            </a:r>
            <a:r>
              <a:rPr lang="it-IT" dirty="0"/>
              <a:t>:</a:t>
            </a:r>
          </a:p>
          <a:p>
            <a:r>
              <a:rPr lang="it-IT" dirty="0"/>
              <a:t>digitando un URI sulla barra del browser </a:t>
            </a:r>
          </a:p>
          <a:p>
            <a:r>
              <a:rPr lang="it-IT" dirty="0"/>
              <a:t>oppure, seguendo un link in una pagina</a:t>
            </a:r>
          </a:p>
        </p:txBody>
      </p:sp>
      <p:sp>
        <p:nvSpPr>
          <p:cNvPr id="24" name="AutoShape 4" descr="Waterfox - Free &amp; Open Web Browser">
            <a:extLst>
              <a:ext uri="{FF2B5EF4-FFF2-40B4-BE49-F238E27FC236}">
                <a16:creationId xmlns:a16="http://schemas.microsoft.com/office/drawing/2014/main" id="{C5614A1C-EC05-FA49-A39A-0507A87296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86275" y="2486025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it-IT" sz="1013" dirty="0">
              <a:latin typeface="Calibri Light" panose="020F0302020204030204" pitchFamily="34" charset="0"/>
            </a:endParaRPr>
          </a:p>
        </p:txBody>
      </p:sp>
      <p:sp>
        <p:nvSpPr>
          <p:cNvPr id="38" name="AutoShape 6" descr="Waterfox - Free &amp; Open Web Browser">
            <a:extLst>
              <a:ext uri="{FF2B5EF4-FFF2-40B4-BE49-F238E27FC236}">
                <a16:creationId xmlns:a16="http://schemas.microsoft.com/office/drawing/2014/main" id="{960D6562-1CB3-444B-9BC9-38839522DC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it-IT" sz="1013" dirty="0">
              <a:latin typeface="Calibri Light" panose="020F0302020204030204" pitchFamily="34" charset="0"/>
            </a:endParaRP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B0A10A63-14CA-524F-A1A1-9B26EEDDCCE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3656" y="2904611"/>
            <a:ext cx="2056573" cy="1212869"/>
          </a:xfrm>
          <a:prstGeom prst="rect">
            <a:avLst/>
          </a:prstGeom>
        </p:spPr>
      </p:pic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3E6F7E9C-D463-8E46-B7BD-73674F3A16DC}"/>
              </a:ext>
            </a:extLst>
          </p:cNvPr>
          <p:cNvSpPr txBox="1"/>
          <p:nvPr/>
        </p:nvSpPr>
        <p:spPr>
          <a:xfrm>
            <a:off x="3119189" y="3019378"/>
            <a:ext cx="1335622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88" dirty="0">
                <a:latin typeface="Calibri Light" panose="020F0302020204030204" pitchFamily="34" charset="0"/>
                <a:hlinkClick r:id="rId3"/>
              </a:rPr>
              <a:t>http://uniroma3.it/didattica</a:t>
            </a:r>
            <a:endParaRPr lang="it-IT" sz="788" dirty="0">
              <a:latin typeface="Calibri Light" panose="020F0302020204030204" pitchFamily="34" charset="0"/>
            </a:endParaRPr>
          </a:p>
          <a:p>
            <a:endParaRPr lang="it-IT" sz="788" dirty="0">
              <a:latin typeface="Calibri Light" panose="020F0302020204030204" pitchFamily="34" charset="0"/>
            </a:endParaRPr>
          </a:p>
          <a:p>
            <a:endParaRPr lang="it-IT" sz="788" dirty="0">
              <a:latin typeface="Calibri Light" panose="020F0302020204030204" pitchFamily="34" charset="0"/>
            </a:endParaRPr>
          </a:p>
        </p:txBody>
      </p: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A1D22AA1-59CB-8C4D-9176-436907E1DD31}"/>
              </a:ext>
            </a:extLst>
          </p:cNvPr>
          <p:cNvCxnSpPr/>
          <p:nvPr/>
        </p:nvCxnSpPr>
        <p:spPr>
          <a:xfrm flipV="1">
            <a:off x="2616409" y="3225564"/>
            <a:ext cx="313281" cy="8812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Google Shape;298;p40">
            <a:extLst>
              <a:ext uri="{FF2B5EF4-FFF2-40B4-BE49-F238E27FC236}">
                <a16:creationId xmlns:a16="http://schemas.microsoft.com/office/drawing/2014/main" id="{9F21C38B-6D97-09FA-0658-FF559DACEAD5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53765" y="3019378"/>
            <a:ext cx="909450" cy="117045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" name="Google Shape;301;p40">
            <a:extLst>
              <a:ext uri="{FF2B5EF4-FFF2-40B4-BE49-F238E27FC236}">
                <a16:creationId xmlns:a16="http://schemas.microsoft.com/office/drawing/2014/main" id="{C5B77E18-7EB1-F508-C0B5-7859416FAF90}"/>
              </a:ext>
            </a:extLst>
          </p:cNvPr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7240" y="1306078"/>
            <a:ext cx="1900143" cy="19001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2239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Envelop Stock Illustration - Download Image Now - iStock">
            <a:extLst>
              <a:ext uri="{FF2B5EF4-FFF2-40B4-BE49-F238E27FC236}">
                <a16:creationId xmlns:a16="http://schemas.microsoft.com/office/drawing/2014/main" id="{C92CFD9F-C05E-CC4D-B278-BBCCC4584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4429" y="2146354"/>
            <a:ext cx="738701" cy="73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92D7686-F4A4-6343-B538-B1ABA8172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funziona una richiesta Web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6959C7-6B64-1540-BEB8-D2C0DD9B8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733" y="1200151"/>
            <a:ext cx="8229600" cy="3394472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Il browser invia un </a:t>
            </a:r>
            <a:r>
              <a:rPr lang="it-IT" b="1" dirty="0"/>
              <a:t>messaggio HTTP </a:t>
            </a:r>
            <a:r>
              <a:rPr lang="it-IT" dirty="0"/>
              <a:t>al server </a:t>
            </a:r>
          </a:p>
          <a:p>
            <a:pPr marL="0" indent="0">
              <a:buNone/>
            </a:pPr>
            <a:r>
              <a:rPr lang="it-IT" i="1" dirty="0"/>
              <a:t>"</a:t>
            </a:r>
            <a:r>
              <a:rPr lang="it-IT" i="1" dirty="0" err="1"/>
              <a:t>dear</a:t>
            </a:r>
            <a:r>
              <a:rPr lang="it-IT" i="1" dirty="0"/>
              <a:t> server </a:t>
            </a:r>
            <a:r>
              <a:rPr lang="it-IT" i="1" dirty="0">
                <a:hlinkClick r:id="rId3"/>
              </a:rPr>
              <a:t>http://uniroma3.it</a:t>
            </a:r>
            <a:r>
              <a:rPr lang="it-IT" i="1" dirty="0"/>
              <a:t>, </a:t>
            </a:r>
            <a:br>
              <a:rPr lang="it-IT" i="1" dirty="0"/>
            </a:br>
            <a:r>
              <a:rPr lang="it-IT" i="1" dirty="0" err="1"/>
              <a:t>please</a:t>
            </a:r>
            <a:r>
              <a:rPr lang="it-IT" i="1" dirty="0"/>
              <a:t> GET me the </a:t>
            </a:r>
            <a:r>
              <a:rPr lang="it-IT" dirty="0"/>
              <a:t>didattica</a:t>
            </a:r>
            <a:r>
              <a:rPr lang="it-IT" i="1" dirty="0"/>
              <a:t> </a:t>
            </a:r>
            <a:r>
              <a:rPr lang="it-IT" i="1" dirty="0" err="1"/>
              <a:t>resource</a:t>
            </a:r>
            <a:r>
              <a:rPr lang="it-IT" i="1" dirty="0"/>
              <a:t>"</a:t>
            </a:r>
            <a:endParaRPr lang="it-IT" dirty="0"/>
          </a:p>
        </p:txBody>
      </p:sp>
      <p:sp>
        <p:nvSpPr>
          <p:cNvPr id="24" name="AutoShape 4" descr="Waterfox - Free &amp; Open Web Browser">
            <a:extLst>
              <a:ext uri="{FF2B5EF4-FFF2-40B4-BE49-F238E27FC236}">
                <a16:creationId xmlns:a16="http://schemas.microsoft.com/office/drawing/2014/main" id="{C5614A1C-EC05-FA49-A39A-0507A87296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86275" y="2486025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it-IT" sz="1013" dirty="0">
              <a:latin typeface="Calibri Light" panose="020F0302020204030204" pitchFamily="34" charset="0"/>
            </a:endParaRPr>
          </a:p>
        </p:txBody>
      </p:sp>
      <p:sp>
        <p:nvSpPr>
          <p:cNvPr id="38" name="AutoShape 6" descr="Waterfox - Free &amp; Open Web Browser">
            <a:extLst>
              <a:ext uri="{FF2B5EF4-FFF2-40B4-BE49-F238E27FC236}">
                <a16:creationId xmlns:a16="http://schemas.microsoft.com/office/drawing/2014/main" id="{960D6562-1CB3-444B-9BC9-38839522DC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it-IT" sz="1013" dirty="0">
              <a:latin typeface="Calibri Light" panose="020F0302020204030204" pitchFamily="34" charset="0"/>
            </a:endParaRP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7D58796F-6D08-FD4C-850C-3DB7F2C6FF9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3656" y="2904611"/>
            <a:ext cx="2056573" cy="1212869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B436AD6-4D8E-4D4B-AE3E-DF45677FFF4C}"/>
              </a:ext>
            </a:extLst>
          </p:cNvPr>
          <p:cNvSpPr txBox="1"/>
          <p:nvPr/>
        </p:nvSpPr>
        <p:spPr>
          <a:xfrm>
            <a:off x="3119189" y="3019378"/>
            <a:ext cx="1335622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88" dirty="0">
                <a:latin typeface="Calibri Light" panose="020F0302020204030204" pitchFamily="34" charset="0"/>
                <a:hlinkClick r:id="rId5"/>
              </a:rPr>
              <a:t>http://uniroma3.it/didattica</a:t>
            </a:r>
            <a:endParaRPr lang="it-IT" sz="788" dirty="0">
              <a:latin typeface="Calibri Light" panose="020F0302020204030204" pitchFamily="34" charset="0"/>
            </a:endParaRPr>
          </a:p>
          <a:p>
            <a:endParaRPr lang="it-IT" sz="788" dirty="0">
              <a:latin typeface="Calibri Light" panose="020F0302020204030204" pitchFamily="34" charset="0"/>
            </a:endParaRPr>
          </a:p>
          <a:p>
            <a:endParaRPr lang="it-IT" sz="788" dirty="0">
              <a:latin typeface="Calibri Light" panose="020F0302020204030204" pitchFamily="34" charset="0"/>
            </a:endParaRPr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BDCEE8B0-100D-2846-9696-09C7D3DF16F2}"/>
              </a:ext>
            </a:extLst>
          </p:cNvPr>
          <p:cNvCxnSpPr>
            <a:cxnSpLocks/>
          </p:cNvCxnSpPr>
          <p:nvPr/>
        </p:nvCxnSpPr>
        <p:spPr>
          <a:xfrm flipV="1">
            <a:off x="5178199" y="2675546"/>
            <a:ext cx="810521" cy="22906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Google Shape;298;p40">
            <a:extLst>
              <a:ext uri="{FF2B5EF4-FFF2-40B4-BE49-F238E27FC236}">
                <a16:creationId xmlns:a16="http://schemas.microsoft.com/office/drawing/2014/main" id="{2255C3AF-B2A5-7A88-B8D9-9AE7D89E567E}"/>
              </a:ext>
            </a:extLst>
          </p:cNvPr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53765" y="3019378"/>
            <a:ext cx="909450" cy="117045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" name="Google Shape;301;p40">
            <a:extLst>
              <a:ext uri="{FF2B5EF4-FFF2-40B4-BE49-F238E27FC236}">
                <a16:creationId xmlns:a16="http://schemas.microsoft.com/office/drawing/2014/main" id="{F5F4EEF7-1F82-BA4D-977C-330101F79684}"/>
              </a:ext>
            </a:extLst>
          </p:cNvPr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7240" y="1306078"/>
            <a:ext cx="1900143" cy="19001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3559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Envelop Stock Illustration - Download Image Now - iStock">
            <a:extLst>
              <a:ext uri="{FF2B5EF4-FFF2-40B4-BE49-F238E27FC236}">
                <a16:creationId xmlns:a16="http://schemas.microsoft.com/office/drawing/2014/main" id="{19E725AE-FF7E-2B40-8D96-F91EF354B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09145" y="3014079"/>
            <a:ext cx="738701" cy="73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92D7686-F4A4-6343-B538-B1ABA8172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funziona una richiesta Web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6959C7-6B64-1540-BEB8-D2C0DD9B8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Il server costruisce la risposa e la invia al browser </a:t>
            </a:r>
            <a:br>
              <a:rPr lang="it-IT" dirty="0"/>
            </a:br>
            <a:r>
              <a:rPr lang="it-IT" dirty="0"/>
              <a:t>in un messaggio HTTP</a:t>
            </a:r>
          </a:p>
        </p:txBody>
      </p:sp>
      <p:sp>
        <p:nvSpPr>
          <p:cNvPr id="24" name="AutoShape 4" descr="Waterfox - Free &amp; Open Web Browser">
            <a:extLst>
              <a:ext uri="{FF2B5EF4-FFF2-40B4-BE49-F238E27FC236}">
                <a16:creationId xmlns:a16="http://schemas.microsoft.com/office/drawing/2014/main" id="{C5614A1C-EC05-FA49-A39A-0507A87296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86275" y="2486025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it-IT" sz="1013" dirty="0">
              <a:latin typeface="Calibri Light" panose="020F0302020204030204" pitchFamily="34" charset="0"/>
            </a:endParaRP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961936E7-A621-8F4E-B1A9-1827D82B1143}"/>
              </a:ext>
            </a:extLst>
          </p:cNvPr>
          <p:cNvCxnSpPr>
            <a:cxnSpLocks/>
          </p:cNvCxnSpPr>
          <p:nvPr/>
        </p:nvCxnSpPr>
        <p:spPr>
          <a:xfrm flipV="1">
            <a:off x="5178199" y="2675546"/>
            <a:ext cx="810521" cy="22906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629787B4-21CB-3049-88E3-CFEB955D6F68}"/>
              </a:ext>
            </a:extLst>
          </p:cNvPr>
          <p:cNvCxnSpPr>
            <a:cxnSpLocks/>
          </p:cNvCxnSpPr>
          <p:nvPr/>
        </p:nvCxnSpPr>
        <p:spPr>
          <a:xfrm flipH="1">
            <a:off x="5257802" y="2991827"/>
            <a:ext cx="1012471" cy="28409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0EDCA14A-93AC-9445-A4B0-0830546CA11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3656" y="2904611"/>
            <a:ext cx="2056573" cy="1212869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F4C43B6C-B210-F647-A4A7-FF45911C6CB6}"/>
              </a:ext>
            </a:extLst>
          </p:cNvPr>
          <p:cNvSpPr txBox="1"/>
          <p:nvPr/>
        </p:nvSpPr>
        <p:spPr>
          <a:xfrm>
            <a:off x="3119189" y="3019378"/>
            <a:ext cx="1335622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88" dirty="0">
                <a:latin typeface="Calibri Light" panose="020F0302020204030204" pitchFamily="34" charset="0"/>
                <a:hlinkClick r:id="rId4"/>
              </a:rPr>
              <a:t>http://uniroma3.it/didattica</a:t>
            </a:r>
            <a:endParaRPr lang="it-IT" sz="788" dirty="0">
              <a:latin typeface="Calibri Light" panose="020F0302020204030204" pitchFamily="34" charset="0"/>
            </a:endParaRPr>
          </a:p>
          <a:p>
            <a:endParaRPr lang="it-IT" sz="788" dirty="0">
              <a:latin typeface="Calibri Light" panose="020F0302020204030204" pitchFamily="34" charset="0"/>
            </a:endParaRPr>
          </a:p>
          <a:p>
            <a:endParaRPr lang="it-IT" sz="788" dirty="0">
              <a:latin typeface="Calibri Light" panose="020F0302020204030204" pitchFamily="34" charset="0"/>
            </a:endParaRPr>
          </a:p>
        </p:txBody>
      </p:sp>
      <p:pic>
        <p:nvPicPr>
          <p:cNvPr id="4" name="Google Shape;298;p40">
            <a:extLst>
              <a:ext uri="{FF2B5EF4-FFF2-40B4-BE49-F238E27FC236}">
                <a16:creationId xmlns:a16="http://schemas.microsoft.com/office/drawing/2014/main" id="{6CB6A677-0D21-B401-B344-F87DBBE1C509}"/>
              </a:ext>
            </a:extLst>
          </p:cNvPr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53765" y="3019378"/>
            <a:ext cx="909450" cy="117045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" name="Google Shape;301;p40">
            <a:extLst>
              <a:ext uri="{FF2B5EF4-FFF2-40B4-BE49-F238E27FC236}">
                <a16:creationId xmlns:a16="http://schemas.microsoft.com/office/drawing/2014/main" id="{9AC6D105-B1CA-86D1-3185-C6C10993B4C8}"/>
              </a:ext>
            </a:extLst>
          </p:cNvPr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7240" y="1306078"/>
            <a:ext cx="1900143" cy="19001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7747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</a:t>
            </a:r>
          </a:p>
        </p:txBody>
      </p:sp>
      <p:sp>
        <p:nvSpPr>
          <p:cNvPr id="1024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</a:t>
            </a:r>
            <a:r>
              <a:rPr lang="en-US" dirty="0" err="1"/>
              <a:t>una</a:t>
            </a:r>
            <a:r>
              <a:rPr lang="en-US" dirty="0"/>
              <a:t> rete TCP/IP, </a:t>
            </a:r>
            <a:r>
              <a:rPr lang="en-US" dirty="0" err="1"/>
              <a:t>ogni</a:t>
            </a:r>
            <a:r>
              <a:rPr lang="en-US" dirty="0"/>
              <a:t> computer (host) ha un </a:t>
            </a:r>
            <a:r>
              <a:rPr lang="en-US" dirty="0" err="1"/>
              <a:t>indirizzo</a:t>
            </a:r>
            <a:r>
              <a:rPr lang="en-US" dirty="0"/>
              <a:t> IP (quattro byte) ed </a:t>
            </a:r>
            <a:r>
              <a:rPr lang="en-US" dirty="0" err="1"/>
              <a:t>una</a:t>
            </a:r>
            <a:r>
              <a:rPr lang="en-US" dirty="0"/>
              <a:t> porta</a:t>
            </a:r>
          </a:p>
          <a:p>
            <a:pPr lvl="1"/>
            <a:r>
              <a:rPr lang="en-US" dirty="0"/>
              <a:t>Es. 193.205.219.57:8080</a:t>
            </a:r>
          </a:p>
          <a:p>
            <a:pPr lvl="1"/>
            <a:r>
              <a:rPr lang="en-US" dirty="0"/>
              <a:t>Il </a:t>
            </a:r>
            <a:r>
              <a:rPr lang="en-US" dirty="0" err="1"/>
              <a:t>numero</a:t>
            </a:r>
            <a:r>
              <a:rPr lang="en-US" dirty="0"/>
              <a:t> IP </a:t>
            </a:r>
            <a:r>
              <a:rPr lang="en-US" dirty="0" err="1"/>
              <a:t>identifica</a:t>
            </a:r>
            <a:r>
              <a:rPr lang="en-US" dirty="0"/>
              <a:t> un computer </a:t>
            </a:r>
            <a:r>
              <a:rPr lang="en-US" dirty="0" err="1"/>
              <a:t>sulla</a:t>
            </a:r>
            <a:r>
              <a:rPr lang="en-US" dirty="0"/>
              <a:t> rete</a:t>
            </a:r>
          </a:p>
          <a:p>
            <a:pPr lvl="2"/>
            <a:r>
              <a:rPr lang="en-US" dirty="0"/>
              <a:t>Di </a:t>
            </a:r>
            <a:r>
              <a:rPr lang="en-US" dirty="0" err="1"/>
              <a:t>solito</a:t>
            </a:r>
            <a:r>
              <a:rPr lang="en-US" dirty="0"/>
              <a:t> non </a:t>
            </a:r>
            <a:r>
              <a:rPr lang="en-US" dirty="0" err="1"/>
              <a:t>usiamo</a:t>
            </a:r>
            <a:r>
              <a:rPr lang="en-US" dirty="0"/>
              <a:t> </a:t>
            </a:r>
            <a:r>
              <a:rPr lang="en-US" dirty="0" err="1"/>
              <a:t>l'indirizzo</a:t>
            </a:r>
            <a:r>
              <a:rPr lang="en-US" dirty="0"/>
              <a:t> IP, ma un </a:t>
            </a:r>
            <a:r>
              <a:rPr lang="en-US" dirty="0" err="1"/>
              <a:t>nome</a:t>
            </a:r>
            <a:r>
              <a:rPr lang="en-US" dirty="0"/>
              <a:t>: un server </a:t>
            </a:r>
            <a:r>
              <a:rPr lang="en-US" dirty="0" err="1"/>
              <a:t>specializzato</a:t>
            </a:r>
            <a:r>
              <a:rPr lang="en-US" dirty="0"/>
              <a:t> (Domain Name Server, DNS) </a:t>
            </a:r>
            <a:r>
              <a:rPr lang="en-US" dirty="0" err="1"/>
              <a:t>mantiene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mappa</a:t>
            </a:r>
            <a:r>
              <a:rPr lang="en-US" dirty="0"/>
              <a:t> </a:t>
            </a:r>
            <a:r>
              <a:rPr lang="en-US" dirty="0" err="1"/>
              <a:t>nome</a:t>
            </a:r>
            <a:r>
              <a:rPr lang="en-US" dirty="0" err="1">
                <a:sym typeface="Wingdings" charset="0"/>
              </a:rPr>
              <a:t></a:t>
            </a:r>
            <a:r>
              <a:rPr lang="en-US" dirty="0" err="1"/>
              <a:t>numero</a:t>
            </a:r>
            <a:r>
              <a:rPr lang="en-US" dirty="0"/>
              <a:t> IP. </a:t>
            </a:r>
            <a:r>
              <a:rPr lang="en-US" dirty="0" err="1"/>
              <a:t>Quando</a:t>
            </a:r>
            <a:r>
              <a:rPr lang="en-US" dirty="0"/>
              <a:t> il browser </a:t>
            </a:r>
            <a:r>
              <a:rPr lang="en-US" dirty="0" err="1"/>
              <a:t>contatta</a:t>
            </a:r>
            <a:r>
              <a:rPr lang="en-US" dirty="0"/>
              <a:t> un server per </a:t>
            </a:r>
            <a:r>
              <a:rPr lang="en-US" dirty="0" err="1"/>
              <a:t>nome</a:t>
            </a:r>
            <a:r>
              <a:rPr lang="en-US" dirty="0"/>
              <a:t> (es. www.uniroma3.it), </a:t>
            </a:r>
            <a:r>
              <a:rPr lang="en-US" dirty="0" err="1"/>
              <a:t>automaticamente</a:t>
            </a:r>
            <a:r>
              <a:rPr lang="en-US" dirty="0"/>
              <a:t> </a:t>
            </a:r>
            <a:r>
              <a:rPr lang="en-US" dirty="0" err="1"/>
              <a:t>chiede</a:t>
            </a:r>
            <a:r>
              <a:rPr lang="en-US" dirty="0"/>
              <a:t> ad un DNS il </a:t>
            </a:r>
            <a:r>
              <a:rPr lang="en-US" dirty="0" err="1"/>
              <a:t>numero</a:t>
            </a:r>
            <a:r>
              <a:rPr lang="en-US" dirty="0"/>
              <a:t> IP ad </a:t>
            </a:r>
            <a:r>
              <a:rPr lang="en-US" dirty="0" err="1"/>
              <a:t>esso</a:t>
            </a:r>
            <a:r>
              <a:rPr lang="en-US" dirty="0"/>
              <a:t> </a:t>
            </a:r>
            <a:r>
              <a:rPr lang="en-US" dirty="0" err="1"/>
              <a:t>associato</a:t>
            </a:r>
            <a:endParaRPr lang="en-US" dirty="0"/>
          </a:p>
          <a:p>
            <a:pPr lvl="1"/>
            <a:r>
              <a:rPr lang="en-US" dirty="0"/>
              <a:t>La porta </a:t>
            </a:r>
            <a:r>
              <a:rPr lang="en-US" dirty="0" err="1"/>
              <a:t>identifica</a:t>
            </a:r>
            <a:r>
              <a:rPr lang="en-US" dirty="0"/>
              <a:t> uno </a:t>
            </a:r>
            <a:r>
              <a:rPr lang="en-US" dirty="0" err="1"/>
              <a:t>specifico</a:t>
            </a:r>
            <a:r>
              <a:rPr lang="en-US" dirty="0"/>
              <a:t> </a:t>
            </a:r>
            <a:r>
              <a:rPr lang="en-US" dirty="0" err="1"/>
              <a:t>programma</a:t>
            </a:r>
            <a:r>
              <a:rPr lang="en-US" dirty="0"/>
              <a:t> server</a:t>
            </a:r>
          </a:p>
          <a:p>
            <a:pPr lvl="2"/>
            <a:r>
              <a:rPr lang="en-US" dirty="0" err="1"/>
              <a:t>Tipicamente</a:t>
            </a:r>
            <a:r>
              <a:rPr lang="en-US" dirty="0"/>
              <a:t> un server web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impostato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porta :80</a:t>
            </a:r>
          </a:p>
        </p:txBody>
      </p:sp>
    </p:spTree>
    <p:extLst>
      <p:ext uri="{BB962C8B-B14F-4D97-AF65-F5344CB8AC3E}">
        <p14:creationId xmlns:p14="http://schemas.microsoft.com/office/powerpoint/2010/main" val="3868022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677237-4E32-529F-38AF-C07E3D7C3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A134E41-7E02-58EA-7D24-F85DC02E5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Non è un Paese per vecchi, Bardem: &quot;Il taglio di capelli mi ha convinto&quot;">
            <a:extLst>
              <a:ext uri="{FF2B5EF4-FFF2-40B4-BE49-F238E27FC236}">
                <a16:creationId xmlns:a16="http://schemas.microsoft.com/office/drawing/2014/main" id="{E76DD10F-09D2-BD9E-7C61-87AA71AF2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721B002B-6FC5-00B1-7914-08D9B123E7DD}"/>
              </a:ext>
            </a:extLst>
          </p:cNvPr>
          <p:cNvSpPr txBox="1">
            <a:spLocks/>
          </p:cNvSpPr>
          <p:nvPr/>
        </p:nvSpPr>
        <p:spPr>
          <a:xfrm>
            <a:off x="25399" y="2311443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b="0" i="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err="1">
                <a:solidFill>
                  <a:schemeClr val="bg1"/>
                </a:solidFill>
              </a:rPr>
              <a:t>Panoramica</a:t>
            </a:r>
            <a:r>
              <a:rPr lang="en-US" sz="5400" dirty="0">
                <a:solidFill>
                  <a:schemeClr val="bg1"/>
                </a:solidFill>
              </a:rPr>
              <a:t> del </a:t>
            </a:r>
            <a:r>
              <a:rPr lang="en-US" sz="5400" dirty="0" err="1">
                <a:solidFill>
                  <a:schemeClr val="bg1"/>
                </a:solidFill>
              </a:rPr>
              <a:t>corso</a:t>
            </a:r>
            <a:endParaRPr lang="en-US" sz="5400" dirty="0">
              <a:solidFill>
                <a:schemeClr val="bg1"/>
              </a:solidFill>
            </a:endParaRPr>
          </a:p>
          <a:p>
            <a:pPr algn="l"/>
            <a:r>
              <a:rPr lang="en-US" sz="3200" dirty="0">
                <a:solidFill>
                  <a:schemeClr val="bg1"/>
                </a:solidFill>
              </a:rPr>
              <a:t>Non </a:t>
            </a:r>
            <a:r>
              <a:rPr lang="en-US" sz="3200" dirty="0" err="1">
                <a:solidFill>
                  <a:schemeClr val="bg1"/>
                </a:solidFill>
              </a:rPr>
              <a:t>è</a:t>
            </a:r>
            <a:r>
              <a:rPr lang="en-US" sz="3200" dirty="0">
                <a:solidFill>
                  <a:schemeClr val="bg1"/>
                </a:solidFill>
              </a:rPr>
              <a:t> un </a:t>
            </a:r>
            <a:r>
              <a:rPr lang="en-US" sz="3200" dirty="0" err="1">
                <a:solidFill>
                  <a:schemeClr val="bg1"/>
                </a:solidFill>
              </a:rPr>
              <a:t>corso</a:t>
            </a:r>
            <a:r>
              <a:rPr lang="en-US" sz="3200" dirty="0">
                <a:solidFill>
                  <a:schemeClr val="bg1"/>
                </a:solidFill>
              </a:rPr>
              <a:t> per </a:t>
            </a:r>
            <a:r>
              <a:rPr lang="en-US" sz="3200" dirty="0" err="1">
                <a:solidFill>
                  <a:schemeClr val="bg1"/>
                </a:solidFill>
              </a:rPr>
              <a:t>vecchi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" name="Sottotitolo 2">
            <a:extLst>
              <a:ext uri="{FF2B5EF4-FFF2-40B4-BE49-F238E27FC236}">
                <a16:creationId xmlns:a16="http://schemas.microsoft.com/office/drawing/2014/main" id="{B33F70B8-0B24-AAEF-1973-9404B806E831}"/>
              </a:ext>
            </a:extLst>
          </p:cNvPr>
          <p:cNvSpPr txBox="1">
            <a:spLocks/>
          </p:cNvSpPr>
          <p:nvPr/>
        </p:nvSpPr>
        <p:spPr>
          <a:xfrm>
            <a:off x="897466" y="3421219"/>
            <a:ext cx="7789334" cy="109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2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32F4347-E73E-4245-B7FA-73AF753D39B1}"/>
              </a:ext>
            </a:extLst>
          </p:cNvPr>
          <p:cNvSpPr txBox="1"/>
          <p:nvPr/>
        </p:nvSpPr>
        <p:spPr>
          <a:xfrm>
            <a:off x="5537200" y="4176360"/>
            <a:ext cx="2912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Paolo Merialdo</a:t>
            </a:r>
          </a:p>
          <a:p>
            <a:r>
              <a:rPr lang="en-US" dirty="0">
                <a:solidFill>
                  <a:schemeClr val="bg1"/>
                </a:solidFill>
              </a:rPr>
              <a:t>paolo.merialdo@uniroma3.it</a:t>
            </a:r>
          </a:p>
        </p:txBody>
      </p:sp>
    </p:spTree>
    <p:extLst>
      <p:ext uri="{BB962C8B-B14F-4D97-AF65-F5344CB8AC3E}">
        <p14:creationId xmlns:p14="http://schemas.microsoft.com/office/powerpoint/2010/main" val="101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0EAE48-50F3-2FAF-BC7B-0F6F02AA3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74E9FD0-90C3-D079-E07D-157BE3CEB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 sz="1800" dirty="0">
                <a:effectLst/>
                <a:cs typeface="Calibri Light" panose="020F0302020204030204" pitchFamily="34" charset="0"/>
              </a:rPr>
              <a:t>Le regole di comunicazione tra client e server (richiesta client e risposta server) possono essere riassunte come segue: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800" dirty="0">
                <a:effectLst/>
                <a:cs typeface="Calibri Light" panose="020F0302020204030204" pitchFamily="34" charset="0"/>
              </a:rPr>
              <a:t>Il client avvia una connessione TCP/IP a un server specificando l'indirizzo IP e il numero di porta (default 80). Se il computer a quell'indirizzo IP non ha un processo server HTTP in ascolto sulla porta specificata, il client rileva un errore, che la maggior parte dei browser riporta come "Impossibile raggiungere questo sito" o "Connessione rifiutata".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800" dirty="0">
                <a:effectLst/>
                <a:cs typeface="Calibri Light" panose="020F0302020204030204" pitchFamily="34" charset="0"/>
              </a:rPr>
              <a:t>Altrimenti, se la connessione riesce, il client invia una richiesta HTTP che descrive la sua intenzione di eseguire un'operazione su una risorsa. Una risorsa è qualsiasi entità manipolata dall'app server: una pagina Web, un'immagine e l'invio di un modulo che crea un nuovo account utente sono esempi di risorse.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800" dirty="0">
                <a:effectLst/>
                <a:cs typeface="Calibri Light" panose="020F0302020204030204" pitchFamily="34" charset="0"/>
              </a:rPr>
              <a:t>Il server fornisce una risposta HTTP soddisfacendo la richiesta del client o segnalando eventuali errori che hanno impedito il successo della richiesta.</a:t>
            </a:r>
            <a:endParaRPr lang="en-US" dirty="0"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842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96175A-E6CA-31DF-80E2-874AA02C3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Richiesta</a:t>
            </a:r>
            <a:r>
              <a:rPr lang="en-US" dirty="0"/>
              <a:t> HTTP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2919CF1-75A9-2D8D-FAAE-10EC833D9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Una </a:t>
            </a:r>
            <a:r>
              <a:rPr lang="en-US" dirty="0" err="1"/>
              <a:t>richiesta</a:t>
            </a:r>
            <a:r>
              <a:rPr lang="en-US" dirty="0"/>
              <a:t> HTTP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costituita</a:t>
            </a:r>
            <a:r>
              <a:rPr lang="en-US" dirty="0"/>
              <a:t> da: </a:t>
            </a:r>
          </a:p>
          <a:p>
            <a:pPr lvl="1"/>
            <a:r>
              <a:rPr lang="en-US" dirty="0" err="1"/>
              <a:t>metodo</a:t>
            </a:r>
            <a:r>
              <a:rPr lang="en-US" dirty="0"/>
              <a:t> HTTP (GET, POST, PUT, PATCH o DELETE) </a:t>
            </a:r>
          </a:p>
          <a:p>
            <a:pPr lvl="1"/>
            <a:r>
              <a:rPr lang="en-US" dirty="0"/>
              <a:t>URL (Uniform Resource Locator)</a:t>
            </a:r>
          </a:p>
          <a:p>
            <a:pPr lvl="1"/>
            <a:r>
              <a:rPr lang="en-US" dirty="0"/>
              <a:t>zero o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intestazioni</a:t>
            </a:r>
            <a:r>
              <a:rPr lang="en-US" dirty="0"/>
              <a:t>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33340EB-4D01-8208-603E-4E5AC6991DED}"/>
              </a:ext>
            </a:extLst>
          </p:cNvPr>
          <p:cNvSpPr txBox="1"/>
          <p:nvPr/>
        </p:nvSpPr>
        <p:spPr>
          <a:xfrm>
            <a:off x="457200" y="4608711"/>
            <a:ext cx="67058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* In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alcuni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constesti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(ad es., Ruby on Rails),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metodo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+ URL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sono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chiamati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6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"route"</a:t>
            </a:r>
          </a:p>
        </p:txBody>
      </p:sp>
    </p:spTree>
    <p:extLst>
      <p:ext uri="{BB962C8B-B14F-4D97-AF65-F5344CB8AC3E}">
        <p14:creationId xmlns:p14="http://schemas.microsoft.com/office/powerpoint/2010/main" val="451749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73F26E-24FC-F26A-4EF4-794613593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Esempio</a:t>
            </a:r>
            <a:r>
              <a:rPr lang="en-US" dirty="0"/>
              <a:t> </a:t>
            </a:r>
            <a:r>
              <a:rPr lang="en-US" dirty="0" err="1"/>
              <a:t>richiesta</a:t>
            </a:r>
            <a:r>
              <a:rPr lang="en-US" dirty="0"/>
              <a:t> HTTP</a:t>
            </a:r>
            <a:br>
              <a:rPr lang="en-US" dirty="0"/>
            </a:br>
            <a:r>
              <a:rPr lang="en-US" dirty="0"/>
              <a:t>(non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mostrate</a:t>
            </a:r>
            <a:r>
              <a:rPr lang="en-US" dirty="0"/>
              <a:t> le </a:t>
            </a:r>
            <a:r>
              <a:rPr lang="en-US" dirty="0" err="1"/>
              <a:t>intestazioni</a:t>
            </a:r>
            <a:r>
              <a:rPr lang="en-US" dirty="0"/>
              <a:t>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734D196-149A-7DB4-BF91-7B6F7B81D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parentesi</a:t>
            </a:r>
            <a:r>
              <a:rPr lang="en-US" dirty="0"/>
              <a:t> </a:t>
            </a:r>
            <a:r>
              <a:rPr lang="en-US" dirty="0" err="1"/>
              <a:t>componenti</a:t>
            </a:r>
            <a:r>
              <a:rPr lang="en-US" dirty="0"/>
              <a:t> </a:t>
            </a:r>
            <a:r>
              <a:rPr lang="en-US" dirty="0" err="1"/>
              <a:t>opzionali</a:t>
            </a:r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E51C5D1-CDC0-EB18-B564-120D6E79CD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5308" y="1747501"/>
            <a:ext cx="7611414" cy="164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22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Uniform Resource Locator</a:t>
            </a:r>
          </a:p>
        </p:txBody>
      </p:sp>
      <p:sp>
        <p:nvSpPr>
          <p:cNvPr id="11267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 </a:t>
            </a:r>
            <a:r>
              <a:rPr lang="en-US" dirty="0" err="1"/>
              <a:t>stringa</a:t>
            </a:r>
            <a:r>
              <a:rPr lang="en-US" dirty="0"/>
              <a:t> </a:t>
            </a:r>
            <a:br>
              <a:rPr lang="en-US" dirty="0"/>
            </a:br>
            <a:r>
              <a:rPr lang="en-US" sz="1500" dirty="0"/>
              <a:t>http://uniroma3.it/</a:t>
            </a:r>
            <a:r>
              <a:rPr lang="en-US" sz="1500" dirty="0" err="1"/>
              <a:t>didattica</a:t>
            </a:r>
            <a:br>
              <a:rPr lang="en-US" dirty="0"/>
            </a:br>
            <a:r>
              <a:rPr lang="en-US" dirty="0" err="1"/>
              <a:t>è</a:t>
            </a:r>
            <a:r>
              <a:rPr lang="en-US" dirty="0"/>
              <a:t> un Uniform Resource Locator (URL) </a:t>
            </a:r>
          </a:p>
          <a:p>
            <a:pPr lvl="1"/>
            <a:r>
              <a:rPr lang="en-US" dirty="0"/>
              <a:t>Nome del </a:t>
            </a:r>
            <a:r>
              <a:rPr lang="en-US" dirty="0" err="1"/>
              <a:t>protocollo</a:t>
            </a:r>
            <a:r>
              <a:rPr lang="en-US" dirty="0"/>
              <a:t> (http://)</a:t>
            </a:r>
          </a:p>
          <a:p>
            <a:pPr lvl="1"/>
            <a:r>
              <a:rPr lang="en-US" dirty="0"/>
              <a:t>Hostname (www.uniroma3.it)</a:t>
            </a:r>
          </a:p>
          <a:p>
            <a:pPr lvl="1"/>
            <a:r>
              <a:rPr lang="en-US" dirty="0"/>
              <a:t>Port number, </a:t>
            </a:r>
            <a:r>
              <a:rPr lang="en-US" dirty="0" err="1"/>
              <a:t>opzionale</a:t>
            </a:r>
            <a:r>
              <a:rPr lang="en-US" dirty="0"/>
              <a:t>: se non </a:t>
            </a:r>
            <a:r>
              <a:rPr lang="en-US" dirty="0" err="1"/>
              <a:t>specificata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usa</a:t>
            </a:r>
            <a:r>
              <a:rPr lang="en-US" dirty="0"/>
              <a:t> il default </a:t>
            </a:r>
            <a:r>
              <a:rPr lang="en-US" dirty="0" err="1"/>
              <a:t>associato</a:t>
            </a:r>
            <a:r>
              <a:rPr lang="en-US" dirty="0"/>
              <a:t> al </a:t>
            </a:r>
            <a:r>
              <a:rPr lang="en-US" dirty="0" err="1"/>
              <a:t>protocollo</a:t>
            </a:r>
            <a:r>
              <a:rPr lang="en-US" dirty="0"/>
              <a:t> (:80 per HTTP)</a:t>
            </a:r>
          </a:p>
          <a:p>
            <a:pPr lvl="1"/>
            <a:r>
              <a:rPr lang="en-US" dirty="0" err="1"/>
              <a:t>Risorsa</a:t>
            </a:r>
            <a:r>
              <a:rPr lang="en-US" dirty="0"/>
              <a:t> </a:t>
            </a:r>
            <a:r>
              <a:rPr lang="en-US" dirty="0" err="1"/>
              <a:t>richiesta</a:t>
            </a:r>
            <a:r>
              <a:rPr lang="en-US" dirty="0"/>
              <a:t> </a:t>
            </a:r>
            <a:r>
              <a:rPr lang="en-US" dirty="0" err="1"/>
              <a:t>all'host</a:t>
            </a:r>
            <a:r>
              <a:rPr lang="en-US" dirty="0"/>
              <a:t> (/</a:t>
            </a:r>
            <a:r>
              <a:rPr lang="en-US" dirty="0" err="1"/>
              <a:t>didattica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Immagine</a:t>
            </a:r>
            <a:r>
              <a:rPr lang="en-US" dirty="0"/>
              <a:t>, </a:t>
            </a:r>
            <a:r>
              <a:rPr lang="en-US" dirty="0" err="1"/>
              <a:t>pagina</a:t>
            </a:r>
            <a:r>
              <a:rPr lang="en-US" dirty="0"/>
              <a:t> HTML, etc. </a:t>
            </a:r>
          </a:p>
          <a:p>
            <a:pPr lvl="2"/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applicazione</a:t>
            </a:r>
            <a:r>
              <a:rPr lang="en-US" dirty="0"/>
              <a:t> ha le sue </a:t>
            </a:r>
            <a:r>
              <a:rPr lang="en-US" dirty="0" err="1"/>
              <a:t>regole</a:t>
            </a:r>
            <a:r>
              <a:rPr lang="en-US" dirty="0"/>
              <a:t> per </a:t>
            </a:r>
            <a:r>
              <a:rPr lang="en-US" dirty="0" err="1"/>
              <a:t>interpretare</a:t>
            </a:r>
            <a:r>
              <a:rPr lang="en-US" dirty="0"/>
              <a:t> il </a:t>
            </a:r>
            <a:r>
              <a:rPr lang="en-US" dirty="0" err="1"/>
              <a:t>nome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risorsa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842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Query String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La </a:t>
            </a:r>
            <a:r>
              <a:rPr lang="en-US" dirty="0" err="1"/>
              <a:t>risorsa</a:t>
            </a:r>
            <a:r>
              <a:rPr lang="en-US" dirty="0"/>
              <a:t>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contenere</a:t>
            </a:r>
            <a:r>
              <a:rPr lang="en-US" dirty="0"/>
              <a:t> una query string: </a:t>
            </a:r>
          </a:p>
          <a:p>
            <a:pPr lvl="1">
              <a:defRPr/>
            </a:pPr>
            <a:r>
              <a:rPr lang="en-US" dirty="0" err="1"/>
              <a:t>sequenza</a:t>
            </a:r>
            <a:r>
              <a:rPr lang="en-US" dirty="0"/>
              <a:t> di </a:t>
            </a:r>
            <a:r>
              <a:rPr lang="en-US" dirty="0" err="1"/>
              <a:t>coppie</a:t>
            </a:r>
            <a:r>
              <a:rPr lang="en-US" dirty="0"/>
              <a:t> </a:t>
            </a:r>
            <a:r>
              <a:rPr lang="en-US" dirty="0" err="1"/>
              <a:t>nome</a:t>
            </a:r>
            <a:r>
              <a:rPr lang="en-US" dirty="0"/>
              <a:t>=</a:t>
            </a:r>
            <a:r>
              <a:rPr lang="en-US" dirty="0" err="1"/>
              <a:t>valore</a:t>
            </a:r>
            <a:endParaRPr lang="en-US" dirty="0"/>
          </a:p>
          <a:p>
            <a:pPr>
              <a:defRPr/>
            </a:pPr>
            <a:r>
              <a:rPr lang="en-US" dirty="0"/>
              <a:t>Es: </a:t>
            </a:r>
            <a:r>
              <a:rPr lang="en-US" sz="1800" dirty="0">
                <a:hlinkClick r:id="rId3"/>
              </a:rPr>
              <a:t>https://www.uniroma3.it/?s=merialdo&amp;restrict=piramide</a:t>
            </a:r>
            <a:r>
              <a:rPr lang="en-US" dirty="0"/>
              <a:t> </a:t>
            </a:r>
          </a:p>
          <a:p>
            <a:pPr>
              <a:defRPr/>
            </a:pPr>
            <a:r>
              <a:rPr lang="en-US" dirty="0"/>
              <a:t>Serve a </a:t>
            </a:r>
            <a:r>
              <a:rPr lang="en-US" dirty="0" err="1"/>
              <a:t>trasmettere</a:t>
            </a:r>
            <a:r>
              <a:rPr lang="en-US" dirty="0"/>
              <a:t> </a:t>
            </a:r>
            <a:r>
              <a:rPr lang="en-US" dirty="0" err="1"/>
              <a:t>parametri</a:t>
            </a:r>
            <a:r>
              <a:rPr lang="en-US" dirty="0"/>
              <a:t> al server</a:t>
            </a:r>
          </a:p>
          <a:p>
            <a:pPr>
              <a:defRPr/>
            </a:pPr>
            <a:r>
              <a:rPr lang="en-US" dirty="0" err="1"/>
              <a:t>Sintassi</a:t>
            </a:r>
            <a:r>
              <a:rPr lang="en-US" dirty="0"/>
              <a:t> query string: </a:t>
            </a:r>
            <a:br>
              <a:rPr lang="en-US" dirty="0"/>
            </a:br>
            <a:r>
              <a:rPr lang="en-US" sz="1500" dirty="0">
                <a:cs typeface="Courier New" pitchFamily="49" charset="0"/>
              </a:rPr>
              <a:t>?&lt;</a:t>
            </a:r>
            <a:r>
              <a:rPr lang="en-US" sz="1500" dirty="0" err="1">
                <a:cs typeface="Courier New" pitchFamily="49" charset="0"/>
              </a:rPr>
              <a:t>nome-parametro</a:t>
            </a:r>
            <a:r>
              <a:rPr lang="en-US" sz="1500" dirty="0">
                <a:cs typeface="Courier New" pitchFamily="49" charset="0"/>
              </a:rPr>
              <a:t>&gt;=&lt;</a:t>
            </a:r>
            <a:r>
              <a:rPr lang="en-US" sz="1500" dirty="0" err="1">
                <a:cs typeface="Courier New" pitchFamily="49" charset="0"/>
              </a:rPr>
              <a:t>valore</a:t>
            </a:r>
            <a:r>
              <a:rPr lang="en-US" sz="1500" dirty="0">
                <a:cs typeface="Courier New" pitchFamily="49" charset="0"/>
              </a:rPr>
              <a:t>&gt;(&amp;&lt;</a:t>
            </a:r>
            <a:r>
              <a:rPr lang="en-US" sz="1500" dirty="0" err="1">
                <a:cs typeface="Courier New" pitchFamily="49" charset="0"/>
              </a:rPr>
              <a:t>nome-parametro</a:t>
            </a:r>
            <a:r>
              <a:rPr lang="en-US" sz="1500" dirty="0">
                <a:cs typeface="Courier New" pitchFamily="49" charset="0"/>
              </a:rPr>
              <a:t>&gt;=&lt;</a:t>
            </a:r>
            <a:r>
              <a:rPr lang="en-US" sz="1500" dirty="0" err="1">
                <a:cs typeface="Courier New" pitchFamily="49" charset="0"/>
              </a:rPr>
              <a:t>valore</a:t>
            </a:r>
            <a:r>
              <a:rPr lang="en-US" sz="1500" dirty="0">
                <a:cs typeface="Courier New" pitchFamily="49" charset="0"/>
              </a:rPr>
              <a:t>&gt;)*</a:t>
            </a:r>
            <a:endParaRPr lang="en-US" baseline="30000" dirty="0">
              <a:cs typeface="Courier New" pitchFamily="49" charset="0"/>
            </a:endParaRPr>
          </a:p>
          <a:p>
            <a:pPr marL="342900" lvl="1" indent="0">
              <a:buNone/>
              <a:defRPr/>
            </a:pPr>
            <a:r>
              <a:rPr lang="en-US" dirty="0"/>
              <a:t>Es. </a:t>
            </a:r>
            <a:r>
              <a:rPr lang="en-US" sz="1500" dirty="0"/>
              <a:t>http://www.uniroma3.it/</a:t>
            </a:r>
            <a:r>
              <a:rPr lang="en-US" sz="1500" dirty="0">
                <a:solidFill>
                  <a:srgbClr val="FF0000"/>
                </a:solidFill>
              </a:rPr>
              <a:t>?s=</a:t>
            </a:r>
            <a:r>
              <a:rPr lang="en-US" sz="1500" dirty="0" err="1">
                <a:solidFill>
                  <a:srgbClr val="FF0000"/>
                </a:solidFill>
              </a:rPr>
              <a:t>merialdo&amp;restrict</a:t>
            </a:r>
            <a:r>
              <a:rPr lang="en-US" sz="1500" dirty="0">
                <a:solidFill>
                  <a:srgbClr val="FF0000"/>
                </a:solidFill>
              </a:rPr>
              <a:t>=</a:t>
            </a:r>
            <a:r>
              <a:rPr lang="en-US" sz="1500" dirty="0" err="1">
                <a:solidFill>
                  <a:srgbClr val="FF0000"/>
                </a:solidFill>
              </a:rPr>
              <a:t>piramide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  <a:defRPr/>
            </a:pPr>
            <a:endParaRPr lang="en-US" dirty="0"/>
          </a:p>
        </p:txBody>
      </p:sp>
      <p:sp>
        <p:nvSpPr>
          <p:cNvPr id="4" name="Callout 1 3"/>
          <p:cNvSpPr/>
          <p:nvPr/>
        </p:nvSpPr>
        <p:spPr>
          <a:xfrm>
            <a:off x="1781439" y="4415745"/>
            <a:ext cx="1026319" cy="540544"/>
          </a:xfrm>
          <a:prstGeom prst="borderCallout1">
            <a:avLst>
              <a:gd name="adj1" fmla="val -16524"/>
              <a:gd name="adj2" fmla="val 75892"/>
              <a:gd name="adj3" fmla="val -96121"/>
              <a:gd name="adj4" fmla="val 143953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Calibri Light" panose="020F0302020204030204" pitchFamily="34" charset="0"/>
              </a:rPr>
              <a:t>Nome </a:t>
            </a:r>
            <a:r>
              <a:rPr lang="en-US" sz="1200" dirty="0" err="1">
                <a:latin typeface="Calibri Light" panose="020F0302020204030204" pitchFamily="34" charset="0"/>
              </a:rPr>
              <a:t>parametro</a:t>
            </a:r>
            <a:r>
              <a:rPr lang="en-US" sz="1200" dirty="0">
                <a:latin typeface="Calibri Light" panose="020F0302020204030204" pitchFamily="34" charset="0"/>
              </a:rPr>
              <a:t>: </a:t>
            </a:r>
            <a:br>
              <a:rPr lang="en-US" sz="1200" dirty="0">
                <a:latin typeface="Calibri Light" panose="020F0302020204030204" pitchFamily="34" charset="0"/>
              </a:rPr>
            </a:br>
            <a:r>
              <a:rPr lang="en-US" sz="1200" dirty="0">
                <a:latin typeface="Calibri Light" panose="020F0302020204030204" pitchFamily="34" charset="0"/>
              </a:rPr>
              <a:t>s</a:t>
            </a:r>
          </a:p>
        </p:txBody>
      </p:sp>
      <p:sp>
        <p:nvSpPr>
          <p:cNvPr id="5" name="Callout 1 4"/>
          <p:cNvSpPr/>
          <p:nvPr/>
        </p:nvSpPr>
        <p:spPr>
          <a:xfrm>
            <a:off x="2988731" y="4415743"/>
            <a:ext cx="953691" cy="432197"/>
          </a:xfrm>
          <a:prstGeom prst="borderCallout1">
            <a:avLst>
              <a:gd name="adj1" fmla="val -24083"/>
              <a:gd name="adj2" fmla="val 47249"/>
              <a:gd name="adj3" fmla="val -125599"/>
              <a:gd name="adj4" fmla="val 82688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Calibri Light" panose="020F0302020204030204" pitchFamily="34" charset="0"/>
              </a:rPr>
              <a:t>Valore:</a:t>
            </a:r>
          </a:p>
          <a:p>
            <a:pPr algn="ctr">
              <a:defRPr/>
            </a:pPr>
            <a:r>
              <a:rPr lang="en-US" sz="1200" dirty="0" err="1">
                <a:latin typeface="Calibri Light" panose="020F0302020204030204" pitchFamily="34" charset="0"/>
              </a:rPr>
              <a:t>merialdo</a:t>
            </a:r>
            <a:endParaRPr lang="en-US" sz="1200" dirty="0">
              <a:latin typeface="Calibri Light" panose="020F0302020204030204" pitchFamily="34" charset="0"/>
            </a:endParaRPr>
          </a:p>
        </p:txBody>
      </p:sp>
      <p:sp>
        <p:nvSpPr>
          <p:cNvPr id="6" name="Callout 1 5"/>
          <p:cNvSpPr/>
          <p:nvPr/>
        </p:nvSpPr>
        <p:spPr>
          <a:xfrm>
            <a:off x="4084106" y="4415745"/>
            <a:ext cx="938213" cy="540544"/>
          </a:xfrm>
          <a:prstGeom prst="borderCallout1">
            <a:avLst>
              <a:gd name="adj1" fmla="val -11989"/>
              <a:gd name="adj2" fmla="val 48840"/>
              <a:gd name="adj3" fmla="val -93097"/>
              <a:gd name="adj4" fmla="val 45292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Calibri Light" panose="020F0302020204030204" pitchFamily="34" charset="0"/>
              </a:rPr>
              <a:t>Nome </a:t>
            </a:r>
            <a:r>
              <a:rPr lang="en-US" sz="1200" dirty="0" err="1">
                <a:latin typeface="Calibri Light" panose="020F0302020204030204" pitchFamily="34" charset="0"/>
              </a:rPr>
              <a:t>parametro</a:t>
            </a:r>
            <a:r>
              <a:rPr lang="en-US" sz="1200" dirty="0">
                <a:latin typeface="Calibri Light" panose="020F0302020204030204" pitchFamily="34" charset="0"/>
              </a:rPr>
              <a:t>: restrict</a:t>
            </a:r>
          </a:p>
        </p:txBody>
      </p:sp>
      <p:sp>
        <p:nvSpPr>
          <p:cNvPr id="7" name="Callout 1 6"/>
          <p:cNvSpPr/>
          <p:nvPr/>
        </p:nvSpPr>
        <p:spPr>
          <a:xfrm>
            <a:off x="5130668" y="4415743"/>
            <a:ext cx="848915" cy="432197"/>
          </a:xfrm>
          <a:prstGeom prst="borderCallout1">
            <a:avLst>
              <a:gd name="adj1" fmla="val -24083"/>
              <a:gd name="adj2" fmla="val 47249"/>
              <a:gd name="adj3" fmla="val -114261"/>
              <a:gd name="adj4" fmla="val 2062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Calibri Light" panose="020F0302020204030204" pitchFamily="34" charset="0"/>
              </a:rPr>
              <a:t>Valore:</a:t>
            </a:r>
          </a:p>
          <a:p>
            <a:pPr algn="ctr">
              <a:defRPr/>
            </a:pPr>
            <a:r>
              <a:rPr lang="en-US" sz="1200" dirty="0" err="1">
                <a:latin typeface="Calibri Light" panose="020F0302020204030204" pitchFamily="34" charset="0"/>
              </a:rPr>
              <a:t>piramide</a:t>
            </a:r>
            <a:endParaRPr lang="en-US" sz="1200" dirty="0">
              <a:latin typeface="Calibri Light" panose="020F0302020204030204" pitchFamily="34" charset="0"/>
            </a:endParaRPr>
          </a:p>
        </p:txBody>
      </p:sp>
      <p:sp>
        <p:nvSpPr>
          <p:cNvPr id="2" name="Rettangolo arrotondato 1"/>
          <p:cNvSpPr/>
          <p:nvPr/>
        </p:nvSpPr>
        <p:spPr>
          <a:xfrm>
            <a:off x="1693330" y="4348509"/>
            <a:ext cx="2327532" cy="648282"/>
          </a:xfrm>
          <a:prstGeom prst="round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Calibri Light" panose="020F0302020204030204" pitchFamily="34" charset="0"/>
            </a:endParaRPr>
          </a:p>
        </p:txBody>
      </p:sp>
      <p:sp>
        <p:nvSpPr>
          <p:cNvPr id="9" name="Rettangolo arrotondato 8"/>
          <p:cNvSpPr/>
          <p:nvPr/>
        </p:nvSpPr>
        <p:spPr>
          <a:xfrm>
            <a:off x="4020864" y="4348509"/>
            <a:ext cx="2053969" cy="648282"/>
          </a:xfrm>
          <a:prstGeom prst="round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387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it-IT"/>
              <a:t>Cookie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it-IT" dirty="0"/>
              <a:t>Il protocollo HTTP è privo di stato</a:t>
            </a:r>
          </a:p>
          <a:p>
            <a:pPr lvl="1" eaLnBrk="1" hangingPunct="1"/>
            <a:r>
              <a:rPr lang="it-IT" dirty="0"/>
              <a:t>Ogni richiesta non ha memoria delle precedenti</a:t>
            </a:r>
          </a:p>
          <a:p>
            <a:pPr lvl="1" eaLnBrk="1" hangingPunct="1"/>
            <a:r>
              <a:rPr lang="it-IT" dirty="0"/>
              <a:t>Serve un meccanismo per mantenere traccia dello stato della "sessione" tra una richiesta e l’altra</a:t>
            </a:r>
          </a:p>
          <a:p>
            <a:pPr eaLnBrk="1" hangingPunct="1"/>
            <a:r>
              <a:rPr lang="it-IT" dirty="0"/>
              <a:t>Cookies</a:t>
            </a:r>
          </a:p>
          <a:p>
            <a:pPr lvl="1" eaLnBrk="1" hangingPunct="1"/>
            <a:r>
              <a:rPr lang="it-IT" dirty="0"/>
              <a:t>meccanismo per tenere traccia dello stato della "sessione" tra una richiesta e l'altra</a:t>
            </a:r>
          </a:p>
          <a:p>
            <a:pPr lvl="2"/>
            <a:r>
              <a:rPr lang="it-IT" dirty="0"/>
              <a:t>Permette di mantenere memoria nella comunicazione tra client e server</a:t>
            </a:r>
          </a:p>
          <a:p>
            <a:pPr lvl="1" eaLnBrk="1" hangingPunct="1"/>
            <a:r>
              <a:rPr lang="it-IT" dirty="0"/>
              <a:t>IETF RFC 2109 – HTTP State</a:t>
            </a:r>
          </a:p>
        </p:txBody>
      </p:sp>
    </p:spTree>
    <p:extLst>
      <p:ext uri="{BB962C8B-B14F-4D97-AF65-F5344CB8AC3E}">
        <p14:creationId xmlns:p14="http://schemas.microsoft.com/office/powerpoint/2010/main" val="3660035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/>
              <a:t>Cookie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it-IT" dirty="0"/>
              <a:t>Idea fondamentale</a:t>
            </a:r>
          </a:p>
          <a:p>
            <a:pPr lvl="1" eaLnBrk="1" hangingPunct="1"/>
            <a:r>
              <a:rPr lang="it-IT" dirty="0"/>
              <a:t>Utilizzare le intestazioni HTTP per "nascondere" informazioni che vengono scambiate tra client e server al fine di mantenere memoria della conversazione</a:t>
            </a:r>
          </a:p>
          <a:p>
            <a:r>
              <a:rPr lang="it-IT" dirty="0"/>
              <a:t>Le informazioni sono nascoste in un "cookie"</a:t>
            </a:r>
          </a:p>
          <a:p>
            <a:pPr lvl="1"/>
            <a:r>
              <a:rPr lang="en-US" dirty="0"/>
              <a:t>Nome					</a:t>
            </a:r>
          </a:p>
          <a:p>
            <a:pPr lvl="1"/>
            <a:r>
              <a:rPr lang="en-US" dirty="0"/>
              <a:t>Valore 					</a:t>
            </a:r>
          </a:p>
          <a:p>
            <a:pPr lvl="1"/>
            <a:r>
              <a:rPr lang="en-US" dirty="0" err="1"/>
              <a:t>Validità</a:t>
            </a:r>
            <a:r>
              <a:rPr lang="en-US" dirty="0"/>
              <a:t> (in secondi) 				</a:t>
            </a:r>
          </a:p>
          <a:p>
            <a:pPr lvl="1"/>
            <a:r>
              <a:rPr lang="en-US" dirty="0" err="1"/>
              <a:t>Dominio</a:t>
            </a:r>
            <a:r>
              <a:rPr lang="en-US" dirty="0"/>
              <a:t> a cui </a:t>
            </a:r>
            <a:r>
              <a:rPr lang="en-US" dirty="0" err="1"/>
              <a:t>il</a:t>
            </a:r>
            <a:r>
              <a:rPr lang="en-US" dirty="0"/>
              <a:t> cookie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applica</a:t>
            </a: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786600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/>
              <a:t>Cookies: funzionamento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it-IT" sz="2100" dirty="0"/>
              <a:t>Quando il server riceve una richiesta mette un cookie nella risposta</a:t>
            </a:r>
          </a:p>
          <a:p>
            <a:pPr lvl="1" eaLnBrk="1" hangingPunct="1">
              <a:lnSpc>
                <a:spcPct val="90000"/>
              </a:lnSpc>
            </a:pPr>
            <a:r>
              <a:rPr lang="it-IT" sz="1800" dirty="0"/>
              <a:t>attraverso l’intestazione HTTP “Set-Cookie”</a:t>
            </a:r>
          </a:p>
          <a:p>
            <a:pPr eaLnBrk="1" hangingPunct="1">
              <a:lnSpc>
                <a:spcPct val="90000"/>
              </a:lnSpc>
            </a:pPr>
            <a:r>
              <a:rPr lang="it-IT" sz="2100" dirty="0"/>
              <a:t>Il client può accettare o rifiutare il cookie</a:t>
            </a:r>
          </a:p>
          <a:p>
            <a:pPr eaLnBrk="1" hangingPunct="1">
              <a:lnSpc>
                <a:spcPct val="90000"/>
              </a:lnSpc>
            </a:pPr>
            <a:r>
              <a:rPr lang="it-IT" sz="2100" dirty="0"/>
              <a:t>Se lo accetta</a:t>
            </a:r>
          </a:p>
          <a:p>
            <a:pPr lvl="1" eaLnBrk="1" hangingPunct="1">
              <a:lnSpc>
                <a:spcPct val="90000"/>
              </a:lnSpc>
            </a:pPr>
            <a:r>
              <a:rPr lang="it-IT" sz="1800" dirty="0"/>
              <a:t>lo salva sul disco locale</a:t>
            </a:r>
          </a:p>
          <a:p>
            <a:pPr lvl="1" eaLnBrk="1" hangingPunct="1">
              <a:lnSpc>
                <a:spcPct val="90000"/>
              </a:lnSpc>
            </a:pPr>
            <a:r>
              <a:rPr lang="it-IT" sz="1800" dirty="0"/>
              <a:t>si impegna a re-inviarlo al server in ogni richiesta HTTP (per tutto il tempo specificato nella validità del cookie) </a:t>
            </a:r>
          </a:p>
          <a:p>
            <a:pPr lvl="2" eaLnBrk="1" hangingPunct="1">
              <a:lnSpc>
                <a:spcPct val="90000"/>
              </a:lnSpc>
            </a:pPr>
            <a:r>
              <a:rPr lang="it-IT" sz="1500" dirty="0"/>
              <a:t>attraverso l’intestazione HTTP “Cookie”</a:t>
            </a:r>
          </a:p>
          <a:p>
            <a:pPr lvl="1" eaLnBrk="1" hangingPunct="1">
              <a:lnSpc>
                <a:spcPct val="90000"/>
              </a:lnSpc>
            </a:pP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2864061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>
                <a:latin typeface="Calibri Light" panose="020F0302020204030204" pitchFamily="34" charset="0"/>
              </a:rPr>
              <a:t>Esempio</a:t>
            </a:r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39939" name="Line 3"/>
          <p:cNvSpPr>
            <a:spLocks noChangeShapeType="1"/>
          </p:cNvSpPr>
          <p:nvPr/>
        </p:nvSpPr>
        <p:spPr bwMode="auto">
          <a:xfrm flipV="1">
            <a:off x="2989662" y="2518172"/>
            <a:ext cx="3201590" cy="4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 Light" panose="020F0302020204030204" pitchFamily="34" charset="0"/>
            </a:endParaRP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3275411" y="2193131"/>
            <a:ext cx="901209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it-IT" sz="1350" dirty="0">
                <a:latin typeface="Calibri Light" panose="020F0302020204030204" pitchFamily="34" charset="0"/>
              </a:rPr>
              <a:t>GET /login</a:t>
            </a:r>
          </a:p>
        </p:txBody>
      </p:sp>
      <p:sp>
        <p:nvSpPr>
          <p:cNvPr id="39941" name="Line 5"/>
          <p:cNvSpPr>
            <a:spLocks noChangeShapeType="1"/>
          </p:cNvSpPr>
          <p:nvPr/>
        </p:nvSpPr>
        <p:spPr bwMode="auto">
          <a:xfrm flipH="1">
            <a:off x="3057525" y="2949181"/>
            <a:ext cx="3025379" cy="11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 Light" panose="020F0302020204030204" pitchFamily="34" charset="0"/>
            </a:endParaRPr>
          </a:p>
        </p:txBody>
      </p:sp>
      <p:sp>
        <p:nvSpPr>
          <p:cNvPr id="39942" name="Text Box 6"/>
          <p:cNvSpPr txBox="1">
            <a:spLocks noChangeArrowheads="1"/>
          </p:cNvSpPr>
          <p:nvPr/>
        </p:nvSpPr>
        <p:spPr bwMode="auto">
          <a:xfrm>
            <a:off x="3003948" y="2680097"/>
            <a:ext cx="2741263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it-IT" sz="1350" dirty="0">
                <a:latin typeface="Calibri Light" panose="020F0302020204030204" pitchFamily="34" charset="0"/>
              </a:rPr>
              <a:t>cookie(id=1212)  &lt;html&gt;… …&lt;/html&gt; </a:t>
            </a:r>
          </a:p>
        </p:txBody>
      </p:sp>
      <p:sp>
        <p:nvSpPr>
          <p:cNvPr id="25607" name="AutoShape 7"/>
          <p:cNvSpPr>
            <a:spLocks noChangeArrowheads="1"/>
          </p:cNvSpPr>
          <p:nvPr/>
        </p:nvSpPr>
        <p:spPr bwMode="auto">
          <a:xfrm>
            <a:off x="1853525" y="2518173"/>
            <a:ext cx="982825" cy="408623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it-IT" dirty="0">
                <a:latin typeface="Calibri Light" panose="020F0302020204030204" pitchFamily="34" charset="0"/>
              </a:rPr>
              <a:t>Browser</a:t>
            </a:r>
          </a:p>
        </p:txBody>
      </p:sp>
      <p:sp>
        <p:nvSpPr>
          <p:cNvPr id="39944" name="AutoShape 8"/>
          <p:cNvSpPr>
            <a:spLocks noChangeArrowheads="1"/>
          </p:cNvSpPr>
          <p:nvPr/>
        </p:nvSpPr>
        <p:spPr bwMode="auto">
          <a:xfrm>
            <a:off x="1871663" y="3167064"/>
            <a:ext cx="1007392" cy="812468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r>
              <a:rPr lang="en-US" sz="1350" dirty="0">
                <a:latin typeface="Calibri Light" panose="020F0302020204030204" pitchFamily="34" charset="0"/>
              </a:rPr>
              <a:t>Id</a:t>
            </a:r>
          </a:p>
          <a:p>
            <a:r>
              <a:rPr lang="en-US" sz="1350" dirty="0">
                <a:latin typeface="Calibri Light" panose="020F0302020204030204" pitchFamily="34" charset="0"/>
              </a:rPr>
              <a:t>1212</a:t>
            </a:r>
          </a:p>
          <a:p>
            <a:r>
              <a:rPr lang="en-US" sz="1350" dirty="0">
                <a:latin typeface="Calibri Light" panose="020F0302020204030204" pitchFamily="34" charset="0"/>
              </a:rPr>
              <a:t>uniroma3.it</a:t>
            </a:r>
          </a:p>
        </p:txBody>
      </p:sp>
      <p:sp>
        <p:nvSpPr>
          <p:cNvPr id="39945" name="Line 9"/>
          <p:cNvSpPr>
            <a:spLocks noChangeShapeType="1"/>
          </p:cNvSpPr>
          <p:nvPr/>
        </p:nvSpPr>
        <p:spPr bwMode="auto">
          <a:xfrm>
            <a:off x="2303860" y="2950371"/>
            <a:ext cx="0" cy="21669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 Light" panose="020F0302020204030204" pitchFamily="34" charset="0"/>
            </a:endParaRPr>
          </a:p>
        </p:txBody>
      </p:sp>
      <p:sp>
        <p:nvSpPr>
          <p:cNvPr id="39946" name="Rectangle 10"/>
          <p:cNvSpPr>
            <a:spLocks noChangeArrowheads="1"/>
          </p:cNvSpPr>
          <p:nvPr/>
        </p:nvSpPr>
        <p:spPr bwMode="auto">
          <a:xfrm>
            <a:off x="5813822" y="3357562"/>
            <a:ext cx="2052638" cy="3000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257175" indent="-257175">
              <a:buFontTx/>
              <a:buAutoNum type="arabicPlain" startAt="1212"/>
            </a:pPr>
            <a:r>
              <a:rPr lang="en-US" sz="1350" dirty="0">
                <a:latin typeface="Calibri Light" panose="020F0302020204030204" pitchFamily="34" charset="0"/>
              </a:rPr>
              <a:t>   |  Paolo  </a:t>
            </a:r>
            <a:r>
              <a:rPr lang="en-US" sz="1350" dirty="0" err="1">
                <a:latin typeface="Calibri Light" panose="020F0302020204030204" pitchFamily="34" charset="0"/>
              </a:rPr>
              <a:t>Merialdo</a:t>
            </a:r>
            <a:endParaRPr lang="en-US" sz="1350" dirty="0">
              <a:latin typeface="Calibri Light" panose="020F0302020204030204" pitchFamily="34" charset="0"/>
            </a:endParaRPr>
          </a:p>
        </p:txBody>
      </p:sp>
      <p:sp>
        <p:nvSpPr>
          <p:cNvPr id="39947" name="Line 11"/>
          <p:cNvSpPr>
            <a:spLocks noChangeShapeType="1"/>
          </p:cNvSpPr>
          <p:nvPr/>
        </p:nvSpPr>
        <p:spPr bwMode="auto">
          <a:xfrm>
            <a:off x="6838950" y="3057527"/>
            <a:ext cx="0" cy="27027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 Light" panose="020F0302020204030204" pitchFamily="34" charset="0"/>
            </a:endParaRPr>
          </a:p>
        </p:txBody>
      </p:sp>
      <p:sp>
        <p:nvSpPr>
          <p:cNvPr id="25612" name="AutoShape 12"/>
          <p:cNvSpPr>
            <a:spLocks noChangeArrowheads="1"/>
          </p:cNvSpPr>
          <p:nvPr/>
        </p:nvSpPr>
        <p:spPr bwMode="auto">
          <a:xfrm>
            <a:off x="6447925" y="2518173"/>
            <a:ext cx="815387" cy="408623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it-IT" dirty="0">
                <a:latin typeface="Calibri Light" panose="020F0302020204030204" pitchFamily="34" charset="0"/>
              </a:rPr>
              <a:t>Server</a:t>
            </a:r>
          </a:p>
        </p:txBody>
      </p:sp>
      <p:sp>
        <p:nvSpPr>
          <p:cNvPr id="25613" name="Text Box 13"/>
          <p:cNvSpPr txBox="1">
            <a:spLocks noChangeArrowheads="1"/>
          </p:cNvSpPr>
          <p:nvPr/>
        </p:nvSpPr>
        <p:spPr bwMode="auto">
          <a:xfrm>
            <a:off x="5718953" y="1869283"/>
            <a:ext cx="226857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it-IT" sz="1350">
                <a:latin typeface="Courier New" charset="0"/>
              </a:rPr>
              <a:t>(http://uniroma3.it)</a:t>
            </a:r>
          </a:p>
        </p:txBody>
      </p:sp>
      <p:sp>
        <p:nvSpPr>
          <p:cNvPr id="27662" name="AutoShape 14"/>
          <p:cNvSpPr>
            <a:spLocks noChangeArrowheads="1"/>
          </p:cNvSpPr>
          <p:nvPr/>
        </p:nvSpPr>
        <p:spPr bwMode="auto">
          <a:xfrm>
            <a:off x="6516293" y="3388521"/>
            <a:ext cx="1296590" cy="216694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it-IT" sz="1350" dirty="0">
              <a:latin typeface="Calibri Light" panose="020F0302020204030204" pitchFamily="34" charset="0"/>
            </a:endParaRPr>
          </a:p>
        </p:txBody>
      </p:sp>
      <p:sp>
        <p:nvSpPr>
          <p:cNvPr id="27663" name="Text Box 15"/>
          <p:cNvSpPr txBox="1">
            <a:spLocks noChangeArrowheads="1"/>
          </p:cNvSpPr>
          <p:nvPr/>
        </p:nvSpPr>
        <p:spPr bwMode="auto">
          <a:xfrm>
            <a:off x="5057775" y="3489722"/>
            <a:ext cx="67358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it-IT" sz="1350" dirty="0">
                <a:latin typeface="Calibri Light" panose="020F0302020204030204" pitchFamily="34" charset="0"/>
              </a:rPr>
              <a:t>Mappa</a:t>
            </a:r>
          </a:p>
        </p:txBody>
      </p:sp>
      <p:sp>
        <p:nvSpPr>
          <p:cNvPr id="27664" name="Text Box 16"/>
          <p:cNvSpPr txBox="1">
            <a:spLocks noChangeArrowheads="1"/>
          </p:cNvSpPr>
          <p:nvPr/>
        </p:nvSpPr>
        <p:spPr bwMode="auto">
          <a:xfrm>
            <a:off x="5791201" y="3124201"/>
            <a:ext cx="55072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it-IT" sz="1200" dirty="0">
                <a:latin typeface="Calibri Light" panose="020F0302020204030204" pitchFamily="34" charset="0"/>
              </a:rPr>
              <a:t>Chiavi</a:t>
            </a:r>
          </a:p>
        </p:txBody>
      </p:sp>
      <p:sp>
        <p:nvSpPr>
          <p:cNvPr id="27665" name="Text Box 17"/>
          <p:cNvSpPr txBox="1">
            <a:spLocks noChangeArrowheads="1"/>
          </p:cNvSpPr>
          <p:nvPr/>
        </p:nvSpPr>
        <p:spPr bwMode="auto">
          <a:xfrm>
            <a:off x="7272339" y="3128963"/>
            <a:ext cx="53347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it-IT" sz="1200" dirty="0">
                <a:latin typeface="Calibri Light" panose="020F0302020204030204" pitchFamily="34" charset="0"/>
              </a:rPr>
              <a:t>Valori</a:t>
            </a:r>
          </a:p>
        </p:txBody>
      </p:sp>
    </p:spTree>
    <p:extLst>
      <p:ext uri="{BB962C8B-B14F-4D97-AF65-F5344CB8AC3E}">
        <p14:creationId xmlns:p14="http://schemas.microsoft.com/office/powerpoint/2010/main" val="333679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39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" dur="500"/>
                                        <p:tgtEl>
                                          <p:spTgt spid="39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" dur="500"/>
                                        <p:tgtEl>
                                          <p:spTgt spid="39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6" dur="500"/>
                                        <p:tgtEl>
                                          <p:spTgt spid="39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39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4" dur="500"/>
                                        <p:tgtEl>
                                          <p:spTgt spid="39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9" dur="500"/>
                                        <p:tgtEl>
                                          <p:spTgt spid="39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2" dur="500"/>
                                        <p:tgtEl>
                                          <p:spTgt spid="39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 animBg="1"/>
      <p:bldP spid="39940" grpId="0"/>
      <p:bldP spid="39941" grpId="0" animBg="1"/>
      <p:bldP spid="39942" grpId="0"/>
      <p:bldP spid="39944" grpId="0" animBg="1"/>
      <p:bldP spid="39945" grpId="0" animBg="1"/>
      <p:bldP spid="39946" grpId="0" animBg="1"/>
      <p:bldP spid="39947" grpId="0" animBg="1"/>
      <p:bldP spid="27662" grpId="0" animBg="1"/>
      <p:bldP spid="27663" grpId="0"/>
      <p:bldP spid="27664" grpId="0"/>
      <p:bldP spid="2766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Line 2"/>
          <p:cNvSpPr>
            <a:spLocks noChangeShapeType="1"/>
          </p:cNvSpPr>
          <p:nvPr/>
        </p:nvSpPr>
        <p:spPr bwMode="auto">
          <a:xfrm flipV="1">
            <a:off x="2630093" y="2464594"/>
            <a:ext cx="3201590" cy="4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 Light" panose="020F0302020204030204" pitchFamily="34" charset="0"/>
            </a:endParaRPr>
          </a:p>
        </p:txBody>
      </p:sp>
      <p:sp>
        <p:nvSpPr>
          <p:cNvPr id="43011" name="Text Box 3"/>
          <p:cNvSpPr txBox="1">
            <a:spLocks noChangeArrowheads="1"/>
          </p:cNvSpPr>
          <p:nvPr/>
        </p:nvSpPr>
        <p:spPr bwMode="auto">
          <a:xfrm>
            <a:off x="4156472" y="2139553"/>
            <a:ext cx="1306704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it-IT" sz="1350" dirty="0">
                <a:latin typeface="Calibri Light" panose="020F0302020204030204" pitchFamily="34" charset="0"/>
              </a:rPr>
              <a:t>cookie(id=1212)</a:t>
            </a:r>
          </a:p>
        </p:txBody>
      </p:sp>
      <p:sp>
        <p:nvSpPr>
          <p:cNvPr id="43012" name="Line 4"/>
          <p:cNvSpPr>
            <a:spLocks noChangeShapeType="1"/>
          </p:cNvSpPr>
          <p:nvPr/>
        </p:nvSpPr>
        <p:spPr bwMode="auto">
          <a:xfrm flipH="1">
            <a:off x="2697956" y="2895600"/>
            <a:ext cx="3025379" cy="119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 Light" panose="020F0302020204030204" pitchFamily="34" charset="0"/>
            </a:endParaRPr>
          </a:p>
        </p:txBody>
      </p:sp>
      <p:sp>
        <p:nvSpPr>
          <p:cNvPr id="43013" name="Text Box 5"/>
          <p:cNvSpPr txBox="1">
            <a:spLocks noChangeArrowheads="1"/>
          </p:cNvSpPr>
          <p:nvPr/>
        </p:nvSpPr>
        <p:spPr bwMode="auto">
          <a:xfrm>
            <a:off x="2644379" y="2626519"/>
            <a:ext cx="3011658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it-IT" sz="1350" dirty="0">
                <a:latin typeface="Calibri Light" panose="020F0302020204030204" pitchFamily="34" charset="0"/>
              </a:rPr>
              <a:t>&lt;html&gt; … Ciao Paolo Merialdo …&lt;/html&gt; </a:t>
            </a:r>
          </a:p>
        </p:txBody>
      </p:sp>
      <p:sp>
        <p:nvSpPr>
          <p:cNvPr id="26630" name="Text Box 6"/>
          <p:cNvSpPr txBox="1">
            <a:spLocks noChangeArrowheads="1"/>
          </p:cNvSpPr>
          <p:nvPr/>
        </p:nvSpPr>
        <p:spPr bwMode="auto">
          <a:xfrm>
            <a:off x="5610606" y="1977628"/>
            <a:ext cx="226857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it-IT" sz="1350">
                <a:latin typeface="Courier New" charset="0"/>
              </a:rPr>
              <a:t>(http://uniroma3.it)</a:t>
            </a:r>
          </a:p>
        </p:txBody>
      </p:sp>
      <p:sp>
        <p:nvSpPr>
          <p:cNvPr id="43015" name="AutoShape 7"/>
          <p:cNvSpPr>
            <a:spLocks noChangeArrowheads="1"/>
          </p:cNvSpPr>
          <p:nvPr/>
        </p:nvSpPr>
        <p:spPr bwMode="auto">
          <a:xfrm>
            <a:off x="1529954" y="3111105"/>
            <a:ext cx="1007392" cy="812468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r>
              <a:rPr lang="en-US" sz="1350" dirty="0">
                <a:latin typeface="Calibri Light" panose="020F0302020204030204" pitchFamily="34" charset="0"/>
              </a:rPr>
              <a:t>Id</a:t>
            </a:r>
          </a:p>
          <a:p>
            <a:r>
              <a:rPr lang="en-US" sz="1350" dirty="0">
                <a:latin typeface="Calibri Light" panose="020F0302020204030204" pitchFamily="34" charset="0"/>
              </a:rPr>
              <a:t>1212</a:t>
            </a:r>
          </a:p>
          <a:p>
            <a:r>
              <a:rPr lang="en-US" sz="1350" dirty="0">
                <a:latin typeface="Calibri Light" panose="020F0302020204030204" pitchFamily="34" charset="0"/>
              </a:rPr>
              <a:t>uniroma3.it</a:t>
            </a:r>
          </a:p>
        </p:txBody>
      </p:sp>
      <p:sp>
        <p:nvSpPr>
          <p:cNvPr id="43016" name="Line 8"/>
          <p:cNvSpPr>
            <a:spLocks noChangeShapeType="1"/>
          </p:cNvSpPr>
          <p:nvPr/>
        </p:nvSpPr>
        <p:spPr bwMode="auto">
          <a:xfrm flipV="1">
            <a:off x="1962150" y="2895602"/>
            <a:ext cx="0" cy="21669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 Light" panose="020F0302020204030204" pitchFamily="34" charset="0"/>
            </a:endParaRPr>
          </a:p>
        </p:txBody>
      </p:sp>
      <p:sp>
        <p:nvSpPr>
          <p:cNvPr id="43017" name="Text Box 9"/>
          <p:cNvSpPr txBox="1">
            <a:spLocks noChangeArrowheads="1"/>
          </p:cNvSpPr>
          <p:nvPr/>
        </p:nvSpPr>
        <p:spPr bwMode="auto">
          <a:xfrm>
            <a:off x="2861074" y="2139553"/>
            <a:ext cx="1163011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it-IT" sz="1350" dirty="0">
                <a:latin typeface="Calibri Light" panose="020F0302020204030204" pitchFamily="34" charset="0"/>
              </a:rPr>
              <a:t>GET /didattica</a:t>
            </a:r>
          </a:p>
        </p:txBody>
      </p:sp>
      <p:sp>
        <p:nvSpPr>
          <p:cNvPr id="26634" name="Rectangle 10"/>
          <p:cNvSpPr>
            <a:spLocks noChangeArrowheads="1"/>
          </p:cNvSpPr>
          <p:nvPr/>
        </p:nvSpPr>
        <p:spPr bwMode="auto">
          <a:xfrm>
            <a:off x="5651898" y="3462340"/>
            <a:ext cx="2164375" cy="5078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marL="257175" indent="-257175">
              <a:buFontTx/>
              <a:buAutoNum type="arabicPlain" startAt="1212"/>
            </a:pPr>
            <a:r>
              <a:rPr lang="en-US" sz="1350">
                <a:latin typeface="Courier New" charset="0"/>
              </a:rPr>
              <a:t>|Paolo Merialdo</a:t>
            </a:r>
          </a:p>
          <a:p>
            <a:pPr marL="257175" indent="-257175">
              <a:buFontTx/>
              <a:buAutoNum type="arabicPlain" startAt="1212"/>
            </a:pPr>
            <a:r>
              <a:rPr lang="en-US" sz="1350">
                <a:latin typeface="Courier New" charset="0"/>
              </a:rPr>
              <a:t>|Luca  Cabibbo</a:t>
            </a:r>
          </a:p>
        </p:txBody>
      </p:sp>
      <p:sp>
        <p:nvSpPr>
          <p:cNvPr id="43019" name="Rectangle 11"/>
          <p:cNvSpPr>
            <a:spLocks noChangeArrowheads="1"/>
          </p:cNvSpPr>
          <p:nvPr/>
        </p:nvSpPr>
        <p:spPr bwMode="auto">
          <a:xfrm>
            <a:off x="5651899" y="3494487"/>
            <a:ext cx="2106215" cy="216694"/>
          </a:xfrm>
          <a:prstGeom prst="rect">
            <a:avLst/>
          </a:prstGeom>
          <a:solidFill>
            <a:srgbClr val="BBE0E3">
              <a:alpha val="74901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 sz="1350" dirty="0">
              <a:latin typeface="Calibri Light" panose="020F0302020204030204" pitchFamily="34" charset="0"/>
            </a:endParaRPr>
          </a:p>
        </p:txBody>
      </p:sp>
      <p:cxnSp>
        <p:nvCxnSpPr>
          <p:cNvPr id="43020" name="AutoShape 12"/>
          <p:cNvCxnSpPr>
            <a:cxnSpLocks noChangeShapeType="1"/>
            <a:stCxn id="26641" idx="1"/>
            <a:endCxn id="43019" idx="1"/>
          </p:cNvCxnSpPr>
          <p:nvPr/>
        </p:nvCxnSpPr>
        <p:spPr bwMode="auto">
          <a:xfrm rot="10800000" flipV="1">
            <a:off x="5651900" y="2667716"/>
            <a:ext cx="429313" cy="935118"/>
          </a:xfrm>
          <a:prstGeom prst="bentConnector3">
            <a:avLst>
              <a:gd name="adj1" fmla="val 153248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3021" name="AutoShape 13"/>
          <p:cNvCxnSpPr>
            <a:cxnSpLocks noChangeShapeType="1"/>
            <a:stCxn id="43019" idx="3"/>
            <a:endCxn id="26641" idx="3"/>
          </p:cNvCxnSpPr>
          <p:nvPr/>
        </p:nvCxnSpPr>
        <p:spPr bwMode="auto">
          <a:xfrm flipH="1" flipV="1">
            <a:off x="6896599" y="2667716"/>
            <a:ext cx="861515" cy="935118"/>
          </a:xfrm>
          <a:prstGeom prst="bentConnector3">
            <a:avLst>
              <a:gd name="adj1" fmla="val -26535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3022" name="Text Box 14"/>
          <p:cNvSpPr txBox="1">
            <a:spLocks noChangeArrowheads="1"/>
          </p:cNvSpPr>
          <p:nvPr/>
        </p:nvSpPr>
        <p:spPr bwMode="auto">
          <a:xfrm>
            <a:off x="5004198" y="3214689"/>
            <a:ext cx="537327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50" dirty="0">
                <a:latin typeface="Calibri Light" panose="020F0302020204030204" pitchFamily="34" charset="0"/>
              </a:rPr>
              <a:t>1212</a:t>
            </a:r>
          </a:p>
        </p:txBody>
      </p:sp>
      <p:sp>
        <p:nvSpPr>
          <p:cNvPr id="26639" name="Rectangle 1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>
                <a:latin typeface="Calibri Light" panose="020F0302020204030204" pitchFamily="34" charset="0"/>
              </a:rPr>
              <a:t>Esempio</a:t>
            </a:r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26640" name="AutoShape 16"/>
          <p:cNvSpPr>
            <a:spLocks noChangeArrowheads="1"/>
          </p:cNvSpPr>
          <p:nvPr/>
        </p:nvSpPr>
        <p:spPr bwMode="auto">
          <a:xfrm>
            <a:off x="1486812" y="2463404"/>
            <a:ext cx="982825" cy="408623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it-IT" dirty="0">
                <a:latin typeface="Calibri Light" panose="020F0302020204030204" pitchFamily="34" charset="0"/>
              </a:rPr>
              <a:t>Browser</a:t>
            </a:r>
          </a:p>
        </p:txBody>
      </p:sp>
      <p:sp>
        <p:nvSpPr>
          <p:cNvPr id="26641" name="AutoShape 17"/>
          <p:cNvSpPr>
            <a:spLocks noChangeArrowheads="1"/>
          </p:cNvSpPr>
          <p:nvPr/>
        </p:nvSpPr>
        <p:spPr bwMode="auto">
          <a:xfrm>
            <a:off x="6081212" y="2463404"/>
            <a:ext cx="815387" cy="408623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it-IT" dirty="0">
                <a:latin typeface="Calibri Light" panose="020F0302020204030204" pitchFamily="34" charset="0"/>
              </a:rPr>
              <a:t>Server</a:t>
            </a:r>
          </a:p>
        </p:txBody>
      </p:sp>
      <p:sp>
        <p:nvSpPr>
          <p:cNvPr id="26642" name="AutoShape 18"/>
          <p:cNvSpPr>
            <a:spLocks noChangeArrowheads="1"/>
          </p:cNvSpPr>
          <p:nvPr/>
        </p:nvSpPr>
        <p:spPr bwMode="auto">
          <a:xfrm>
            <a:off x="6224588" y="3496868"/>
            <a:ext cx="1458516" cy="216694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it-IT" sz="1350" dirty="0">
              <a:latin typeface="Calibri Light" panose="020F0302020204030204" pitchFamily="34" charset="0"/>
            </a:endParaRPr>
          </a:p>
        </p:txBody>
      </p:sp>
      <p:sp>
        <p:nvSpPr>
          <p:cNvPr id="26643" name="AutoShape 19"/>
          <p:cNvSpPr>
            <a:spLocks noChangeArrowheads="1"/>
          </p:cNvSpPr>
          <p:nvPr/>
        </p:nvSpPr>
        <p:spPr bwMode="auto">
          <a:xfrm>
            <a:off x="6221018" y="3713562"/>
            <a:ext cx="1458515" cy="216694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it-IT" sz="1350" dirty="0">
              <a:latin typeface="Calibri Light" panose="020F0302020204030204" pitchFamily="34" charset="0"/>
            </a:endParaRPr>
          </a:p>
        </p:txBody>
      </p:sp>
      <p:sp>
        <p:nvSpPr>
          <p:cNvPr id="26644" name="Text Box 20"/>
          <p:cNvSpPr txBox="1">
            <a:spLocks noChangeArrowheads="1"/>
          </p:cNvSpPr>
          <p:nvPr/>
        </p:nvSpPr>
        <p:spPr bwMode="auto">
          <a:xfrm>
            <a:off x="4895850" y="3700464"/>
            <a:ext cx="67358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it-IT" sz="1350" dirty="0">
                <a:latin typeface="Calibri Light" panose="020F0302020204030204" pitchFamily="34" charset="0"/>
              </a:rPr>
              <a:t>Mappa</a:t>
            </a:r>
          </a:p>
        </p:txBody>
      </p:sp>
      <p:sp>
        <p:nvSpPr>
          <p:cNvPr id="26645" name="Text Box 21"/>
          <p:cNvSpPr txBox="1">
            <a:spLocks noChangeArrowheads="1"/>
          </p:cNvSpPr>
          <p:nvPr/>
        </p:nvSpPr>
        <p:spPr bwMode="auto">
          <a:xfrm>
            <a:off x="5682855" y="3255169"/>
            <a:ext cx="55072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it-IT" sz="1200" dirty="0">
                <a:latin typeface="Calibri Light" panose="020F0302020204030204" pitchFamily="34" charset="0"/>
              </a:rPr>
              <a:t>Chiavi</a:t>
            </a:r>
          </a:p>
        </p:txBody>
      </p:sp>
      <p:sp>
        <p:nvSpPr>
          <p:cNvPr id="26646" name="Text Box 22"/>
          <p:cNvSpPr txBox="1">
            <a:spLocks noChangeArrowheads="1"/>
          </p:cNvSpPr>
          <p:nvPr/>
        </p:nvSpPr>
        <p:spPr bwMode="auto">
          <a:xfrm>
            <a:off x="7163993" y="3259932"/>
            <a:ext cx="53347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it-IT" sz="1200" dirty="0">
                <a:latin typeface="Calibri Light" panose="020F0302020204030204" pitchFamily="34" charset="0"/>
              </a:rPr>
              <a:t>Valori</a:t>
            </a:r>
          </a:p>
        </p:txBody>
      </p:sp>
    </p:spTree>
    <p:extLst>
      <p:ext uri="{BB962C8B-B14F-4D97-AF65-F5344CB8AC3E}">
        <p14:creationId xmlns:p14="http://schemas.microsoft.com/office/powerpoint/2010/main" val="235999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3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3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43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0" dur="5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8" dur="500"/>
                                        <p:tgtEl>
                                          <p:spTgt spid="43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43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6" dur="500"/>
                                        <p:tgtEl>
                                          <p:spTgt spid="43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1" dur="500"/>
                                        <p:tgtEl>
                                          <p:spTgt spid="43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6" dur="500"/>
                                        <p:tgtEl>
                                          <p:spTgt spid="4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9" dur="500"/>
                                        <p:tgtEl>
                                          <p:spTgt spid="43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0" grpId="0" animBg="1"/>
      <p:bldP spid="43011" grpId="0"/>
      <p:bldP spid="43012" grpId="0" animBg="1"/>
      <p:bldP spid="43013" grpId="0"/>
      <p:bldP spid="43015" grpId="0" animBg="1"/>
      <p:bldP spid="43016" grpId="0" animBg="1"/>
      <p:bldP spid="43017" grpId="0"/>
      <p:bldP spid="43019" grpId="0" animBg="1"/>
      <p:bldP spid="430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EDD443-5C16-C25B-9580-A9BC72564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12F1C63-6558-4B5F-2AB6-4F261F709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err="1"/>
              <a:t>Diamo</a:t>
            </a:r>
            <a:r>
              <a:rPr lang="en-US" dirty="0"/>
              <a:t> </a:t>
            </a:r>
            <a:r>
              <a:rPr lang="en-US" dirty="0" err="1"/>
              <a:t>un'occhiata</a:t>
            </a:r>
            <a:r>
              <a:rPr lang="en-US" dirty="0"/>
              <a:t> ad </a:t>
            </a:r>
            <a:r>
              <a:rPr lang="en-US" dirty="0" err="1"/>
              <a:t>una</a:t>
            </a:r>
            <a:r>
              <a:rPr lang="en-US" dirty="0"/>
              <a:t> semplice </a:t>
            </a:r>
            <a:r>
              <a:rPr lang="en-US" dirty="0" err="1"/>
              <a:t>applicazione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>
                <a:hlinkClick r:id="rId2"/>
              </a:rPr>
              <a:t>http://sinai.inf.uniroma3.it:8080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763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/>
              <a:t>Gestione della sessione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it-IT" dirty="0"/>
              <a:t>Il trucco consiste nell'uso di un'informazione "nascosta" scambiata tra server e client</a:t>
            </a:r>
          </a:p>
          <a:p>
            <a:pPr lvl="1" eaLnBrk="1" hangingPunct="1"/>
            <a:r>
              <a:rPr lang="it-IT" dirty="0"/>
              <a:t>il client si impegna a ritornare questa informazione al server ad ogni richiesta</a:t>
            </a:r>
          </a:p>
          <a:p>
            <a:pPr lvl="1" eaLnBrk="1" hangingPunct="1"/>
            <a:r>
              <a:rPr lang="it-IT" dirty="0"/>
              <a:t>il server usa questa informazione per ricostruire ai propri fini la storia delle interazioni con il client</a:t>
            </a:r>
          </a:p>
          <a:p>
            <a:r>
              <a:rPr lang="en-US" dirty="0"/>
              <a:t>Una </a:t>
            </a:r>
            <a:r>
              <a:rPr lang="en-US" dirty="0" err="1"/>
              <a:t>soluzione</a:t>
            </a:r>
            <a:r>
              <a:rPr lang="en-US" dirty="0"/>
              <a:t> </a:t>
            </a:r>
            <a:r>
              <a:rPr lang="en-US" dirty="0" err="1"/>
              <a:t>alternativa</a:t>
            </a:r>
            <a:r>
              <a:rPr lang="en-US" dirty="0"/>
              <a:t> non </a:t>
            </a:r>
            <a:r>
              <a:rPr lang="en-US" dirty="0" err="1"/>
              <a:t>usa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cookie (</a:t>
            </a:r>
            <a:r>
              <a:rPr lang="en-US" dirty="0" err="1"/>
              <a:t>aggiunge</a:t>
            </a:r>
            <a:r>
              <a:rPr lang="en-US" dirty="0"/>
              <a:t> un token </a:t>
            </a:r>
            <a:r>
              <a:rPr lang="en-US" dirty="0" err="1"/>
              <a:t>all'URL</a:t>
            </a:r>
            <a:r>
              <a:rPr lang="en-US" dirty="0"/>
              <a:t>): il principio </a:t>
            </a:r>
            <a:r>
              <a:rPr lang="en-US" dirty="0" err="1"/>
              <a:t>è</a:t>
            </a:r>
            <a:r>
              <a:rPr lang="en-US" dirty="0"/>
              <a:t> lo </a:t>
            </a:r>
            <a:r>
              <a:rPr lang="en-US" dirty="0" err="1"/>
              <a:t>stesso</a:t>
            </a:r>
            <a:endParaRPr lang="en-US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33589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Il </a:t>
            </a:r>
            <a:r>
              <a:rPr lang="en-US" err="1"/>
              <a:t>modello</a:t>
            </a:r>
            <a:r>
              <a:rPr lang="en-US"/>
              <a:t> di </a:t>
            </a:r>
            <a:r>
              <a:rPr lang="en-US" err="1"/>
              <a:t>riferimento</a:t>
            </a:r>
            <a:r>
              <a:rPr lang="en-US"/>
              <a:t> </a:t>
            </a:r>
            <a:r>
              <a:rPr lang="en-US" err="1"/>
              <a:t>è</a:t>
            </a:r>
            <a:r>
              <a:rPr lang="en-US"/>
              <a:t> </a:t>
            </a:r>
            <a:r>
              <a:rPr lang="en-US" i="1"/>
              <a:t>client pull </a:t>
            </a:r>
          </a:p>
          <a:p>
            <a:pPr marL="0" indent="0">
              <a:buNone/>
            </a:pPr>
            <a:r>
              <a:rPr lang="en-US" i="1"/>
              <a:t>	(o request-reply)</a:t>
            </a:r>
          </a:p>
          <a:p>
            <a:pPr lvl="1"/>
            <a:r>
              <a:rPr lang="en-US" err="1"/>
              <a:t>il</a:t>
            </a:r>
            <a:r>
              <a:rPr lang="en-US"/>
              <a:t> server </a:t>
            </a:r>
            <a:r>
              <a:rPr lang="en-US" err="1"/>
              <a:t>risponde</a:t>
            </a:r>
            <a:r>
              <a:rPr lang="en-US"/>
              <a:t> ad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richiesta</a:t>
            </a:r>
            <a:r>
              <a:rPr lang="en-US"/>
              <a:t> del client</a:t>
            </a:r>
          </a:p>
          <a:p>
            <a:r>
              <a:rPr lang="en-US"/>
              <a:t>Si </a:t>
            </a:r>
            <a:r>
              <a:rPr lang="en-US" err="1"/>
              <a:t>stanno</a:t>
            </a:r>
            <a:r>
              <a:rPr lang="en-US"/>
              <a:t> </a:t>
            </a:r>
            <a:r>
              <a:rPr lang="en-US" err="1"/>
              <a:t>diffondendo</a:t>
            </a:r>
            <a:r>
              <a:rPr lang="en-US"/>
              <a:t> standard (HTML5+WebSocket) </a:t>
            </a:r>
            <a:r>
              <a:rPr lang="en-US" err="1"/>
              <a:t>che</a:t>
            </a:r>
            <a:r>
              <a:rPr lang="en-US"/>
              <a:t> </a:t>
            </a:r>
            <a:r>
              <a:rPr lang="en-US" err="1"/>
              <a:t>permettono</a:t>
            </a:r>
            <a:r>
              <a:rPr lang="en-US"/>
              <a:t> un </a:t>
            </a:r>
            <a:r>
              <a:rPr lang="en-US" err="1"/>
              <a:t>approccio</a:t>
            </a:r>
            <a:r>
              <a:rPr lang="en-US"/>
              <a:t> </a:t>
            </a:r>
            <a:r>
              <a:rPr lang="en-US" i="1"/>
              <a:t>server push</a:t>
            </a:r>
            <a:r>
              <a:rPr lang="en-US"/>
              <a:t> </a:t>
            </a:r>
          </a:p>
          <a:p>
            <a:pPr lvl="1"/>
            <a:r>
              <a:rPr lang="en-US" err="1"/>
              <a:t>il</a:t>
            </a:r>
            <a:r>
              <a:rPr lang="en-US"/>
              <a:t> server </a:t>
            </a:r>
            <a:r>
              <a:rPr lang="en-US" err="1"/>
              <a:t>può</a:t>
            </a:r>
            <a:r>
              <a:rPr lang="en-US"/>
              <a:t> </a:t>
            </a:r>
            <a:r>
              <a:rPr lang="en-US" err="1"/>
              <a:t>aggiornare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dati</a:t>
            </a:r>
            <a:r>
              <a:rPr lang="en-US"/>
              <a:t> </a:t>
            </a:r>
            <a:r>
              <a:rPr lang="en-US" err="1"/>
              <a:t>sul</a:t>
            </a:r>
            <a:r>
              <a:rPr lang="en-US"/>
              <a:t> client</a:t>
            </a:r>
          </a:p>
        </p:txBody>
      </p:sp>
    </p:spTree>
    <p:extLst>
      <p:ext uri="{BB962C8B-B14F-4D97-AF65-F5344CB8AC3E}">
        <p14:creationId xmlns:p14="http://schemas.microsoft.com/office/powerpoint/2010/main" val="17556817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4DF396-EAA2-163B-A363-B29077175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259566-2CFD-9100-8253-519F0C1A5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BBA3DC1-25F8-5921-F87F-AAEF7098C31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09618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22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Anatomia</a:t>
            </a:r>
            <a:r>
              <a:rPr lang="en-US" dirty="0"/>
              <a:t> di un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informativo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Web</a:t>
            </a:r>
          </a:p>
        </p:txBody>
      </p:sp>
      <p:sp>
        <p:nvSpPr>
          <p:cNvPr id="5" name="Rettangolo 4"/>
          <p:cNvSpPr/>
          <p:nvPr/>
        </p:nvSpPr>
        <p:spPr>
          <a:xfrm>
            <a:off x="3124736" y="1252446"/>
            <a:ext cx="926360" cy="626222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Browser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  <a:t>(Firefox, Chrome,…) </a:t>
            </a:r>
          </a:p>
        </p:txBody>
      </p:sp>
      <p:sp>
        <p:nvSpPr>
          <p:cNvPr id="6" name="Rettangolo 5"/>
          <p:cNvSpPr/>
          <p:nvPr/>
        </p:nvSpPr>
        <p:spPr>
          <a:xfrm>
            <a:off x="6337781" y="1252446"/>
            <a:ext cx="926360" cy="626222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Site</a:t>
            </a:r>
            <a:endParaRPr lang="en-US" sz="105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Fumetto 4 6"/>
          <p:cNvSpPr/>
          <p:nvPr/>
        </p:nvSpPr>
        <p:spPr>
          <a:xfrm>
            <a:off x="4533396" y="1344109"/>
            <a:ext cx="1263704" cy="430528"/>
          </a:xfrm>
          <a:prstGeom prst="cloudCallout">
            <a:avLst>
              <a:gd name="adj1" fmla="val -22824"/>
              <a:gd name="adj2" fmla="val 37187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rgbClr val="000000"/>
                </a:solidFill>
                <a:latin typeface="Calibri Light" panose="020F0302020204030204" pitchFamily="34" charset="0"/>
              </a:rPr>
              <a:t>internet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1228705" y="1304969"/>
            <a:ext cx="1939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Calibri Light" panose="020F0302020204030204" pitchFamily="34" charset="0"/>
              </a:rPr>
              <a:t>30.000 mt</a:t>
            </a:r>
          </a:p>
          <a:p>
            <a:r>
              <a:rPr lang="en-US" sz="1350" dirty="0" err="1">
                <a:latin typeface="Calibri Light" panose="020F0302020204030204" pitchFamily="34" charset="0"/>
              </a:rPr>
              <a:t>Architettura</a:t>
            </a:r>
            <a:r>
              <a:rPr lang="en-US" sz="1350" dirty="0">
                <a:latin typeface="Calibri Light" panose="020F0302020204030204" pitchFamily="34" charset="0"/>
              </a:rPr>
              <a:t> client server</a:t>
            </a:r>
          </a:p>
        </p:txBody>
      </p:sp>
      <p:cxnSp>
        <p:nvCxnSpPr>
          <p:cNvPr id="10" name="Connettore 2 9"/>
          <p:cNvCxnSpPr>
            <a:stCxn id="5" idx="3"/>
            <a:endCxn id="7" idx="0"/>
          </p:cNvCxnSpPr>
          <p:nvPr/>
        </p:nvCxnSpPr>
        <p:spPr>
          <a:xfrm flipV="1">
            <a:off x="4051096" y="1559373"/>
            <a:ext cx="486218" cy="618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/>
          <p:cNvCxnSpPr>
            <a:stCxn id="7" idx="2"/>
            <a:endCxn id="6" idx="1"/>
          </p:cNvCxnSpPr>
          <p:nvPr/>
        </p:nvCxnSpPr>
        <p:spPr>
          <a:xfrm>
            <a:off x="5796047" y="1559373"/>
            <a:ext cx="541736" cy="618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/>
          <p:cNvSpPr txBox="1"/>
          <p:nvPr/>
        </p:nvSpPr>
        <p:spPr>
          <a:xfrm>
            <a:off x="1251675" y="1967211"/>
            <a:ext cx="1456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Calibri Light" panose="020F0302020204030204" pitchFamily="34" charset="0"/>
              </a:rPr>
              <a:t>15.000 mt</a:t>
            </a:r>
          </a:p>
          <a:p>
            <a:r>
              <a:rPr lang="en-US" sz="1350" dirty="0" err="1">
                <a:latin typeface="Calibri Light" panose="020F0302020204030204" pitchFamily="34" charset="0"/>
              </a:rPr>
              <a:t>HTTP+URI+Cookie</a:t>
            </a:r>
            <a:endParaRPr lang="en-US" sz="1350" dirty="0">
              <a:latin typeface="Calibri Light" panose="020F0302020204030204" pitchFamily="34" charset="0"/>
            </a:endParaRPr>
          </a:p>
        </p:txBody>
      </p:sp>
      <p:sp>
        <p:nvSpPr>
          <p:cNvPr id="17" name="Rettangolo 16"/>
          <p:cNvSpPr/>
          <p:nvPr/>
        </p:nvSpPr>
        <p:spPr>
          <a:xfrm>
            <a:off x="1251675" y="2394859"/>
            <a:ext cx="3429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alibri Light" panose="020F0302020204030204" pitchFamily="34" charset="0"/>
              </a:rPr>
              <a:t>3.000 mt</a:t>
            </a:r>
          </a:p>
          <a:p>
            <a:r>
              <a:rPr lang="en-US" sz="1350" dirty="0">
                <a:solidFill>
                  <a:srgbClr val="FF0000"/>
                </a:solidFill>
                <a:latin typeface="Calibri Light" panose="020F0302020204030204" pitchFamily="34" charset="0"/>
              </a:rPr>
              <a:t>HTML+CSS</a:t>
            </a:r>
            <a:r>
              <a:rPr lang="en-US" sz="1350" dirty="0">
                <a:latin typeface="Calibri Light" panose="020F0302020204030204" pitchFamily="34" charset="0"/>
              </a:rPr>
              <a:t>+JS</a:t>
            </a:r>
          </a:p>
        </p:txBody>
      </p:sp>
      <p:sp>
        <p:nvSpPr>
          <p:cNvPr id="18" name="Rettangolo 17"/>
          <p:cNvSpPr/>
          <p:nvPr/>
        </p:nvSpPr>
        <p:spPr>
          <a:xfrm>
            <a:off x="1228704" y="2931477"/>
            <a:ext cx="3429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latin typeface="Calibri Light" panose="020F0302020204030204" pitchFamily="34" charset="0"/>
              </a:rPr>
              <a:t>1.500 mt</a:t>
            </a:r>
          </a:p>
          <a:p>
            <a:r>
              <a:rPr lang="en-US" sz="1350" dirty="0" err="1">
                <a:latin typeface="Calibri Light" panose="020F0302020204030204" pitchFamily="34" charset="0"/>
              </a:rPr>
              <a:t>Architettura</a:t>
            </a:r>
            <a:r>
              <a:rPr lang="en-US" sz="1350" dirty="0">
                <a:latin typeface="Calibri Light" panose="020F0302020204030204" pitchFamily="34" charset="0"/>
              </a:rPr>
              <a:t> 3-tier</a:t>
            </a:r>
          </a:p>
        </p:txBody>
      </p:sp>
      <p:sp>
        <p:nvSpPr>
          <p:cNvPr id="19" name="Rettangolo 18"/>
          <p:cNvSpPr/>
          <p:nvPr/>
        </p:nvSpPr>
        <p:spPr>
          <a:xfrm>
            <a:off x="1251675" y="3834303"/>
            <a:ext cx="3429000" cy="10849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latin typeface="Calibri Light" panose="020F0302020204030204" pitchFamily="34" charset="0"/>
              </a:rPr>
              <a:t>100 mt</a:t>
            </a:r>
          </a:p>
          <a:p>
            <a:r>
              <a:rPr lang="en-US" sz="1350" dirty="0">
                <a:latin typeface="Calibri Light" panose="020F0302020204030204" pitchFamily="34" charset="0"/>
              </a:rPr>
              <a:t>Model-View-Controller</a:t>
            </a:r>
          </a:p>
          <a:p>
            <a:r>
              <a:rPr lang="en-US" sz="1350" dirty="0">
                <a:latin typeface="Calibri Light" panose="020F0302020204030204" pitchFamily="34" charset="0"/>
              </a:rPr>
              <a:t>REST</a:t>
            </a:r>
          </a:p>
          <a:p>
            <a:r>
              <a:rPr lang="en-US" sz="1350" dirty="0">
                <a:latin typeface="Calibri Light" panose="020F0302020204030204" pitchFamily="34" charset="0"/>
              </a:rPr>
              <a:t>CRUD</a:t>
            </a:r>
          </a:p>
          <a:p>
            <a:r>
              <a:rPr lang="en-US" sz="1350" dirty="0">
                <a:latin typeface="Calibri Light" panose="020F0302020204030204" pitchFamily="34" charset="0"/>
              </a:rPr>
              <a:t>ORM</a:t>
            </a:r>
          </a:p>
        </p:txBody>
      </p:sp>
      <p:cxnSp>
        <p:nvCxnSpPr>
          <p:cNvPr id="21" name="Connettore 2 20"/>
          <p:cNvCxnSpPr>
            <a:stCxn id="16" idx="3"/>
          </p:cNvCxnSpPr>
          <p:nvPr/>
        </p:nvCxnSpPr>
        <p:spPr>
          <a:xfrm flipV="1">
            <a:off x="2708292" y="1565557"/>
            <a:ext cx="1526928" cy="632487"/>
          </a:xfrm>
          <a:prstGeom prst="bentConnector3">
            <a:avLst>
              <a:gd name="adj1" fmla="val 50000"/>
            </a:avLst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itaglia singolo angolo rettangolo 25"/>
          <p:cNvSpPr/>
          <p:nvPr/>
        </p:nvSpPr>
        <p:spPr>
          <a:xfrm>
            <a:off x="2567297" y="2558143"/>
            <a:ext cx="585107" cy="686301"/>
          </a:xfrm>
          <a:prstGeom prst="snip1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FF0000"/>
                </a:solidFill>
                <a:latin typeface="Calibri Light" panose="020F0302020204030204" pitchFamily="34" charset="0"/>
              </a:rPr>
              <a:t>HTML</a:t>
            </a:r>
          </a:p>
        </p:txBody>
      </p:sp>
      <p:sp>
        <p:nvSpPr>
          <p:cNvPr id="27" name="Ritaglia singolo angolo rettangolo 26"/>
          <p:cNvSpPr/>
          <p:nvPr/>
        </p:nvSpPr>
        <p:spPr>
          <a:xfrm>
            <a:off x="3032985" y="2784511"/>
            <a:ext cx="585107" cy="686301"/>
          </a:xfrm>
          <a:prstGeom prst="snip1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FF0000"/>
                </a:solidFill>
                <a:latin typeface="Calibri Light" panose="020F0302020204030204" pitchFamily="34" charset="0"/>
              </a:rPr>
              <a:t>CSS</a:t>
            </a:r>
          </a:p>
        </p:txBody>
      </p:sp>
      <p:sp>
        <p:nvSpPr>
          <p:cNvPr id="28" name="Rettangolo 27"/>
          <p:cNvSpPr/>
          <p:nvPr/>
        </p:nvSpPr>
        <p:spPr>
          <a:xfrm>
            <a:off x="4045378" y="2359333"/>
            <a:ext cx="1138341" cy="626222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Web Server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  <a:t>(</a:t>
            </a:r>
            <a:r>
              <a:rPr lang="en-US" sz="1050" dirty="0" err="1">
                <a:solidFill>
                  <a:schemeClr val="tx1"/>
                </a:solidFill>
                <a:latin typeface="Calibri Light" panose="020F0302020204030204" pitchFamily="34" charset="0"/>
              </a:rPr>
              <a:t>Apache,MSIIS</a:t>
            </a:r>
            <a: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  <a:t>, …) </a:t>
            </a:r>
          </a:p>
        </p:txBody>
      </p:sp>
      <p:sp>
        <p:nvSpPr>
          <p:cNvPr id="29" name="Rettangolo 28"/>
          <p:cNvSpPr/>
          <p:nvPr/>
        </p:nvSpPr>
        <p:spPr>
          <a:xfrm>
            <a:off x="5406877" y="2359333"/>
            <a:ext cx="1138341" cy="626222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>
                <a:solidFill>
                  <a:schemeClr val="tx1"/>
                </a:solidFill>
                <a:latin typeface="Calibri Light" panose="020F0302020204030204" pitchFamily="34" charset="0"/>
              </a:rPr>
              <a:t>AppServer</a:t>
            </a:r>
            <a:endParaRPr lang="en-US" sz="1350" dirty="0">
              <a:solidFill>
                <a:schemeClr val="tx1"/>
              </a:solidFill>
              <a:latin typeface="Calibri Light" panose="020F0302020204030204" pitchFamily="34" charset="0"/>
            </a:endParaRPr>
          </a:p>
          <a:p>
            <a:pPr algn="ctr"/>
            <a: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  <a:t>(JBoss, </a:t>
            </a:r>
            <a:b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</a:br>
            <a:r>
              <a:rPr lang="en-US" sz="1050" dirty="0" err="1">
                <a:solidFill>
                  <a:schemeClr val="tx1"/>
                </a:solidFill>
                <a:latin typeface="Calibri Light" panose="020F0302020204030204" pitchFamily="34" charset="0"/>
              </a:rPr>
              <a:t>GlassFish</a:t>
            </a:r>
            <a: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  <a:t>, …) </a:t>
            </a:r>
          </a:p>
        </p:txBody>
      </p:sp>
      <p:sp>
        <p:nvSpPr>
          <p:cNvPr id="30" name="Rettangolo 29"/>
          <p:cNvSpPr/>
          <p:nvPr/>
        </p:nvSpPr>
        <p:spPr>
          <a:xfrm>
            <a:off x="6741161" y="2370072"/>
            <a:ext cx="1138341" cy="626222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DBMS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  <a:t>(Postgres, </a:t>
            </a:r>
            <a:b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</a:br>
            <a: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  <a:t>MySQL, …) </a:t>
            </a:r>
          </a:p>
        </p:txBody>
      </p:sp>
      <p:sp>
        <p:nvSpPr>
          <p:cNvPr id="31" name="CasellaDiTesto 30"/>
          <p:cNvSpPr txBox="1"/>
          <p:nvPr/>
        </p:nvSpPr>
        <p:spPr>
          <a:xfrm>
            <a:off x="3950129" y="2945084"/>
            <a:ext cx="13921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alibri Light" panose="020F0302020204030204" pitchFamily="34" charset="0"/>
              </a:rPr>
              <a:t>Presentation Tier</a:t>
            </a:r>
          </a:p>
        </p:txBody>
      </p:sp>
      <p:sp>
        <p:nvSpPr>
          <p:cNvPr id="32" name="CasellaDiTesto 31"/>
          <p:cNvSpPr txBox="1"/>
          <p:nvPr/>
        </p:nvSpPr>
        <p:spPr>
          <a:xfrm>
            <a:off x="5567686" y="2932564"/>
            <a:ext cx="85472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alibri Light" panose="020F0302020204030204" pitchFamily="34" charset="0"/>
              </a:rPr>
              <a:t>Logic Tier</a:t>
            </a:r>
          </a:p>
        </p:txBody>
      </p:sp>
      <p:sp>
        <p:nvSpPr>
          <p:cNvPr id="33" name="CasellaDiTesto 32"/>
          <p:cNvSpPr txBox="1"/>
          <p:nvPr/>
        </p:nvSpPr>
        <p:spPr>
          <a:xfrm>
            <a:off x="6634990" y="2939977"/>
            <a:ext cx="12933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alibri Light" panose="020F0302020204030204" pitchFamily="34" charset="0"/>
              </a:rPr>
              <a:t>Persistence Tier</a:t>
            </a:r>
          </a:p>
        </p:txBody>
      </p:sp>
      <p:cxnSp>
        <p:nvCxnSpPr>
          <p:cNvPr id="34" name="Connettore 2 33"/>
          <p:cNvCxnSpPr>
            <a:stCxn id="28" idx="3"/>
            <a:endCxn id="29" idx="1"/>
          </p:cNvCxnSpPr>
          <p:nvPr/>
        </p:nvCxnSpPr>
        <p:spPr>
          <a:xfrm>
            <a:off x="5183719" y="2672443"/>
            <a:ext cx="22315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/>
          <p:cNvCxnSpPr>
            <a:stCxn id="29" idx="3"/>
            <a:endCxn id="30" idx="1"/>
          </p:cNvCxnSpPr>
          <p:nvPr/>
        </p:nvCxnSpPr>
        <p:spPr>
          <a:xfrm>
            <a:off x="6545218" y="2672443"/>
            <a:ext cx="195944" cy="1073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1 42"/>
          <p:cNvCxnSpPr/>
          <p:nvPr/>
        </p:nvCxnSpPr>
        <p:spPr>
          <a:xfrm flipH="1">
            <a:off x="4045378" y="1878668"/>
            <a:ext cx="2292404" cy="480665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1 44"/>
          <p:cNvCxnSpPr/>
          <p:nvPr/>
        </p:nvCxnSpPr>
        <p:spPr>
          <a:xfrm>
            <a:off x="7264141" y="1878668"/>
            <a:ext cx="615362" cy="480665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ttangolo 47"/>
          <p:cNvSpPr/>
          <p:nvPr/>
        </p:nvSpPr>
        <p:spPr>
          <a:xfrm>
            <a:off x="4375294" y="4136419"/>
            <a:ext cx="908712" cy="403691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Model</a:t>
            </a:r>
            <a:endParaRPr lang="en-US" sz="105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49" name="Rettangolo 48"/>
          <p:cNvSpPr/>
          <p:nvPr/>
        </p:nvSpPr>
        <p:spPr>
          <a:xfrm>
            <a:off x="5537146" y="3690196"/>
            <a:ext cx="908712" cy="403691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Controller</a:t>
            </a:r>
            <a:endParaRPr lang="en-US" sz="105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50" name="Rettangolo 49"/>
          <p:cNvSpPr/>
          <p:nvPr/>
        </p:nvSpPr>
        <p:spPr>
          <a:xfrm>
            <a:off x="6814226" y="4126570"/>
            <a:ext cx="908712" cy="403691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View</a:t>
            </a:r>
            <a:endParaRPr lang="en-US" sz="105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51" name="Connettore 1 50"/>
          <p:cNvCxnSpPr/>
          <p:nvPr/>
        </p:nvCxnSpPr>
        <p:spPr>
          <a:xfrm flipH="1">
            <a:off x="4235222" y="2996292"/>
            <a:ext cx="1171657" cy="964227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1 53"/>
          <p:cNvCxnSpPr/>
          <p:nvPr/>
        </p:nvCxnSpPr>
        <p:spPr>
          <a:xfrm>
            <a:off x="6545220" y="2985553"/>
            <a:ext cx="1177720" cy="974966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1 59"/>
          <p:cNvCxnSpPr/>
          <p:nvPr/>
        </p:nvCxnSpPr>
        <p:spPr>
          <a:xfrm>
            <a:off x="2307203" y="1967211"/>
            <a:ext cx="5572301" cy="0"/>
          </a:xfrm>
          <a:prstGeom prst="line">
            <a:avLst/>
          </a:prstGeom>
          <a:ln w="762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1 60"/>
          <p:cNvCxnSpPr/>
          <p:nvPr/>
        </p:nvCxnSpPr>
        <p:spPr>
          <a:xfrm>
            <a:off x="2357784" y="3547012"/>
            <a:ext cx="5572301" cy="0"/>
          </a:xfrm>
          <a:prstGeom prst="line">
            <a:avLst/>
          </a:prstGeom>
          <a:ln w="762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4 64"/>
          <p:cNvCxnSpPr>
            <a:endCxn id="49" idx="1"/>
          </p:cNvCxnSpPr>
          <p:nvPr/>
        </p:nvCxnSpPr>
        <p:spPr>
          <a:xfrm flipV="1">
            <a:off x="4657706" y="3892044"/>
            <a:ext cx="879442" cy="201847"/>
          </a:xfrm>
          <a:prstGeom prst="bentConnector3">
            <a:avLst>
              <a:gd name="adj1" fmla="val 104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4 67"/>
          <p:cNvCxnSpPr>
            <a:endCxn id="49" idx="3"/>
          </p:cNvCxnSpPr>
          <p:nvPr/>
        </p:nvCxnSpPr>
        <p:spPr>
          <a:xfrm rot="10800000">
            <a:off x="6445861" y="3892045"/>
            <a:ext cx="972905" cy="201845"/>
          </a:xfrm>
          <a:prstGeom prst="bentConnector3">
            <a:avLst>
              <a:gd name="adj1" fmla="val 172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1 74"/>
          <p:cNvCxnSpPr>
            <a:stCxn id="48" idx="3"/>
            <a:endCxn id="50" idx="1"/>
          </p:cNvCxnSpPr>
          <p:nvPr/>
        </p:nvCxnSpPr>
        <p:spPr>
          <a:xfrm flipV="1">
            <a:off x="5284008" y="4328415"/>
            <a:ext cx="1530220" cy="98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ttangolo 79"/>
          <p:cNvSpPr/>
          <p:nvPr/>
        </p:nvSpPr>
        <p:spPr>
          <a:xfrm>
            <a:off x="3759750" y="4652038"/>
            <a:ext cx="908712" cy="403691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CRUD</a:t>
            </a:r>
            <a:endParaRPr lang="en-US" sz="105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81" name="Rettangolo 80"/>
          <p:cNvSpPr/>
          <p:nvPr/>
        </p:nvSpPr>
        <p:spPr>
          <a:xfrm>
            <a:off x="4729363" y="4652038"/>
            <a:ext cx="908712" cy="403691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ORM</a:t>
            </a:r>
            <a:endParaRPr lang="en-US" sz="105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84" name="CasellaDiTesto 83"/>
          <p:cNvSpPr txBox="1"/>
          <p:nvPr/>
        </p:nvSpPr>
        <p:spPr>
          <a:xfrm>
            <a:off x="1143000" y="4835378"/>
            <a:ext cx="2605200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525" dirty="0" err="1">
                <a:latin typeface="Calibri Light" panose="020F0302020204030204" pitchFamily="34" charset="0"/>
              </a:rPr>
              <a:t>Tratto</a:t>
            </a:r>
            <a:r>
              <a:rPr lang="en-US" sz="525" dirty="0">
                <a:latin typeface="Calibri Light" panose="020F0302020204030204" pitchFamily="34" charset="0"/>
              </a:rPr>
              <a:t> da: David Patterson, Armando Fox</a:t>
            </a:r>
            <a:br>
              <a:rPr lang="en-US" sz="525" dirty="0">
                <a:latin typeface="Calibri Light" panose="020F0302020204030204" pitchFamily="34" charset="0"/>
              </a:rPr>
            </a:br>
            <a:r>
              <a:rPr lang="en-US" sz="525" dirty="0">
                <a:latin typeface="Calibri Light" panose="020F0302020204030204" pitchFamily="34" charset="0"/>
              </a:rPr>
              <a:t>Engineering Long-Lasting Software: An Agile Approach Using SaaS and Cloud Computing</a:t>
            </a:r>
          </a:p>
          <a:p>
            <a:endParaRPr lang="en-US" sz="525" dirty="0">
              <a:latin typeface="Calibri Light" panose="020F0302020204030204" pitchFamily="34" charset="0"/>
            </a:endParaRPr>
          </a:p>
        </p:txBody>
      </p:sp>
      <p:sp>
        <p:nvSpPr>
          <p:cNvPr id="39" name="Fumetto 4 38"/>
          <p:cNvSpPr/>
          <p:nvPr/>
        </p:nvSpPr>
        <p:spPr>
          <a:xfrm>
            <a:off x="3599041" y="1967213"/>
            <a:ext cx="4420874" cy="1579801"/>
          </a:xfrm>
          <a:prstGeom prst="cloudCallout">
            <a:avLst>
              <a:gd name="adj1" fmla="val -22824"/>
              <a:gd name="adj2" fmla="val 37187"/>
            </a:avLst>
          </a:prstGeom>
          <a:solidFill>
            <a:schemeClr val="bg2">
              <a:alpha val="1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Ritaglia singolo angolo rettangolo 26">
            <a:extLst>
              <a:ext uri="{FF2B5EF4-FFF2-40B4-BE49-F238E27FC236}">
                <a16:creationId xmlns:a16="http://schemas.microsoft.com/office/drawing/2014/main" id="{9EF99A1E-7F0A-4CE9-2ABD-9FDBAA0725CB}"/>
              </a:ext>
            </a:extLst>
          </p:cNvPr>
          <p:cNvSpPr/>
          <p:nvPr/>
        </p:nvSpPr>
        <p:spPr>
          <a:xfrm>
            <a:off x="3467196" y="3032056"/>
            <a:ext cx="585107" cy="686301"/>
          </a:xfrm>
          <a:prstGeom prst="snip1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000000"/>
                </a:solidFill>
                <a:latin typeface="Calibri Light" panose="020F0302020204030204" pitchFamily="34" charset="0"/>
              </a:rPr>
              <a:t>JS</a:t>
            </a:r>
          </a:p>
        </p:txBody>
      </p:sp>
    </p:spTree>
    <p:extLst>
      <p:ext uri="{BB962C8B-B14F-4D97-AF65-F5344CB8AC3E}">
        <p14:creationId xmlns:p14="http://schemas.microsoft.com/office/powerpoint/2010/main" val="18276747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HTML+CSS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L'interazione</a:t>
            </a:r>
            <a:r>
              <a:rPr lang="en-US" dirty="0"/>
              <a:t> con </a:t>
            </a:r>
            <a:r>
              <a:rPr lang="en-US" dirty="0" err="1"/>
              <a:t>l'utente</a:t>
            </a:r>
            <a:r>
              <a:rPr lang="en-US" dirty="0"/>
              <a:t> </a:t>
            </a:r>
            <a:r>
              <a:rPr lang="en-US" dirty="0" err="1"/>
              <a:t>avviene</a:t>
            </a:r>
            <a:r>
              <a:rPr lang="en-US" dirty="0"/>
              <a:t> </a:t>
            </a:r>
            <a:r>
              <a:rPr lang="en-US" dirty="0" err="1"/>
              <a:t>attraverso</a:t>
            </a:r>
            <a:r>
              <a:rPr lang="en-US" dirty="0"/>
              <a:t> </a:t>
            </a:r>
            <a:r>
              <a:rPr lang="en-US" dirty="0" err="1"/>
              <a:t>pagine</a:t>
            </a:r>
            <a:r>
              <a:rPr lang="en-US" dirty="0"/>
              <a:t> Web</a:t>
            </a:r>
          </a:p>
          <a:p>
            <a:r>
              <a:rPr lang="en-US" dirty="0"/>
              <a:t>Le </a:t>
            </a:r>
            <a:r>
              <a:rPr lang="en-US" dirty="0" err="1"/>
              <a:t>tecnologie</a:t>
            </a:r>
            <a:r>
              <a:rPr lang="en-US" dirty="0"/>
              <a:t> base per la </a:t>
            </a:r>
            <a:r>
              <a:rPr lang="en-US" dirty="0" err="1"/>
              <a:t>codifica</a:t>
            </a:r>
            <a:r>
              <a:rPr lang="en-US" dirty="0"/>
              <a:t> di </a:t>
            </a:r>
            <a:r>
              <a:rPr lang="en-US" dirty="0" err="1"/>
              <a:t>pagine</a:t>
            </a:r>
            <a:r>
              <a:rPr lang="en-US" dirty="0"/>
              <a:t> Web </a:t>
            </a:r>
            <a:r>
              <a:rPr lang="en-US" dirty="0" err="1"/>
              <a:t>sono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HTML + CSS</a:t>
            </a:r>
          </a:p>
          <a:p>
            <a:pPr lvl="1"/>
            <a:r>
              <a:rPr lang="en-US" dirty="0"/>
              <a:t>HTML: </a:t>
            </a:r>
            <a:r>
              <a:rPr lang="en-US" dirty="0" err="1"/>
              <a:t>definisce</a:t>
            </a:r>
            <a:r>
              <a:rPr lang="en-US" dirty="0"/>
              <a:t> il </a:t>
            </a:r>
            <a:r>
              <a:rPr lang="en-US" dirty="0" err="1"/>
              <a:t>contenuto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pagina</a:t>
            </a:r>
            <a:endParaRPr lang="en-US" dirty="0"/>
          </a:p>
          <a:p>
            <a:pPr lvl="1"/>
            <a:r>
              <a:rPr lang="en-US" dirty="0"/>
              <a:t>CSS: </a:t>
            </a:r>
            <a:r>
              <a:rPr lang="en-US" dirty="0" err="1"/>
              <a:t>definisce</a:t>
            </a:r>
            <a:r>
              <a:rPr lang="en-US" dirty="0"/>
              <a:t> la </a:t>
            </a:r>
            <a:r>
              <a:rPr lang="en-US" dirty="0" err="1"/>
              <a:t>presentazione</a:t>
            </a:r>
            <a:r>
              <a:rPr lang="en-US" dirty="0"/>
              <a:t> del </a:t>
            </a:r>
            <a:r>
              <a:rPr lang="en-US" dirty="0" err="1"/>
              <a:t>contenuto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pagina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0642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HTML+CSS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HTML: </a:t>
            </a:r>
            <a:r>
              <a:rPr lang="en-US" dirty="0" err="1"/>
              <a:t>linguaggio</a:t>
            </a:r>
            <a:r>
              <a:rPr lang="en-US" dirty="0"/>
              <a:t> di </a:t>
            </a:r>
            <a:r>
              <a:rPr lang="en-US" dirty="0" err="1"/>
              <a:t>marcatura</a:t>
            </a:r>
            <a:r>
              <a:rPr lang="en-US" dirty="0"/>
              <a:t> (markup) per la </a:t>
            </a:r>
            <a:r>
              <a:rPr lang="en-US" dirty="0" err="1"/>
              <a:t>definizione</a:t>
            </a:r>
            <a:r>
              <a:rPr lang="en-US" dirty="0"/>
              <a:t> di </a:t>
            </a:r>
            <a:r>
              <a:rPr lang="en-US" dirty="0" err="1"/>
              <a:t>pagine</a:t>
            </a:r>
            <a:r>
              <a:rPr lang="en-US" dirty="0"/>
              <a:t> </a:t>
            </a:r>
            <a:r>
              <a:rPr lang="en-US" dirty="0" err="1"/>
              <a:t>ipertestuali</a:t>
            </a:r>
            <a:endParaRPr lang="en-US" dirty="0"/>
          </a:p>
          <a:p>
            <a:pPr lvl="1"/>
            <a:r>
              <a:rPr lang="en-US" dirty="0" err="1"/>
              <a:t>struttura</a:t>
            </a:r>
            <a:r>
              <a:rPr lang="en-US" dirty="0"/>
              <a:t> </a:t>
            </a:r>
            <a:r>
              <a:rPr lang="en-US" dirty="0" err="1"/>
              <a:t>gerarchica</a:t>
            </a:r>
            <a:r>
              <a:rPr lang="en-US" dirty="0"/>
              <a:t> (</a:t>
            </a:r>
            <a:r>
              <a:rPr lang="en-US" dirty="0" err="1"/>
              <a:t>albero</a:t>
            </a:r>
            <a:r>
              <a:rPr lang="en-US" dirty="0"/>
              <a:t>)</a:t>
            </a:r>
          </a:p>
          <a:p>
            <a:r>
              <a:rPr lang="en-US" dirty="0"/>
              <a:t>CSS: </a:t>
            </a:r>
            <a:r>
              <a:rPr lang="en-US" dirty="0" err="1"/>
              <a:t>linguaggio</a:t>
            </a:r>
            <a:r>
              <a:rPr lang="en-US" dirty="0"/>
              <a:t> per </a:t>
            </a:r>
            <a:r>
              <a:rPr lang="en-US" dirty="0" err="1"/>
              <a:t>associare</a:t>
            </a:r>
            <a:r>
              <a:rPr lang="en-US" dirty="0"/>
              <a:t> </a:t>
            </a:r>
            <a:r>
              <a:rPr lang="en-US" dirty="0" err="1"/>
              <a:t>direttive</a:t>
            </a:r>
            <a:r>
              <a:rPr lang="en-US" dirty="0"/>
              <a:t> di </a:t>
            </a:r>
            <a:r>
              <a:rPr lang="en-US" dirty="0" err="1"/>
              <a:t>presentazione</a:t>
            </a:r>
            <a:r>
              <a:rPr lang="en-US" dirty="0"/>
              <a:t> </a:t>
            </a:r>
            <a:r>
              <a:rPr lang="en-US" dirty="0" err="1"/>
              <a:t>agli</a:t>
            </a:r>
            <a:r>
              <a:rPr lang="en-US" dirty="0"/>
              <a:t> </a:t>
            </a:r>
            <a:r>
              <a:rPr lang="en-US" dirty="0" err="1"/>
              <a:t>elementi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struttura</a:t>
            </a:r>
            <a:r>
              <a:rPr lang="en-US" dirty="0"/>
              <a:t> </a:t>
            </a:r>
            <a:r>
              <a:rPr lang="en-US" dirty="0" err="1"/>
              <a:t>gerarchica</a:t>
            </a:r>
            <a:r>
              <a:rPr lang="en-US" dirty="0"/>
              <a:t> di un </a:t>
            </a:r>
            <a:r>
              <a:rPr lang="en-US" dirty="0" err="1"/>
              <a:t>documento</a:t>
            </a:r>
            <a:r>
              <a:rPr lang="en-US" dirty="0"/>
              <a:t> HTML</a:t>
            </a:r>
          </a:p>
        </p:txBody>
      </p:sp>
    </p:spTree>
    <p:extLst>
      <p:ext uri="{BB962C8B-B14F-4D97-AF65-F5344CB8AC3E}">
        <p14:creationId xmlns:p14="http://schemas.microsoft.com/office/powerpoint/2010/main" val="1793253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HTML+CSS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struttura</a:t>
            </a:r>
            <a:r>
              <a:rPr lang="en-US"/>
              <a:t> </a:t>
            </a:r>
            <a:r>
              <a:rPr lang="en-US" err="1"/>
              <a:t>gerarchica</a:t>
            </a:r>
            <a:r>
              <a:rPr lang="en-US"/>
              <a:t> ha diverse </a:t>
            </a:r>
            <a:r>
              <a:rPr lang="en-US" err="1"/>
              <a:t>forme</a:t>
            </a:r>
            <a:r>
              <a:rPr lang="en-US"/>
              <a:t> di </a:t>
            </a:r>
            <a:r>
              <a:rPr lang="en-US" err="1"/>
              <a:t>rappresentazione</a:t>
            </a:r>
            <a:r>
              <a:rPr lang="en-US"/>
              <a:t> </a:t>
            </a:r>
            <a:r>
              <a:rPr lang="en-US" err="1"/>
              <a:t>equivalente</a:t>
            </a:r>
            <a:r>
              <a:rPr lang="en-US"/>
              <a:t>:</a:t>
            </a:r>
          </a:p>
          <a:p>
            <a:pPr lvl="1"/>
            <a:r>
              <a:rPr lang="en-US" err="1"/>
              <a:t>nidificazione</a:t>
            </a:r>
            <a:r>
              <a:rPr lang="en-US"/>
              <a:t> di </a:t>
            </a:r>
            <a:r>
              <a:rPr lang="en-US" err="1"/>
              <a:t>nodi</a:t>
            </a:r>
            <a:r>
              <a:rPr lang="en-US"/>
              <a:t> in un </a:t>
            </a:r>
            <a:r>
              <a:rPr lang="en-US" err="1"/>
              <a:t>albero</a:t>
            </a:r>
            <a:endParaRPr lang="en-US"/>
          </a:p>
          <a:p>
            <a:pPr lvl="1"/>
            <a:r>
              <a:rPr lang="en-US" err="1"/>
              <a:t>nidificazione</a:t>
            </a:r>
            <a:r>
              <a:rPr lang="en-US"/>
              <a:t> di </a:t>
            </a:r>
            <a:r>
              <a:rPr lang="en-US" err="1"/>
              <a:t>elementi</a:t>
            </a:r>
            <a:r>
              <a:rPr lang="en-US"/>
              <a:t> in un </a:t>
            </a:r>
            <a:r>
              <a:rPr lang="en-US" err="1"/>
              <a:t>documento</a:t>
            </a:r>
            <a:endParaRPr lang="en-US"/>
          </a:p>
          <a:p>
            <a:pPr lvl="1"/>
            <a:r>
              <a:rPr lang="en-US" err="1"/>
              <a:t>nidificazione</a:t>
            </a:r>
            <a:r>
              <a:rPr lang="en-US"/>
              <a:t> di </a:t>
            </a:r>
            <a:r>
              <a:rPr lang="en-US" err="1"/>
              <a:t>riquadri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8211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HTML+CSS</a:t>
            </a:r>
          </a:p>
        </p:txBody>
      </p:sp>
      <p:sp>
        <p:nvSpPr>
          <p:cNvPr id="73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862515" y="937021"/>
            <a:ext cx="3068240" cy="2511029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it-IT" sz="900" b="1" dirty="0">
                <a:latin typeface="Courier New" charset="0"/>
              </a:rPr>
              <a:t>&lt;!DOCTYPE HTML&gt;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it-IT" sz="900" b="1" dirty="0">
                <a:latin typeface="Courier New" charset="0"/>
              </a:rPr>
              <a:t>&lt;html&gt;</a:t>
            </a:r>
          </a:p>
          <a:p>
            <a:pPr>
              <a:lnSpc>
                <a:spcPct val="80000"/>
              </a:lnSpc>
              <a:buNone/>
            </a:pPr>
            <a:r>
              <a:rPr lang="it-IT" sz="900" b="1" dirty="0">
                <a:latin typeface="Courier New" charset="0"/>
              </a:rPr>
              <a:t>	&lt;body&gt;</a:t>
            </a:r>
          </a:p>
          <a:p>
            <a:pPr>
              <a:lnSpc>
                <a:spcPct val="80000"/>
              </a:lnSpc>
              <a:buNone/>
            </a:pPr>
            <a:r>
              <a:rPr lang="it-IT" sz="900" b="1" dirty="0">
                <a:latin typeface="Courier New" charset="0"/>
              </a:rPr>
              <a:t>		&lt;h1&gt;Linguaggi:&lt;/h1&gt;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it-IT" sz="900" b="1" dirty="0">
                <a:latin typeface="Courier New" charset="0"/>
              </a:rPr>
              <a:t>  		&lt;</a:t>
            </a:r>
            <a:r>
              <a:rPr lang="it-IT" sz="900" b="1" dirty="0" err="1">
                <a:latin typeface="Courier New" charset="0"/>
              </a:rPr>
              <a:t>ul</a:t>
            </a:r>
            <a:r>
              <a:rPr lang="it-IT" sz="900" b="1" dirty="0">
                <a:latin typeface="Courier New" charset="0"/>
              </a:rPr>
              <a:t>&gt;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it-IT" sz="900" b="1" dirty="0">
                <a:latin typeface="Courier New" charset="0"/>
              </a:rPr>
              <a:t>    		&lt;li&gt;Java&lt;/li&gt;</a:t>
            </a:r>
          </a:p>
          <a:p>
            <a:pPr>
              <a:lnSpc>
                <a:spcPct val="80000"/>
              </a:lnSpc>
              <a:buNone/>
            </a:pPr>
            <a:r>
              <a:rPr lang="it-IT" sz="900" b="1" dirty="0">
                <a:latin typeface="Courier New" charset="0"/>
              </a:rPr>
              <a:t> 			&lt;li&gt;Ruby&lt;/li&gt;</a:t>
            </a:r>
          </a:p>
          <a:p>
            <a:pPr>
              <a:lnSpc>
                <a:spcPct val="80000"/>
              </a:lnSpc>
              <a:buNone/>
            </a:pPr>
            <a:r>
              <a:rPr lang="it-IT" sz="900" b="1" dirty="0">
                <a:latin typeface="Courier New" charset="0"/>
              </a:rPr>
              <a:t> 			&lt;li&gt;</a:t>
            </a:r>
            <a:r>
              <a:rPr lang="it-IT" sz="900" b="1" dirty="0" err="1">
                <a:latin typeface="Courier New" charset="0"/>
              </a:rPr>
              <a:t>Phyton</a:t>
            </a:r>
            <a:r>
              <a:rPr lang="it-IT" sz="900" b="1" dirty="0">
                <a:latin typeface="Courier New" charset="0"/>
              </a:rPr>
              <a:t>&lt;/li&gt;</a:t>
            </a:r>
          </a:p>
          <a:p>
            <a:pPr>
              <a:lnSpc>
                <a:spcPct val="80000"/>
              </a:lnSpc>
              <a:buNone/>
            </a:pPr>
            <a:r>
              <a:rPr lang="it-IT" sz="900" b="1" dirty="0">
                <a:latin typeface="Courier New" charset="0"/>
              </a:rPr>
              <a:t> 			&lt;li&gt;C </a:t>
            </a:r>
            <a:r>
              <a:rPr lang="it-IT" sz="900" b="1" dirty="0" err="1">
                <a:latin typeface="Courier New" charset="0"/>
              </a:rPr>
              <a:t>language</a:t>
            </a:r>
            <a:r>
              <a:rPr lang="it-IT" sz="900" b="1" dirty="0">
                <a:latin typeface="Courier New" charset="0"/>
              </a:rPr>
              <a:t>&lt;/li&gt;</a:t>
            </a:r>
          </a:p>
          <a:p>
            <a:pPr>
              <a:lnSpc>
                <a:spcPct val="80000"/>
              </a:lnSpc>
              <a:buNone/>
            </a:pPr>
            <a:r>
              <a:rPr lang="it-IT" sz="900" b="1" dirty="0">
                <a:latin typeface="Courier New" charset="0"/>
              </a:rPr>
              <a:t>	  &lt;/</a:t>
            </a:r>
            <a:r>
              <a:rPr lang="it-IT" sz="900" b="1" dirty="0" err="1">
                <a:latin typeface="Courier New" charset="0"/>
              </a:rPr>
              <a:t>ul</a:t>
            </a:r>
            <a:r>
              <a:rPr lang="it-IT" sz="900" b="1" dirty="0">
                <a:latin typeface="Courier New" charset="0"/>
              </a:rPr>
              <a:t>&gt;</a:t>
            </a:r>
          </a:p>
          <a:p>
            <a:pPr>
              <a:lnSpc>
                <a:spcPct val="80000"/>
              </a:lnSpc>
              <a:buNone/>
            </a:pPr>
            <a:r>
              <a:rPr lang="it-IT" sz="900" b="1" dirty="0">
                <a:latin typeface="Courier New" charset="0"/>
              </a:rPr>
              <a:t>	&lt;/body&gt;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it-IT" sz="900" b="1" dirty="0">
                <a:latin typeface="Courier New" charset="0"/>
              </a:rPr>
              <a:t>&lt;/html&gt;</a:t>
            </a:r>
          </a:p>
        </p:txBody>
      </p:sp>
      <p:sp>
        <p:nvSpPr>
          <p:cNvPr id="74" name="AutoShape 4"/>
          <p:cNvSpPr>
            <a:spLocks noChangeArrowheads="1"/>
          </p:cNvSpPr>
          <p:nvPr/>
        </p:nvSpPr>
        <p:spPr bwMode="auto">
          <a:xfrm>
            <a:off x="2806885" y="591413"/>
            <a:ext cx="323850" cy="270272"/>
          </a:xfrm>
          <a:prstGeom prst="hexagon">
            <a:avLst>
              <a:gd name="adj" fmla="val 29956"/>
              <a:gd name="vf" fmla="val 115470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 sz="1350" dirty="0">
              <a:latin typeface="Calibri Light" panose="020F0302020204030204" pitchFamily="34" charset="0"/>
            </a:endParaRPr>
          </a:p>
        </p:txBody>
      </p:sp>
      <p:cxnSp>
        <p:nvCxnSpPr>
          <p:cNvPr id="76" name="AutoShape 6"/>
          <p:cNvCxnSpPr>
            <a:cxnSpLocks noChangeShapeType="1"/>
            <a:endCxn id="88" idx="0"/>
          </p:cNvCxnSpPr>
          <p:nvPr/>
        </p:nvCxnSpPr>
        <p:spPr bwMode="auto">
          <a:xfrm>
            <a:off x="2968813" y="875973"/>
            <a:ext cx="5357" cy="17026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77" name="Text Box 7"/>
          <p:cNvSpPr txBox="1">
            <a:spLocks noChangeArrowheads="1"/>
          </p:cNvSpPr>
          <p:nvPr/>
        </p:nvSpPr>
        <p:spPr bwMode="auto">
          <a:xfrm>
            <a:off x="2460393" y="1490663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it-IT" dirty="0">
              <a:solidFill>
                <a:srgbClr val="990000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79" name="AutoShape 9"/>
          <p:cNvCxnSpPr>
            <a:cxnSpLocks noChangeShapeType="1"/>
            <a:stCxn id="89" idx="4"/>
            <a:endCxn id="99" idx="0"/>
          </p:cNvCxnSpPr>
          <p:nvPr/>
        </p:nvCxnSpPr>
        <p:spPr bwMode="auto">
          <a:xfrm flipH="1">
            <a:off x="2954502" y="1315314"/>
            <a:ext cx="19666" cy="18368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4" name="AutoShape 14"/>
          <p:cNvCxnSpPr>
            <a:cxnSpLocks noChangeShapeType="1"/>
            <a:stCxn id="96" idx="4"/>
            <a:endCxn id="107" idx="0"/>
          </p:cNvCxnSpPr>
          <p:nvPr/>
        </p:nvCxnSpPr>
        <p:spPr bwMode="auto">
          <a:xfrm flipH="1">
            <a:off x="1944853" y="1759746"/>
            <a:ext cx="1013221" cy="538162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87" name="Group 17"/>
          <p:cNvGrpSpPr>
            <a:grpSpLocks/>
          </p:cNvGrpSpPr>
          <p:nvPr/>
        </p:nvGrpSpPr>
        <p:grpSpPr bwMode="auto">
          <a:xfrm>
            <a:off x="2654485" y="1046233"/>
            <a:ext cx="639366" cy="269081"/>
            <a:chOff x="2833" y="1117"/>
            <a:chExt cx="537" cy="226"/>
          </a:xfrm>
        </p:grpSpPr>
        <p:sp>
          <p:nvSpPr>
            <p:cNvPr id="88" name="Oval 18"/>
            <p:cNvSpPr>
              <a:spLocks noChangeArrowheads="1"/>
            </p:cNvSpPr>
            <p:nvPr/>
          </p:nvSpPr>
          <p:spPr bwMode="auto">
            <a:xfrm>
              <a:off x="2833" y="1117"/>
              <a:ext cx="537" cy="22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t-IT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89" name="Oval 19"/>
            <p:cNvSpPr>
              <a:spLocks noChangeArrowheads="1"/>
            </p:cNvSpPr>
            <p:nvPr/>
          </p:nvSpPr>
          <p:spPr bwMode="auto">
            <a:xfrm>
              <a:off x="2833" y="1117"/>
              <a:ext cx="537" cy="22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it-IT" sz="1050" dirty="0">
                  <a:solidFill>
                    <a:srgbClr val="990000"/>
                  </a:solidFill>
                  <a:latin typeface="Calibri Light" panose="020F0302020204030204" pitchFamily="34" charset="0"/>
                  <a:ea typeface="ＭＳ Ｐゴシック" charset="0"/>
                </a:rPr>
                <a:t>html</a:t>
              </a:r>
            </a:p>
          </p:txBody>
        </p:sp>
      </p:grpSp>
      <p:grpSp>
        <p:nvGrpSpPr>
          <p:cNvPr id="95" name="Group 25"/>
          <p:cNvGrpSpPr>
            <a:grpSpLocks/>
          </p:cNvGrpSpPr>
          <p:nvPr/>
        </p:nvGrpSpPr>
        <p:grpSpPr bwMode="auto">
          <a:xfrm>
            <a:off x="2638391" y="1490665"/>
            <a:ext cx="639366" cy="269081"/>
            <a:chOff x="3742" y="1298"/>
            <a:chExt cx="537" cy="226"/>
          </a:xfrm>
        </p:grpSpPr>
        <p:sp>
          <p:nvSpPr>
            <p:cNvPr id="96" name="Oval 26"/>
            <p:cNvSpPr>
              <a:spLocks noChangeArrowheads="1"/>
            </p:cNvSpPr>
            <p:nvPr/>
          </p:nvSpPr>
          <p:spPr bwMode="auto">
            <a:xfrm>
              <a:off x="3742" y="1298"/>
              <a:ext cx="537" cy="22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t-IT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97" name="Text Box 27"/>
            <p:cNvSpPr txBox="1">
              <a:spLocks noChangeArrowheads="1"/>
            </p:cNvSpPr>
            <p:nvPr/>
          </p:nvSpPr>
          <p:spPr bwMode="auto">
            <a:xfrm>
              <a:off x="3770" y="1305"/>
              <a:ext cx="15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endParaRPr lang="it-IT" sz="1050" dirty="0">
                <a:solidFill>
                  <a:srgbClr val="990000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98" name="Oval 28"/>
            <p:cNvSpPr>
              <a:spLocks noChangeArrowheads="1"/>
            </p:cNvSpPr>
            <p:nvPr/>
          </p:nvSpPr>
          <p:spPr bwMode="auto">
            <a:xfrm>
              <a:off x="3742" y="1298"/>
              <a:ext cx="537" cy="22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t-IT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99" name="Text Box 29"/>
            <p:cNvSpPr txBox="1">
              <a:spLocks noChangeArrowheads="1"/>
            </p:cNvSpPr>
            <p:nvPr/>
          </p:nvSpPr>
          <p:spPr bwMode="auto">
            <a:xfrm>
              <a:off x="3816" y="1305"/>
              <a:ext cx="38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it-IT" sz="1050" dirty="0">
                  <a:solidFill>
                    <a:srgbClr val="990000"/>
                  </a:solidFill>
                  <a:latin typeface="Calibri Light" panose="020F0302020204030204" pitchFamily="34" charset="0"/>
                </a:rPr>
                <a:t>body</a:t>
              </a:r>
            </a:p>
          </p:txBody>
        </p:sp>
      </p:grpSp>
      <p:grpSp>
        <p:nvGrpSpPr>
          <p:cNvPr id="104" name="Group 34"/>
          <p:cNvGrpSpPr>
            <a:grpSpLocks/>
          </p:cNvGrpSpPr>
          <p:nvPr/>
        </p:nvGrpSpPr>
        <p:grpSpPr bwMode="auto">
          <a:xfrm>
            <a:off x="1629338" y="2289574"/>
            <a:ext cx="639365" cy="269081"/>
            <a:chOff x="3752" y="1706"/>
            <a:chExt cx="537" cy="226"/>
          </a:xfrm>
        </p:grpSpPr>
        <p:sp>
          <p:nvSpPr>
            <p:cNvPr id="105" name="Oval 35"/>
            <p:cNvSpPr>
              <a:spLocks noChangeArrowheads="1"/>
            </p:cNvSpPr>
            <p:nvPr/>
          </p:nvSpPr>
          <p:spPr bwMode="auto">
            <a:xfrm>
              <a:off x="3752" y="1706"/>
              <a:ext cx="537" cy="22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t-IT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06" name="Oval 36"/>
            <p:cNvSpPr>
              <a:spLocks noChangeArrowheads="1"/>
            </p:cNvSpPr>
            <p:nvPr/>
          </p:nvSpPr>
          <p:spPr bwMode="auto">
            <a:xfrm>
              <a:off x="3752" y="1706"/>
              <a:ext cx="537" cy="22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t-IT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07" name="Text Box 37"/>
            <p:cNvSpPr txBox="1">
              <a:spLocks noChangeArrowheads="1"/>
            </p:cNvSpPr>
            <p:nvPr/>
          </p:nvSpPr>
          <p:spPr bwMode="auto">
            <a:xfrm>
              <a:off x="3881" y="1713"/>
              <a:ext cx="272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it-IT" sz="1050" dirty="0">
                  <a:solidFill>
                    <a:srgbClr val="990000"/>
                  </a:solidFill>
                  <a:latin typeface="Calibri Light" panose="020F0302020204030204" pitchFamily="34" charset="0"/>
                </a:rPr>
                <a:t>h1</a:t>
              </a:r>
            </a:p>
          </p:txBody>
        </p:sp>
      </p:grpSp>
      <p:sp>
        <p:nvSpPr>
          <p:cNvPr id="133" name="Rectangle 63"/>
          <p:cNvSpPr>
            <a:spLocks noChangeArrowheads="1"/>
          </p:cNvSpPr>
          <p:nvPr/>
        </p:nvSpPr>
        <p:spPr bwMode="auto">
          <a:xfrm>
            <a:off x="1516824" y="2896791"/>
            <a:ext cx="870943" cy="270272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it-IT" sz="1050" dirty="0">
                <a:solidFill>
                  <a:srgbClr val="000066"/>
                </a:solidFill>
                <a:latin typeface="Calibri Light" panose="020F0302020204030204" pitchFamily="34" charset="0"/>
              </a:rPr>
              <a:t>Linguaggi:</a:t>
            </a:r>
          </a:p>
        </p:txBody>
      </p:sp>
      <p:cxnSp>
        <p:nvCxnSpPr>
          <p:cNvPr id="136" name="AutoShape 66"/>
          <p:cNvCxnSpPr>
            <a:cxnSpLocks noChangeShapeType="1"/>
            <a:stCxn id="105" idx="4"/>
            <a:endCxn id="133" idx="0"/>
          </p:cNvCxnSpPr>
          <p:nvPr/>
        </p:nvCxnSpPr>
        <p:spPr bwMode="auto">
          <a:xfrm>
            <a:off x="1949019" y="2558653"/>
            <a:ext cx="3275" cy="33813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38" name="AutoShape 68"/>
          <p:cNvCxnSpPr>
            <a:cxnSpLocks noChangeShapeType="1"/>
            <a:stCxn id="96" idx="4"/>
            <a:endCxn id="156" idx="0"/>
          </p:cNvCxnSpPr>
          <p:nvPr/>
        </p:nvCxnSpPr>
        <p:spPr bwMode="auto">
          <a:xfrm>
            <a:off x="2958076" y="1759744"/>
            <a:ext cx="2977" cy="529829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43" name="Rectangle 73"/>
          <p:cNvSpPr>
            <a:spLocks noChangeArrowheads="1"/>
          </p:cNvSpPr>
          <p:nvPr/>
        </p:nvSpPr>
        <p:spPr bwMode="auto">
          <a:xfrm>
            <a:off x="4932019" y="944746"/>
            <a:ext cx="3003947" cy="2325290"/>
          </a:xfrm>
          <a:prstGeom prst="rect">
            <a:avLst/>
          </a:prstGeom>
          <a:noFill/>
          <a:ln w="28575">
            <a:solidFill>
              <a:srgbClr val="FF99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it-IT" sz="1350" dirty="0">
              <a:latin typeface="Calibri Light" panose="020F0302020204030204" pitchFamily="34" charset="0"/>
            </a:endParaRPr>
          </a:p>
        </p:txBody>
      </p:sp>
      <p:grpSp>
        <p:nvGrpSpPr>
          <p:cNvPr id="154" name="Group 34"/>
          <p:cNvGrpSpPr>
            <a:grpSpLocks/>
          </p:cNvGrpSpPr>
          <p:nvPr/>
        </p:nvGrpSpPr>
        <p:grpSpPr bwMode="auto">
          <a:xfrm>
            <a:off x="2641370" y="2289574"/>
            <a:ext cx="639365" cy="269081"/>
            <a:chOff x="3752" y="1706"/>
            <a:chExt cx="537" cy="226"/>
          </a:xfrm>
        </p:grpSpPr>
        <p:sp>
          <p:nvSpPr>
            <p:cNvPr id="155" name="Oval 35"/>
            <p:cNvSpPr>
              <a:spLocks noChangeArrowheads="1"/>
            </p:cNvSpPr>
            <p:nvPr/>
          </p:nvSpPr>
          <p:spPr bwMode="auto">
            <a:xfrm>
              <a:off x="3752" y="1706"/>
              <a:ext cx="537" cy="22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t-IT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56" name="Oval 36"/>
            <p:cNvSpPr>
              <a:spLocks noChangeArrowheads="1"/>
            </p:cNvSpPr>
            <p:nvPr/>
          </p:nvSpPr>
          <p:spPr bwMode="auto">
            <a:xfrm>
              <a:off x="3752" y="1706"/>
              <a:ext cx="537" cy="22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t-IT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57" name="Text Box 37"/>
            <p:cNvSpPr txBox="1">
              <a:spLocks noChangeArrowheads="1"/>
            </p:cNvSpPr>
            <p:nvPr/>
          </p:nvSpPr>
          <p:spPr bwMode="auto">
            <a:xfrm>
              <a:off x="3898" y="1713"/>
              <a:ext cx="24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it-IT" sz="1050" dirty="0" err="1">
                  <a:solidFill>
                    <a:srgbClr val="990000"/>
                  </a:solidFill>
                  <a:latin typeface="Calibri Light" panose="020F0302020204030204" pitchFamily="34" charset="0"/>
                </a:rPr>
                <a:t>ul</a:t>
              </a:r>
              <a:endParaRPr lang="it-IT" sz="1050" dirty="0">
                <a:solidFill>
                  <a:srgbClr val="990000"/>
                </a:solidFill>
                <a:latin typeface="Calibri Light" panose="020F0302020204030204" pitchFamily="34" charset="0"/>
              </a:endParaRPr>
            </a:p>
          </p:txBody>
        </p:sp>
      </p:grpSp>
      <p:grpSp>
        <p:nvGrpSpPr>
          <p:cNvPr id="160" name="Group 34"/>
          <p:cNvGrpSpPr>
            <a:grpSpLocks/>
          </p:cNvGrpSpPr>
          <p:nvPr/>
        </p:nvGrpSpPr>
        <p:grpSpPr bwMode="auto">
          <a:xfrm>
            <a:off x="1660295" y="3750471"/>
            <a:ext cx="639365" cy="269081"/>
            <a:chOff x="3752" y="1706"/>
            <a:chExt cx="537" cy="226"/>
          </a:xfrm>
        </p:grpSpPr>
        <p:sp>
          <p:nvSpPr>
            <p:cNvPr id="161" name="Oval 35"/>
            <p:cNvSpPr>
              <a:spLocks noChangeArrowheads="1"/>
            </p:cNvSpPr>
            <p:nvPr/>
          </p:nvSpPr>
          <p:spPr bwMode="auto">
            <a:xfrm>
              <a:off x="3752" y="1706"/>
              <a:ext cx="537" cy="22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t-IT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62" name="Oval 36"/>
            <p:cNvSpPr>
              <a:spLocks noChangeArrowheads="1"/>
            </p:cNvSpPr>
            <p:nvPr/>
          </p:nvSpPr>
          <p:spPr bwMode="auto">
            <a:xfrm>
              <a:off x="3752" y="1706"/>
              <a:ext cx="537" cy="22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t-IT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63" name="Text Box 37"/>
            <p:cNvSpPr txBox="1">
              <a:spLocks noChangeArrowheads="1"/>
            </p:cNvSpPr>
            <p:nvPr/>
          </p:nvSpPr>
          <p:spPr bwMode="auto">
            <a:xfrm>
              <a:off x="3914" y="1713"/>
              <a:ext cx="20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it-IT" sz="1050" dirty="0">
                  <a:solidFill>
                    <a:srgbClr val="990000"/>
                  </a:solidFill>
                  <a:latin typeface="Calibri Light" panose="020F0302020204030204" pitchFamily="34" charset="0"/>
                </a:rPr>
                <a:t>li</a:t>
              </a:r>
            </a:p>
          </p:txBody>
        </p:sp>
      </p:grpSp>
      <p:sp>
        <p:nvSpPr>
          <p:cNvPr id="164" name="Rectangle 63"/>
          <p:cNvSpPr>
            <a:spLocks noChangeArrowheads="1"/>
          </p:cNvSpPr>
          <p:nvPr/>
        </p:nvSpPr>
        <p:spPr bwMode="auto">
          <a:xfrm>
            <a:off x="1607906" y="4430316"/>
            <a:ext cx="485775" cy="270272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it-IT" sz="1050" dirty="0">
                <a:solidFill>
                  <a:srgbClr val="000066"/>
                </a:solidFill>
                <a:latin typeface="Calibri Light" panose="020F0302020204030204" pitchFamily="34" charset="0"/>
              </a:rPr>
              <a:t>Java</a:t>
            </a:r>
          </a:p>
        </p:txBody>
      </p:sp>
      <p:cxnSp>
        <p:nvCxnSpPr>
          <p:cNvPr id="165" name="AutoShape 68"/>
          <p:cNvCxnSpPr>
            <a:cxnSpLocks noChangeShapeType="1"/>
            <a:stCxn id="155" idx="4"/>
            <a:endCxn id="161" idx="0"/>
          </p:cNvCxnSpPr>
          <p:nvPr/>
        </p:nvCxnSpPr>
        <p:spPr bwMode="auto">
          <a:xfrm flipH="1">
            <a:off x="1979976" y="2558656"/>
            <a:ext cx="981075" cy="119181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68" name="AutoShape 68"/>
          <p:cNvCxnSpPr>
            <a:cxnSpLocks noChangeShapeType="1"/>
            <a:stCxn id="162" idx="4"/>
            <a:endCxn id="164" idx="0"/>
          </p:cNvCxnSpPr>
          <p:nvPr/>
        </p:nvCxnSpPr>
        <p:spPr bwMode="auto">
          <a:xfrm flipH="1">
            <a:off x="1850793" y="4019550"/>
            <a:ext cx="129183" cy="410766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174" name="Group 34"/>
          <p:cNvGrpSpPr>
            <a:grpSpLocks/>
          </p:cNvGrpSpPr>
          <p:nvPr/>
        </p:nvGrpSpPr>
        <p:grpSpPr bwMode="auto">
          <a:xfrm>
            <a:off x="2360383" y="3750471"/>
            <a:ext cx="639365" cy="269081"/>
            <a:chOff x="3752" y="1706"/>
            <a:chExt cx="537" cy="226"/>
          </a:xfrm>
        </p:grpSpPr>
        <p:sp>
          <p:nvSpPr>
            <p:cNvPr id="175" name="Oval 35"/>
            <p:cNvSpPr>
              <a:spLocks noChangeArrowheads="1"/>
            </p:cNvSpPr>
            <p:nvPr/>
          </p:nvSpPr>
          <p:spPr bwMode="auto">
            <a:xfrm>
              <a:off x="3752" y="1706"/>
              <a:ext cx="537" cy="22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t-IT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76" name="Oval 36"/>
            <p:cNvSpPr>
              <a:spLocks noChangeArrowheads="1"/>
            </p:cNvSpPr>
            <p:nvPr/>
          </p:nvSpPr>
          <p:spPr bwMode="auto">
            <a:xfrm>
              <a:off x="3752" y="1706"/>
              <a:ext cx="537" cy="22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t-IT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77" name="Text Box 37"/>
            <p:cNvSpPr txBox="1">
              <a:spLocks noChangeArrowheads="1"/>
            </p:cNvSpPr>
            <p:nvPr/>
          </p:nvSpPr>
          <p:spPr bwMode="auto">
            <a:xfrm>
              <a:off x="3914" y="1713"/>
              <a:ext cx="20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it-IT" sz="1050" dirty="0">
                  <a:solidFill>
                    <a:srgbClr val="990000"/>
                  </a:solidFill>
                  <a:latin typeface="Calibri Light" panose="020F0302020204030204" pitchFamily="34" charset="0"/>
                </a:rPr>
                <a:t>li</a:t>
              </a:r>
            </a:p>
          </p:txBody>
        </p:sp>
      </p:grpSp>
      <p:sp>
        <p:nvSpPr>
          <p:cNvPr id="178" name="Rectangle 63"/>
          <p:cNvSpPr>
            <a:spLocks noChangeArrowheads="1"/>
          </p:cNvSpPr>
          <p:nvPr/>
        </p:nvSpPr>
        <p:spPr bwMode="auto">
          <a:xfrm>
            <a:off x="2360383" y="4430316"/>
            <a:ext cx="514945" cy="270272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it-IT" sz="1050" dirty="0">
                <a:solidFill>
                  <a:srgbClr val="000066"/>
                </a:solidFill>
                <a:latin typeface="Calibri Light" panose="020F0302020204030204" pitchFamily="34" charset="0"/>
              </a:rPr>
              <a:t>Ruby</a:t>
            </a:r>
          </a:p>
        </p:txBody>
      </p:sp>
      <p:cxnSp>
        <p:nvCxnSpPr>
          <p:cNvPr id="181" name="AutoShape 68"/>
          <p:cNvCxnSpPr>
            <a:cxnSpLocks noChangeShapeType="1"/>
            <a:stCxn id="176" idx="4"/>
            <a:endCxn id="178" idx="0"/>
          </p:cNvCxnSpPr>
          <p:nvPr/>
        </p:nvCxnSpPr>
        <p:spPr bwMode="auto">
          <a:xfrm flipH="1">
            <a:off x="2617856" y="4019550"/>
            <a:ext cx="62210" cy="410766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184" name="Group 34"/>
          <p:cNvGrpSpPr>
            <a:grpSpLocks/>
          </p:cNvGrpSpPr>
          <p:nvPr/>
        </p:nvGrpSpPr>
        <p:grpSpPr bwMode="auto">
          <a:xfrm>
            <a:off x="3097975" y="3750471"/>
            <a:ext cx="639365" cy="269081"/>
            <a:chOff x="3752" y="1706"/>
            <a:chExt cx="537" cy="226"/>
          </a:xfrm>
        </p:grpSpPr>
        <p:sp>
          <p:nvSpPr>
            <p:cNvPr id="185" name="Oval 35"/>
            <p:cNvSpPr>
              <a:spLocks noChangeArrowheads="1"/>
            </p:cNvSpPr>
            <p:nvPr/>
          </p:nvSpPr>
          <p:spPr bwMode="auto">
            <a:xfrm>
              <a:off x="3752" y="1706"/>
              <a:ext cx="537" cy="22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t-IT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86" name="Oval 36"/>
            <p:cNvSpPr>
              <a:spLocks noChangeArrowheads="1"/>
            </p:cNvSpPr>
            <p:nvPr/>
          </p:nvSpPr>
          <p:spPr bwMode="auto">
            <a:xfrm>
              <a:off x="3752" y="1706"/>
              <a:ext cx="537" cy="22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t-IT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87" name="Text Box 37"/>
            <p:cNvSpPr txBox="1">
              <a:spLocks noChangeArrowheads="1"/>
            </p:cNvSpPr>
            <p:nvPr/>
          </p:nvSpPr>
          <p:spPr bwMode="auto">
            <a:xfrm>
              <a:off x="3914" y="1713"/>
              <a:ext cx="20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it-IT" sz="1050" dirty="0">
                  <a:solidFill>
                    <a:srgbClr val="990000"/>
                  </a:solidFill>
                  <a:latin typeface="Calibri Light" panose="020F0302020204030204" pitchFamily="34" charset="0"/>
                </a:rPr>
                <a:t>li</a:t>
              </a:r>
            </a:p>
          </p:txBody>
        </p:sp>
      </p:grpSp>
      <p:sp>
        <p:nvSpPr>
          <p:cNvPr id="188" name="Rectangle 63"/>
          <p:cNvSpPr>
            <a:spLocks noChangeArrowheads="1"/>
          </p:cNvSpPr>
          <p:nvPr/>
        </p:nvSpPr>
        <p:spPr bwMode="auto">
          <a:xfrm>
            <a:off x="3139051" y="4430316"/>
            <a:ext cx="516730" cy="270272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it-IT" sz="1050" dirty="0" err="1">
                <a:solidFill>
                  <a:srgbClr val="000066"/>
                </a:solidFill>
                <a:latin typeface="Calibri Light" panose="020F0302020204030204" pitchFamily="34" charset="0"/>
              </a:rPr>
              <a:t>Phyton</a:t>
            </a:r>
            <a:endParaRPr lang="it-IT" sz="1050" dirty="0">
              <a:solidFill>
                <a:srgbClr val="000066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189" name="AutoShape 68"/>
          <p:cNvCxnSpPr>
            <a:cxnSpLocks noChangeShapeType="1"/>
            <a:stCxn id="186" idx="4"/>
            <a:endCxn id="188" idx="0"/>
          </p:cNvCxnSpPr>
          <p:nvPr/>
        </p:nvCxnSpPr>
        <p:spPr bwMode="auto">
          <a:xfrm flipH="1">
            <a:off x="3397415" y="4019550"/>
            <a:ext cx="20241" cy="410766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194" name="Group 34"/>
          <p:cNvGrpSpPr>
            <a:grpSpLocks/>
          </p:cNvGrpSpPr>
          <p:nvPr/>
        </p:nvGrpSpPr>
        <p:grpSpPr bwMode="auto">
          <a:xfrm>
            <a:off x="3802825" y="3750471"/>
            <a:ext cx="639365" cy="269081"/>
            <a:chOff x="3752" y="1706"/>
            <a:chExt cx="537" cy="226"/>
          </a:xfrm>
        </p:grpSpPr>
        <p:sp>
          <p:nvSpPr>
            <p:cNvPr id="195" name="Oval 35"/>
            <p:cNvSpPr>
              <a:spLocks noChangeArrowheads="1"/>
            </p:cNvSpPr>
            <p:nvPr/>
          </p:nvSpPr>
          <p:spPr bwMode="auto">
            <a:xfrm>
              <a:off x="3752" y="1706"/>
              <a:ext cx="537" cy="22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t-IT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96" name="Oval 36"/>
            <p:cNvSpPr>
              <a:spLocks noChangeArrowheads="1"/>
            </p:cNvSpPr>
            <p:nvPr/>
          </p:nvSpPr>
          <p:spPr bwMode="auto">
            <a:xfrm>
              <a:off x="3752" y="1706"/>
              <a:ext cx="537" cy="22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t-IT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97" name="Text Box 37"/>
            <p:cNvSpPr txBox="1">
              <a:spLocks noChangeArrowheads="1"/>
            </p:cNvSpPr>
            <p:nvPr/>
          </p:nvSpPr>
          <p:spPr bwMode="auto">
            <a:xfrm>
              <a:off x="3914" y="1713"/>
              <a:ext cx="20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it-IT" sz="1050" dirty="0">
                  <a:solidFill>
                    <a:srgbClr val="990000"/>
                  </a:solidFill>
                  <a:latin typeface="Calibri Light" panose="020F0302020204030204" pitchFamily="34" charset="0"/>
                </a:rPr>
                <a:t>li</a:t>
              </a:r>
            </a:p>
          </p:txBody>
        </p:sp>
      </p:grpSp>
      <p:sp>
        <p:nvSpPr>
          <p:cNvPr id="198" name="Rectangle 63"/>
          <p:cNvSpPr>
            <a:spLocks noChangeArrowheads="1"/>
          </p:cNvSpPr>
          <p:nvPr/>
        </p:nvSpPr>
        <p:spPr bwMode="auto">
          <a:xfrm>
            <a:off x="3843901" y="4430316"/>
            <a:ext cx="738187" cy="270272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it-IT" sz="1050" dirty="0">
                <a:solidFill>
                  <a:srgbClr val="000066"/>
                </a:solidFill>
                <a:latin typeface="Calibri Light" panose="020F0302020204030204" pitchFamily="34" charset="0"/>
              </a:rPr>
              <a:t>C </a:t>
            </a:r>
            <a:r>
              <a:rPr lang="it-IT" sz="1050" dirty="0" err="1">
                <a:solidFill>
                  <a:srgbClr val="000066"/>
                </a:solidFill>
                <a:latin typeface="Calibri Light" panose="020F0302020204030204" pitchFamily="34" charset="0"/>
              </a:rPr>
              <a:t>language</a:t>
            </a:r>
            <a:endParaRPr lang="it-IT" sz="1050" dirty="0">
              <a:solidFill>
                <a:srgbClr val="000066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199" name="AutoShape 68"/>
          <p:cNvCxnSpPr>
            <a:cxnSpLocks noChangeShapeType="1"/>
            <a:stCxn id="196" idx="4"/>
            <a:endCxn id="198" idx="0"/>
          </p:cNvCxnSpPr>
          <p:nvPr/>
        </p:nvCxnSpPr>
        <p:spPr bwMode="auto">
          <a:xfrm>
            <a:off x="4122505" y="4019550"/>
            <a:ext cx="90488" cy="410766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02" name="AutoShape 68"/>
          <p:cNvCxnSpPr>
            <a:cxnSpLocks noChangeShapeType="1"/>
            <a:stCxn id="155" idx="4"/>
            <a:endCxn id="175" idx="0"/>
          </p:cNvCxnSpPr>
          <p:nvPr/>
        </p:nvCxnSpPr>
        <p:spPr bwMode="auto">
          <a:xfrm flipH="1">
            <a:off x="2680066" y="2558656"/>
            <a:ext cx="280987" cy="119181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05" name="AutoShape 68"/>
          <p:cNvCxnSpPr>
            <a:cxnSpLocks noChangeShapeType="1"/>
            <a:stCxn id="155" idx="4"/>
            <a:endCxn id="186" idx="0"/>
          </p:cNvCxnSpPr>
          <p:nvPr/>
        </p:nvCxnSpPr>
        <p:spPr bwMode="auto">
          <a:xfrm>
            <a:off x="2961051" y="2558656"/>
            <a:ext cx="456605" cy="119181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08" name="AutoShape 68"/>
          <p:cNvCxnSpPr>
            <a:cxnSpLocks noChangeShapeType="1"/>
            <a:stCxn id="155" idx="4"/>
            <a:endCxn id="195" idx="0"/>
          </p:cNvCxnSpPr>
          <p:nvPr/>
        </p:nvCxnSpPr>
        <p:spPr bwMode="auto">
          <a:xfrm>
            <a:off x="2961051" y="2558656"/>
            <a:ext cx="1161455" cy="119181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0766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7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133" grpId="0" animBg="1"/>
      <p:bldP spid="143" grpId="0" animBg="1"/>
      <p:bldP spid="164" grpId="0" animBg="1"/>
      <p:bldP spid="178" grpId="0" animBg="1"/>
      <p:bldP spid="188" grpId="0" animBg="1"/>
      <p:bldP spid="19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HTML+CSS</a:t>
            </a:r>
          </a:p>
        </p:txBody>
      </p:sp>
      <p:sp>
        <p:nvSpPr>
          <p:cNvPr id="76" name="Rectangle 2"/>
          <p:cNvSpPr>
            <a:spLocks noChangeArrowheads="1"/>
          </p:cNvSpPr>
          <p:nvPr/>
        </p:nvSpPr>
        <p:spPr bwMode="auto">
          <a:xfrm>
            <a:off x="5286765" y="1161613"/>
            <a:ext cx="2266950" cy="2222897"/>
          </a:xfrm>
          <a:prstGeom prst="rect">
            <a:avLst/>
          </a:prstGeom>
          <a:solidFill>
            <a:srgbClr val="FFFF66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 sz="1350" dirty="0">
              <a:latin typeface="Calibri Light" panose="020F0302020204030204" pitchFamily="34" charset="0"/>
            </a:endParaRPr>
          </a:p>
        </p:txBody>
      </p:sp>
      <p:sp>
        <p:nvSpPr>
          <p:cNvPr id="77" name="Rectangle 3"/>
          <p:cNvSpPr>
            <a:spLocks noChangeArrowheads="1"/>
          </p:cNvSpPr>
          <p:nvPr/>
        </p:nvSpPr>
        <p:spPr bwMode="auto">
          <a:xfrm>
            <a:off x="5393921" y="1269960"/>
            <a:ext cx="2100263" cy="290513"/>
          </a:xfrm>
          <a:prstGeom prst="rect">
            <a:avLst/>
          </a:prstGeom>
          <a:solidFill>
            <a:srgbClr val="FFFF66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it-IT" sz="1500" dirty="0">
                <a:solidFill>
                  <a:srgbClr val="000000"/>
                </a:solidFill>
                <a:latin typeface="Calibri Light" panose="020F0302020204030204" pitchFamily="34" charset="0"/>
              </a:rPr>
              <a:t>Linguaggi:</a:t>
            </a:r>
          </a:p>
        </p:txBody>
      </p:sp>
      <p:sp>
        <p:nvSpPr>
          <p:cNvPr id="80" name="Rectangle 6"/>
          <p:cNvSpPr>
            <a:spLocks noChangeArrowheads="1"/>
          </p:cNvSpPr>
          <p:nvPr/>
        </p:nvSpPr>
        <p:spPr bwMode="auto">
          <a:xfrm>
            <a:off x="5384396" y="1675963"/>
            <a:ext cx="2100263" cy="1538288"/>
          </a:xfrm>
          <a:prstGeom prst="rect">
            <a:avLst/>
          </a:prstGeom>
          <a:solidFill>
            <a:srgbClr val="FFFF66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it-IT" sz="1500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82" name="Rectangle 8"/>
          <p:cNvSpPr>
            <a:spLocks noChangeArrowheads="1"/>
          </p:cNvSpPr>
          <p:nvPr/>
        </p:nvSpPr>
        <p:spPr bwMode="auto">
          <a:xfrm>
            <a:off x="5591565" y="1790263"/>
            <a:ext cx="1034654" cy="290513"/>
          </a:xfrm>
          <a:prstGeom prst="rect">
            <a:avLst/>
          </a:prstGeom>
          <a:solidFill>
            <a:srgbClr val="FFFF66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it-IT" sz="1500" dirty="0">
                <a:solidFill>
                  <a:srgbClr val="000000"/>
                </a:solidFill>
                <a:latin typeface="Calibri Light" panose="020F0302020204030204" pitchFamily="34" charset="0"/>
              </a:rPr>
              <a:t>Java</a:t>
            </a:r>
          </a:p>
        </p:txBody>
      </p:sp>
      <p:sp>
        <p:nvSpPr>
          <p:cNvPr id="83" name="Rectangle 9"/>
          <p:cNvSpPr>
            <a:spLocks noChangeArrowheads="1"/>
          </p:cNvSpPr>
          <p:nvPr/>
        </p:nvSpPr>
        <p:spPr bwMode="auto">
          <a:xfrm>
            <a:off x="5591565" y="2117685"/>
            <a:ext cx="1034654" cy="290513"/>
          </a:xfrm>
          <a:prstGeom prst="rect">
            <a:avLst/>
          </a:prstGeom>
          <a:solidFill>
            <a:srgbClr val="FFFF66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it-IT" sz="1500" dirty="0">
                <a:solidFill>
                  <a:srgbClr val="000000"/>
                </a:solidFill>
                <a:latin typeface="Calibri Light" panose="020F0302020204030204" pitchFamily="34" charset="0"/>
              </a:rPr>
              <a:t>Ruby</a:t>
            </a:r>
          </a:p>
        </p:txBody>
      </p:sp>
      <p:sp>
        <p:nvSpPr>
          <p:cNvPr id="85" name="Rectangle 67"/>
          <p:cNvSpPr>
            <a:spLocks noChangeArrowheads="1"/>
          </p:cNvSpPr>
          <p:nvPr/>
        </p:nvSpPr>
        <p:spPr bwMode="auto">
          <a:xfrm>
            <a:off x="5582040" y="2441535"/>
            <a:ext cx="1034654" cy="290513"/>
          </a:xfrm>
          <a:prstGeom prst="rect">
            <a:avLst/>
          </a:prstGeom>
          <a:solidFill>
            <a:srgbClr val="FFFF66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it-IT" sz="1500" dirty="0" err="1">
                <a:solidFill>
                  <a:srgbClr val="000000"/>
                </a:solidFill>
                <a:latin typeface="Calibri Light" panose="020F0302020204030204" pitchFamily="34" charset="0"/>
              </a:rPr>
              <a:t>Phyton</a:t>
            </a:r>
            <a:endParaRPr lang="it-IT" sz="1500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86" name="Rectangle 68"/>
          <p:cNvSpPr>
            <a:spLocks noChangeArrowheads="1"/>
          </p:cNvSpPr>
          <p:nvPr/>
        </p:nvSpPr>
        <p:spPr bwMode="auto">
          <a:xfrm>
            <a:off x="5582040" y="2778482"/>
            <a:ext cx="1034654" cy="290513"/>
          </a:xfrm>
          <a:prstGeom prst="rect">
            <a:avLst/>
          </a:prstGeom>
          <a:solidFill>
            <a:srgbClr val="FFFF66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it-IT" sz="1500" dirty="0">
                <a:solidFill>
                  <a:srgbClr val="000000"/>
                </a:solidFill>
                <a:latin typeface="Calibri Light" panose="020F0302020204030204" pitchFamily="34" charset="0"/>
              </a:rPr>
              <a:t>C Language</a:t>
            </a:r>
          </a:p>
        </p:txBody>
      </p:sp>
      <p:sp>
        <p:nvSpPr>
          <p:cNvPr id="84" name="AutoShape 4"/>
          <p:cNvSpPr>
            <a:spLocks noChangeArrowheads="1"/>
          </p:cNvSpPr>
          <p:nvPr/>
        </p:nvSpPr>
        <p:spPr bwMode="auto">
          <a:xfrm>
            <a:off x="2806885" y="591413"/>
            <a:ext cx="323850" cy="270272"/>
          </a:xfrm>
          <a:prstGeom prst="hexagon">
            <a:avLst>
              <a:gd name="adj" fmla="val 29956"/>
              <a:gd name="vf" fmla="val 115470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 sz="1350" dirty="0">
              <a:latin typeface="Calibri Light" panose="020F0302020204030204" pitchFamily="34" charset="0"/>
            </a:endParaRPr>
          </a:p>
        </p:txBody>
      </p:sp>
      <p:cxnSp>
        <p:nvCxnSpPr>
          <p:cNvPr id="87" name="AutoShape 6"/>
          <p:cNvCxnSpPr>
            <a:cxnSpLocks noChangeShapeType="1"/>
            <a:endCxn id="92" idx="0"/>
          </p:cNvCxnSpPr>
          <p:nvPr/>
        </p:nvCxnSpPr>
        <p:spPr bwMode="auto">
          <a:xfrm>
            <a:off x="2968813" y="875973"/>
            <a:ext cx="5357" cy="17026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88" name="Text Box 7"/>
          <p:cNvSpPr txBox="1">
            <a:spLocks noChangeArrowheads="1"/>
          </p:cNvSpPr>
          <p:nvPr/>
        </p:nvSpPr>
        <p:spPr bwMode="auto">
          <a:xfrm>
            <a:off x="2460393" y="1490663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it-IT" dirty="0">
              <a:solidFill>
                <a:srgbClr val="990000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89" name="AutoShape 9"/>
          <p:cNvCxnSpPr>
            <a:cxnSpLocks noChangeShapeType="1"/>
            <a:stCxn id="93" idx="4"/>
            <a:endCxn id="98" idx="0"/>
          </p:cNvCxnSpPr>
          <p:nvPr/>
        </p:nvCxnSpPr>
        <p:spPr bwMode="auto">
          <a:xfrm flipH="1">
            <a:off x="2954502" y="1315314"/>
            <a:ext cx="19666" cy="18368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0" name="AutoShape 14"/>
          <p:cNvCxnSpPr>
            <a:cxnSpLocks noChangeShapeType="1"/>
            <a:stCxn id="95" idx="4"/>
            <a:endCxn id="102" idx="0"/>
          </p:cNvCxnSpPr>
          <p:nvPr/>
        </p:nvCxnSpPr>
        <p:spPr bwMode="auto">
          <a:xfrm flipH="1">
            <a:off x="1944853" y="1759746"/>
            <a:ext cx="1013221" cy="538162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91" name="Group 17"/>
          <p:cNvGrpSpPr>
            <a:grpSpLocks/>
          </p:cNvGrpSpPr>
          <p:nvPr/>
        </p:nvGrpSpPr>
        <p:grpSpPr bwMode="auto">
          <a:xfrm>
            <a:off x="2654485" y="1046233"/>
            <a:ext cx="639366" cy="269081"/>
            <a:chOff x="2833" y="1117"/>
            <a:chExt cx="537" cy="226"/>
          </a:xfrm>
        </p:grpSpPr>
        <p:sp>
          <p:nvSpPr>
            <p:cNvPr id="92" name="Oval 18"/>
            <p:cNvSpPr>
              <a:spLocks noChangeArrowheads="1"/>
            </p:cNvSpPr>
            <p:nvPr/>
          </p:nvSpPr>
          <p:spPr bwMode="auto">
            <a:xfrm>
              <a:off x="2833" y="1117"/>
              <a:ext cx="537" cy="22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t-IT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93" name="Oval 19"/>
            <p:cNvSpPr>
              <a:spLocks noChangeArrowheads="1"/>
            </p:cNvSpPr>
            <p:nvPr/>
          </p:nvSpPr>
          <p:spPr bwMode="auto">
            <a:xfrm>
              <a:off x="2833" y="1117"/>
              <a:ext cx="537" cy="22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it-IT" sz="1050" dirty="0">
                  <a:solidFill>
                    <a:srgbClr val="990000"/>
                  </a:solidFill>
                  <a:latin typeface="Calibri Light" panose="020F0302020204030204" pitchFamily="34" charset="0"/>
                  <a:ea typeface="ＭＳ Ｐゴシック" charset="0"/>
                </a:rPr>
                <a:t>html</a:t>
              </a:r>
            </a:p>
          </p:txBody>
        </p:sp>
      </p:grpSp>
      <p:grpSp>
        <p:nvGrpSpPr>
          <p:cNvPr id="94" name="Group 25"/>
          <p:cNvGrpSpPr>
            <a:grpSpLocks/>
          </p:cNvGrpSpPr>
          <p:nvPr/>
        </p:nvGrpSpPr>
        <p:grpSpPr bwMode="auto">
          <a:xfrm>
            <a:off x="2638391" y="1490665"/>
            <a:ext cx="639366" cy="269081"/>
            <a:chOff x="3742" y="1298"/>
            <a:chExt cx="537" cy="226"/>
          </a:xfrm>
        </p:grpSpPr>
        <p:sp>
          <p:nvSpPr>
            <p:cNvPr id="95" name="Oval 26"/>
            <p:cNvSpPr>
              <a:spLocks noChangeArrowheads="1"/>
            </p:cNvSpPr>
            <p:nvPr/>
          </p:nvSpPr>
          <p:spPr bwMode="auto">
            <a:xfrm>
              <a:off x="3742" y="1298"/>
              <a:ext cx="537" cy="22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t-IT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96" name="Text Box 27"/>
            <p:cNvSpPr txBox="1">
              <a:spLocks noChangeArrowheads="1"/>
            </p:cNvSpPr>
            <p:nvPr/>
          </p:nvSpPr>
          <p:spPr bwMode="auto">
            <a:xfrm>
              <a:off x="3770" y="1305"/>
              <a:ext cx="15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endParaRPr lang="it-IT" sz="1050" dirty="0">
                <a:solidFill>
                  <a:srgbClr val="990000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97" name="Oval 28"/>
            <p:cNvSpPr>
              <a:spLocks noChangeArrowheads="1"/>
            </p:cNvSpPr>
            <p:nvPr/>
          </p:nvSpPr>
          <p:spPr bwMode="auto">
            <a:xfrm>
              <a:off x="3742" y="1298"/>
              <a:ext cx="537" cy="22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t-IT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98" name="Text Box 29"/>
            <p:cNvSpPr txBox="1">
              <a:spLocks noChangeArrowheads="1"/>
            </p:cNvSpPr>
            <p:nvPr/>
          </p:nvSpPr>
          <p:spPr bwMode="auto">
            <a:xfrm>
              <a:off x="3816" y="1305"/>
              <a:ext cx="38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it-IT" sz="1050" dirty="0">
                  <a:solidFill>
                    <a:srgbClr val="990000"/>
                  </a:solidFill>
                  <a:latin typeface="Calibri Light" panose="020F0302020204030204" pitchFamily="34" charset="0"/>
                </a:rPr>
                <a:t>body</a:t>
              </a:r>
            </a:p>
          </p:txBody>
        </p:sp>
      </p:grpSp>
      <p:grpSp>
        <p:nvGrpSpPr>
          <p:cNvPr id="99" name="Group 34"/>
          <p:cNvGrpSpPr>
            <a:grpSpLocks/>
          </p:cNvGrpSpPr>
          <p:nvPr/>
        </p:nvGrpSpPr>
        <p:grpSpPr bwMode="auto">
          <a:xfrm>
            <a:off x="1629338" y="2289574"/>
            <a:ext cx="639365" cy="269081"/>
            <a:chOff x="3752" y="1706"/>
            <a:chExt cx="537" cy="226"/>
          </a:xfrm>
        </p:grpSpPr>
        <p:sp>
          <p:nvSpPr>
            <p:cNvPr id="100" name="Oval 35"/>
            <p:cNvSpPr>
              <a:spLocks noChangeArrowheads="1"/>
            </p:cNvSpPr>
            <p:nvPr/>
          </p:nvSpPr>
          <p:spPr bwMode="auto">
            <a:xfrm>
              <a:off x="3752" y="1706"/>
              <a:ext cx="537" cy="22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t-IT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01" name="Oval 36"/>
            <p:cNvSpPr>
              <a:spLocks noChangeArrowheads="1"/>
            </p:cNvSpPr>
            <p:nvPr/>
          </p:nvSpPr>
          <p:spPr bwMode="auto">
            <a:xfrm>
              <a:off x="3752" y="1706"/>
              <a:ext cx="537" cy="22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t-IT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02" name="Text Box 37"/>
            <p:cNvSpPr txBox="1">
              <a:spLocks noChangeArrowheads="1"/>
            </p:cNvSpPr>
            <p:nvPr/>
          </p:nvSpPr>
          <p:spPr bwMode="auto">
            <a:xfrm>
              <a:off x="3881" y="1713"/>
              <a:ext cx="272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it-IT" sz="1050" dirty="0">
                  <a:solidFill>
                    <a:srgbClr val="990000"/>
                  </a:solidFill>
                  <a:latin typeface="Calibri Light" panose="020F0302020204030204" pitchFamily="34" charset="0"/>
                </a:rPr>
                <a:t>h1</a:t>
              </a:r>
            </a:p>
          </p:txBody>
        </p:sp>
      </p:grpSp>
      <p:sp>
        <p:nvSpPr>
          <p:cNvPr id="103" name="Rectangle 63"/>
          <p:cNvSpPr>
            <a:spLocks noChangeArrowheads="1"/>
          </p:cNvSpPr>
          <p:nvPr/>
        </p:nvSpPr>
        <p:spPr bwMode="auto">
          <a:xfrm>
            <a:off x="1516824" y="2896791"/>
            <a:ext cx="870943" cy="270272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it-IT" sz="1050" dirty="0">
                <a:solidFill>
                  <a:srgbClr val="000066"/>
                </a:solidFill>
                <a:latin typeface="Calibri Light" panose="020F0302020204030204" pitchFamily="34" charset="0"/>
              </a:rPr>
              <a:t>Linguaggi:</a:t>
            </a:r>
          </a:p>
        </p:txBody>
      </p:sp>
      <p:cxnSp>
        <p:nvCxnSpPr>
          <p:cNvPr id="104" name="AutoShape 66"/>
          <p:cNvCxnSpPr>
            <a:cxnSpLocks noChangeShapeType="1"/>
            <a:stCxn id="100" idx="4"/>
            <a:endCxn id="103" idx="0"/>
          </p:cNvCxnSpPr>
          <p:nvPr/>
        </p:nvCxnSpPr>
        <p:spPr bwMode="auto">
          <a:xfrm>
            <a:off x="1949019" y="2558653"/>
            <a:ext cx="3275" cy="33813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5" name="AutoShape 68"/>
          <p:cNvCxnSpPr>
            <a:cxnSpLocks noChangeShapeType="1"/>
            <a:stCxn id="95" idx="4"/>
            <a:endCxn id="108" idx="0"/>
          </p:cNvCxnSpPr>
          <p:nvPr/>
        </p:nvCxnSpPr>
        <p:spPr bwMode="auto">
          <a:xfrm>
            <a:off x="2958076" y="1759744"/>
            <a:ext cx="2977" cy="529829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106" name="Group 34"/>
          <p:cNvGrpSpPr>
            <a:grpSpLocks/>
          </p:cNvGrpSpPr>
          <p:nvPr/>
        </p:nvGrpSpPr>
        <p:grpSpPr bwMode="auto">
          <a:xfrm>
            <a:off x="2641370" y="2289574"/>
            <a:ext cx="639365" cy="269081"/>
            <a:chOff x="3752" y="1706"/>
            <a:chExt cx="537" cy="226"/>
          </a:xfrm>
        </p:grpSpPr>
        <p:sp>
          <p:nvSpPr>
            <p:cNvPr id="107" name="Oval 35"/>
            <p:cNvSpPr>
              <a:spLocks noChangeArrowheads="1"/>
            </p:cNvSpPr>
            <p:nvPr/>
          </p:nvSpPr>
          <p:spPr bwMode="auto">
            <a:xfrm>
              <a:off x="3752" y="1706"/>
              <a:ext cx="537" cy="22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t-IT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08" name="Oval 36"/>
            <p:cNvSpPr>
              <a:spLocks noChangeArrowheads="1"/>
            </p:cNvSpPr>
            <p:nvPr/>
          </p:nvSpPr>
          <p:spPr bwMode="auto">
            <a:xfrm>
              <a:off x="3752" y="1706"/>
              <a:ext cx="537" cy="22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t-IT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09" name="Text Box 37"/>
            <p:cNvSpPr txBox="1">
              <a:spLocks noChangeArrowheads="1"/>
            </p:cNvSpPr>
            <p:nvPr/>
          </p:nvSpPr>
          <p:spPr bwMode="auto">
            <a:xfrm>
              <a:off x="3898" y="1713"/>
              <a:ext cx="24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it-IT" sz="1050" dirty="0" err="1">
                  <a:solidFill>
                    <a:srgbClr val="990000"/>
                  </a:solidFill>
                  <a:latin typeface="Calibri Light" panose="020F0302020204030204" pitchFamily="34" charset="0"/>
                </a:rPr>
                <a:t>ul</a:t>
              </a:r>
              <a:endParaRPr lang="it-IT" sz="1050" dirty="0">
                <a:solidFill>
                  <a:srgbClr val="990000"/>
                </a:solidFill>
                <a:latin typeface="Calibri Light" panose="020F0302020204030204" pitchFamily="34" charset="0"/>
              </a:endParaRPr>
            </a:p>
          </p:txBody>
        </p:sp>
      </p:grpSp>
      <p:grpSp>
        <p:nvGrpSpPr>
          <p:cNvPr id="110" name="Group 34"/>
          <p:cNvGrpSpPr>
            <a:grpSpLocks/>
          </p:cNvGrpSpPr>
          <p:nvPr/>
        </p:nvGrpSpPr>
        <p:grpSpPr bwMode="auto">
          <a:xfrm>
            <a:off x="1660295" y="3750471"/>
            <a:ext cx="639365" cy="269081"/>
            <a:chOff x="3752" y="1706"/>
            <a:chExt cx="537" cy="226"/>
          </a:xfrm>
        </p:grpSpPr>
        <p:sp>
          <p:nvSpPr>
            <p:cNvPr id="111" name="Oval 35"/>
            <p:cNvSpPr>
              <a:spLocks noChangeArrowheads="1"/>
            </p:cNvSpPr>
            <p:nvPr/>
          </p:nvSpPr>
          <p:spPr bwMode="auto">
            <a:xfrm>
              <a:off x="3752" y="1706"/>
              <a:ext cx="537" cy="22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t-IT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12" name="Oval 36"/>
            <p:cNvSpPr>
              <a:spLocks noChangeArrowheads="1"/>
            </p:cNvSpPr>
            <p:nvPr/>
          </p:nvSpPr>
          <p:spPr bwMode="auto">
            <a:xfrm>
              <a:off x="3752" y="1706"/>
              <a:ext cx="537" cy="22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t-IT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13" name="Text Box 37"/>
            <p:cNvSpPr txBox="1">
              <a:spLocks noChangeArrowheads="1"/>
            </p:cNvSpPr>
            <p:nvPr/>
          </p:nvSpPr>
          <p:spPr bwMode="auto">
            <a:xfrm>
              <a:off x="3914" y="1713"/>
              <a:ext cx="20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it-IT" sz="1050" dirty="0">
                  <a:solidFill>
                    <a:srgbClr val="990000"/>
                  </a:solidFill>
                  <a:latin typeface="Calibri Light" panose="020F0302020204030204" pitchFamily="34" charset="0"/>
                </a:rPr>
                <a:t>li</a:t>
              </a:r>
            </a:p>
          </p:txBody>
        </p:sp>
      </p:grpSp>
      <p:sp>
        <p:nvSpPr>
          <p:cNvPr id="114" name="Rectangle 63"/>
          <p:cNvSpPr>
            <a:spLocks noChangeArrowheads="1"/>
          </p:cNvSpPr>
          <p:nvPr/>
        </p:nvSpPr>
        <p:spPr bwMode="auto">
          <a:xfrm>
            <a:off x="1607906" y="4430316"/>
            <a:ext cx="485775" cy="270272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it-IT" sz="1050" dirty="0">
                <a:solidFill>
                  <a:srgbClr val="000066"/>
                </a:solidFill>
                <a:latin typeface="Calibri Light" panose="020F0302020204030204" pitchFamily="34" charset="0"/>
              </a:rPr>
              <a:t>Java</a:t>
            </a:r>
          </a:p>
        </p:txBody>
      </p:sp>
      <p:cxnSp>
        <p:nvCxnSpPr>
          <p:cNvPr id="115" name="AutoShape 68"/>
          <p:cNvCxnSpPr>
            <a:cxnSpLocks noChangeShapeType="1"/>
            <a:stCxn id="107" idx="4"/>
            <a:endCxn id="111" idx="0"/>
          </p:cNvCxnSpPr>
          <p:nvPr/>
        </p:nvCxnSpPr>
        <p:spPr bwMode="auto">
          <a:xfrm flipH="1">
            <a:off x="1979976" y="2558656"/>
            <a:ext cx="981075" cy="119181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16" name="AutoShape 68"/>
          <p:cNvCxnSpPr>
            <a:cxnSpLocks noChangeShapeType="1"/>
            <a:stCxn id="112" idx="4"/>
            <a:endCxn id="114" idx="0"/>
          </p:cNvCxnSpPr>
          <p:nvPr/>
        </p:nvCxnSpPr>
        <p:spPr bwMode="auto">
          <a:xfrm flipH="1">
            <a:off x="1850793" y="4019550"/>
            <a:ext cx="129183" cy="410766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117" name="Group 34"/>
          <p:cNvGrpSpPr>
            <a:grpSpLocks/>
          </p:cNvGrpSpPr>
          <p:nvPr/>
        </p:nvGrpSpPr>
        <p:grpSpPr bwMode="auto">
          <a:xfrm>
            <a:off x="2360383" y="3750471"/>
            <a:ext cx="639365" cy="269081"/>
            <a:chOff x="3752" y="1706"/>
            <a:chExt cx="537" cy="226"/>
          </a:xfrm>
        </p:grpSpPr>
        <p:sp>
          <p:nvSpPr>
            <p:cNvPr id="118" name="Oval 35"/>
            <p:cNvSpPr>
              <a:spLocks noChangeArrowheads="1"/>
            </p:cNvSpPr>
            <p:nvPr/>
          </p:nvSpPr>
          <p:spPr bwMode="auto">
            <a:xfrm>
              <a:off x="3752" y="1706"/>
              <a:ext cx="537" cy="22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t-IT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19" name="Oval 36"/>
            <p:cNvSpPr>
              <a:spLocks noChangeArrowheads="1"/>
            </p:cNvSpPr>
            <p:nvPr/>
          </p:nvSpPr>
          <p:spPr bwMode="auto">
            <a:xfrm>
              <a:off x="3752" y="1706"/>
              <a:ext cx="537" cy="22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t-IT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20" name="Text Box 37"/>
            <p:cNvSpPr txBox="1">
              <a:spLocks noChangeArrowheads="1"/>
            </p:cNvSpPr>
            <p:nvPr/>
          </p:nvSpPr>
          <p:spPr bwMode="auto">
            <a:xfrm>
              <a:off x="3914" y="1713"/>
              <a:ext cx="20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it-IT" sz="1050" dirty="0">
                  <a:solidFill>
                    <a:srgbClr val="990000"/>
                  </a:solidFill>
                  <a:latin typeface="Calibri Light" panose="020F0302020204030204" pitchFamily="34" charset="0"/>
                </a:rPr>
                <a:t>li</a:t>
              </a:r>
            </a:p>
          </p:txBody>
        </p:sp>
      </p:grpSp>
      <p:sp>
        <p:nvSpPr>
          <p:cNvPr id="121" name="Rectangle 63"/>
          <p:cNvSpPr>
            <a:spLocks noChangeArrowheads="1"/>
          </p:cNvSpPr>
          <p:nvPr/>
        </p:nvSpPr>
        <p:spPr bwMode="auto">
          <a:xfrm>
            <a:off x="2360383" y="4430316"/>
            <a:ext cx="514945" cy="270272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it-IT" sz="1050" dirty="0">
                <a:solidFill>
                  <a:srgbClr val="000066"/>
                </a:solidFill>
                <a:latin typeface="Calibri Light" panose="020F0302020204030204" pitchFamily="34" charset="0"/>
              </a:rPr>
              <a:t>Ruby</a:t>
            </a:r>
          </a:p>
        </p:txBody>
      </p:sp>
      <p:cxnSp>
        <p:nvCxnSpPr>
          <p:cNvPr id="122" name="AutoShape 68"/>
          <p:cNvCxnSpPr>
            <a:cxnSpLocks noChangeShapeType="1"/>
            <a:stCxn id="119" idx="4"/>
            <a:endCxn id="121" idx="0"/>
          </p:cNvCxnSpPr>
          <p:nvPr/>
        </p:nvCxnSpPr>
        <p:spPr bwMode="auto">
          <a:xfrm flipH="1">
            <a:off x="2617856" y="4019550"/>
            <a:ext cx="62210" cy="410766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123" name="Group 34"/>
          <p:cNvGrpSpPr>
            <a:grpSpLocks/>
          </p:cNvGrpSpPr>
          <p:nvPr/>
        </p:nvGrpSpPr>
        <p:grpSpPr bwMode="auto">
          <a:xfrm>
            <a:off x="3097975" y="3750471"/>
            <a:ext cx="639365" cy="269081"/>
            <a:chOff x="3752" y="1706"/>
            <a:chExt cx="537" cy="226"/>
          </a:xfrm>
        </p:grpSpPr>
        <p:sp>
          <p:nvSpPr>
            <p:cNvPr id="124" name="Oval 35"/>
            <p:cNvSpPr>
              <a:spLocks noChangeArrowheads="1"/>
            </p:cNvSpPr>
            <p:nvPr/>
          </p:nvSpPr>
          <p:spPr bwMode="auto">
            <a:xfrm>
              <a:off x="3752" y="1706"/>
              <a:ext cx="537" cy="22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t-IT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25" name="Oval 36"/>
            <p:cNvSpPr>
              <a:spLocks noChangeArrowheads="1"/>
            </p:cNvSpPr>
            <p:nvPr/>
          </p:nvSpPr>
          <p:spPr bwMode="auto">
            <a:xfrm>
              <a:off x="3752" y="1706"/>
              <a:ext cx="537" cy="22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t-IT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26" name="Text Box 37"/>
            <p:cNvSpPr txBox="1">
              <a:spLocks noChangeArrowheads="1"/>
            </p:cNvSpPr>
            <p:nvPr/>
          </p:nvSpPr>
          <p:spPr bwMode="auto">
            <a:xfrm>
              <a:off x="3914" y="1713"/>
              <a:ext cx="20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it-IT" sz="1050" dirty="0">
                  <a:solidFill>
                    <a:srgbClr val="990000"/>
                  </a:solidFill>
                  <a:latin typeface="Calibri Light" panose="020F0302020204030204" pitchFamily="34" charset="0"/>
                </a:rPr>
                <a:t>li</a:t>
              </a:r>
            </a:p>
          </p:txBody>
        </p:sp>
      </p:grpSp>
      <p:sp>
        <p:nvSpPr>
          <p:cNvPr id="127" name="Rectangle 63"/>
          <p:cNvSpPr>
            <a:spLocks noChangeArrowheads="1"/>
          </p:cNvSpPr>
          <p:nvPr/>
        </p:nvSpPr>
        <p:spPr bwMode="auto">
          <a:xfrm>
            <a:off x="3139051" y="4430316"/>
            <a:ext cx="516730" cy="270272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it-IT" sz="1050" dirty="0" err="1">
                <a:solidFill>
                  <a:srgbClr val="000066"/>
                </a:solidFill>
                <a:latin typeface="Calibri Light" panose="020F0302020204030204" pitchFamily="34" charset="0"/>
              </a:rPr>
              <a:t>Phyton</a:t>
            </a:r>
            <a:endParaRPr lang="it-IT" sz="1050" dirty="0">
              <a:solidFill>
                <a:srgbClr val="000066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128" name="AutoShape 68"/>
          <p:cNvCxnSpPr>
            <a:cxnSpLocks noChangeShapeType="1"/>
            <a:stCxn id="125" idx="4"/>
            <a:endCxn id="127" idx="0"/>
          </p:cNvCxnSpPr>
          <p:nvPr/>
        </p:nvCxnSpPr>
        <p:spPr bwMode="auto">
          <a:xfrm flipH="1">
            <a:off x="3397415" y="4019550"/>
            <a:ext cx="20241" cy="410766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129" name="Group 34"/>
          <p:cNvGrpSpPr>
            <a:grpSpLocks/>
          </p:cNvGrpSpPr>
          <p:nvPr/>
        </p:nvGrpSpPr>
        <p:grpSpPr bwMode="auto">
          <a:xfrm>
            <a:off x="3802825" y="3750471"/>
            <a:ext cx="639365" cy="269081"/>
            <a:chOff x="3752" y="1706"/>
            <a:chExt cx="537" cy="226"/>
          </a:xfrm>
        </p:grpSpPr>
        <p:sp>
          <p:nvSpPr>
            <p:cNvPr id="130" name="Oval 35"/>
            <p:cNvSpPr>
              <a:spLocks noChangeArrowheads="1"/>
            </p:cNvSpPr>
            <p:nvPr/>
          </p:nvSpPr>
          <p:spPr bwMode="auto">
            <a:xfrm>
              <a:off x="3752" y="1706"/>
              <a:ext cx="537" cy="22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t-IT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31" name="Oval 36"/>
            <p:cNvSpPr>
              <a:spLocks noChangeArrowheads="1"/>
            </p:cNvSpPr>
            <p:nvPr/>
          </p:nvSpPr>
          <p:spPr bwMode="auto">
            <a:xfrm>
              <a:off x="3752" y="1706"/>
              <a:ext cx="537" cy="22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t-IT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32" name="Text Box 37"/>
            <p:cNvSpPr txBox="1">
              <a:spLocks noChangeArrowheads="1"/>
            </p:cNvSpPr>
            <p:nvPr/>
          </p:nvSpPr>
          <p:spPr bwMode="auto">
            <a:xfrm>
              <a:off x="3914" y="1713"/>
              <a:ext cx="20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it-IT" sz="1050" dirty="0">
                  <a:solidFill>
                    <a:srgbClr val="990000"/>
                  </a:solidFill>
                  <a:latin typeface="Calibri Light" panose="020F0302020204030204" pitchFamily="34" charset="0"/>
                </a:rPr>
                <a:t>li</a:t>
              </a:r>
            </a:p>
          </p:txBody>
        </p:sp>
      </p:grpSp>
      <p:sp>
        <p:nvSpPr>
          <p:cNvPr id="133" name="Rectangle 63"/>
          <p:cNvSpPr>
            <a:spLocks noChangeArrowheads="1"/>
          </p:cNvSpPr>
          <p:nvPr/>
        </p:nvSpPr>
        <p:spPr bwMode="auto">
          <a:xfrm>
            <a:off x="3843901" y="4430316"/>
            <a:ext cx="738187" cy="270272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it-IT" sz="1050" dirty="0">
                <a:solidFill>
                  <a:srgbClr val="000066"/>
                </a:solidFill>
                <a:latin typeface="Calibri Light" panose="020F0302020204030204" pitchFamily="34" charset="0"/>
              </a:rPr>
              <a:t>C </a:t>
            </a:r>
            <a:r>
              <a:rPr lang="it-IT" sz="1050" dirty="0" err="1">
                <a:solidFill>
                  <a:srgbClr val="000066"/>
                </a:solidFill>
                <a:latin typeface="Calibri Light" panose="020F0302020204030204" pitchFamily="34" charset="0"/>
              </a:rPr>
              <a:t>language</a:t>
            </a:r>
            <a:endParaRPr lang="it-IT" sz="1050" dirty="0">
              <a:solidFill>
                <a:srgbClr val="000066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134" name="AutoShape 68"/>
          <p:cNvCxnSpPr>
            <a:cxnSpLocks noChangeShapeType="1"/>
            <a:stCxn id="131" idx="4"/>
            <a:endCxn id="133" idx="0"/>
          </p:cNvCxnSpPr>
          <p:nvPr/>
        </p:nvCxnSpPr>
        <p:spPr bwMode="auto">
          <a:xfrm>
            <a:off x="4122505" y="4019550"/>
            <a:ext cx="90488" cy="410766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35" name="AutoShape 68"/>
          <p:cNvCxnSpPr>
            <a:cxnSpLocks noChangeShapeType="1"/>
            <a:stCxn id="107" idx="4"/>
            <a:endCxn id="118" idx="0"/>
          </p:cNvCxnSpPr>
          <p:nvPr/>
        </p:nvCxnSpPr>
        <p:spPr bwMode="auto">
          <a:xfrm flipH="1">
            <a:off x="2680066" y="2558656"/>
            <a:ext cx="280987" cy="119181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36" name="AutoShape 68"/>
          <p:cNvCxnSpPr>
            <a:cxnSpLocks noChangeShapeType="1"/>
            <a:stCxn id="107" idx="4"/>
            <a:endCxn id="125" idx="0"/>
          </p:cNvCxnSpPr>
          <p:nvPr/>
        </p:nvCxnSpPr>
        <p:spPr bwMode="auto">
          <a:xfrm>
            <a:off x="2961051" y="2558656"/>
            <a:ext cx="456605" cy="119181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37" name="AutoShape 68"/>
          <p:cNvCxnSpPr>
            <a:cxnSpLocks noChangeShapeType="1"/>
            <a:stCxn id="107" idx="4"/>
            <a:endCxn id="130" idx="0"/>
          </p:cNvCxnSpPr>
          <p:nvPr/>
        </p:nvCxnSpPr>
        <p:spPr bwMode="auto">
          <a:xfrm>
            <a:off x="2961051" y="2558656"/>
            <a:ext cx="1161455" cy="119181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69769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  <p:bldP spid="80" grpId="0" animBg="1"/>
      <p:bldP spid="82" grpId="0" animBg="1"/>
      <p:bldP spid="83" grpId="0" animBg="1"/>
      <p:bldP spid="85" grpId="0" animBg="1"/>
      <p:bldP spid="86" grpId="0" animBg="1"/>
      <p:bldP spid="84" grpId="0" animBg="1"/>
      <p:bldP spid="103" grpId="0" animBg="1"/>
      <p:bldP spid="114" grpId="0" animBg="1"/>
      <p:bldP spid="121" grpId="0" animBg="1"/>
      <p:bldP spid="127" grpId="0" animBg="1"/>
      <p:bldP spid="13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HTML+CSS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100" dirty="0"/>
              <a:t>CSS permette di definire </a:t>
            </a:r>
            <a:r>
              <a:rPr lang="it-IT" sz="1800" b="1" i="1" dirty="0">
                <a:solidFill>
                  <a:srgbClr val="990000"/>
                </a:solidFill>
              </a:rPr>
              <a:t>regole</a:t>
            </a:r>
            <a:r>
              <a:rPr lang="it-IT" sz="2100" dirty="0"/>
              <a:t> di presentazione per ogni riquadro di un documento HTML</a:t>
            </a:r>
          </a:p>
          <a:p>
            <a:r>
              <a:rPr lang="it-IT" sz="2100" dirty="0"/>
              <a:t>CSS offre sintassi e semantica per specificare:</a:t>
            </a:r>
          </a:p>
          <a:p>
            <a:pPr lvl="1"/>
            <a:r>
              <a:rPr lang="it-IT" sz="1800" dirty="0"/>
              <a:t>come </a:t>
            </a:r>
            <a:r>
              <a:rPr lang="it-IT" sz="1800" b="1" i="1" dirty="0">
                <a:solidFill>
                  <a:srgbClr val="990000"/>
                </a:solidFill>
              </a:rPr>
              <a:t>selezionare</a:t>
            </a:r>
            <a:r>
              <a:rPr lang="it-IT" sz="1800" dirty="0"/>
              <a:t> i vari riquadri</a:t>
            </a:r>
          </a:p>
          <a:p>
            <a:pPr lvl="1"/>
            <a:r>
              <a:rPr lang="it-IT" sz="1800" dirty="0"/>
              <a:t>come </a:t>
            </a:r>
            <a:r>
              <a:rPr lang="it-IT" sz="1800" b="1" i="1" dirty="0">
                <a:solidFill>
                  <a:srgbClr val="990000"/>
                </a:solidFill>
              </a:rPr>
              <a:t>dichiarare</a:t>
            </a:r>
            <a:r>
              <a:rPr lang="it-IT" sz="1800" dirty="0">
                <a:solidFill>
                  <a:srgbClr val="FFFF66"/>
                </a:solidFill>
              </a:rPr>
              <a:t> </a:t>
            </a:r>
            <a:r>
              <a:rPr lang="it-IT" sz="1800" dirty="0"/>
              <a:t>le proprietà di presentazione da associare ad ogni riquadro</a:t>
            </a:r>
          </a:p>
          <a:p>
            <a:r>
              <a:rPr lang="it-IT" sz="2100" dirty="0"/>
              <a:t>Per rendere efficace il meccanismo</a:t>
            </a:r>
          </a:p>
          <a:p>
            <a:pPr lvl="1"/>
            <a:r>
              <a:rPr lang="it-IT" sz="1800" dirty="0"/>
              <a:t>Alcune proprietà (ad esempio il font) devono poter essere </a:t>
            </a:r>
            <a:r>
              <a:rPr lang="it-IT" sz="1800" i="1" dirty="0"/>
              <a:t>ereditate</a:t>
            </a:r>
            <a:r>
              <a:rPr lang="it-IT" sz="1800" dirty="0"/>
              <a:t> dal riquadro esterno (padre)</a:t>
            </a:r>
            <a:endParaRPr lang="it-IT" sz="1800" i="1" dirty="0"/>
          </a:p>
        </p:txBody>
      </p:sp>
    </p:spTree>
    <p:extLst>
      <p:ext uri="{BB962C8B-B14F-4D97-AF65-F5344CB8AC3E}">
        <p14:creationId xmlns:p14="http://schemas.microsoft.com/office/powerpoint/2010/main" val="2177809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E214B6-2A26-77F5-82D4-6BED80649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CF16C34-B498-6F08-4B6F-49E250707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A3522EB-53A9-16CD-FCA8-1E45366617E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423028" cy="521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298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it-IT" dirty="0"/>
              <a:t>Foglio di stile CSS: lista di regole</a:t>
            </a:r>
          </a:p>
          <a:p>
            <a:pPr eaLnBrk="1" hangingPunct="1"/>
            <a:r>
              <a:rPr lang="it-IT" dirty="0"/>
              <a:t>Regola</a:t>
            </a:r>
          </a:p>
          <a:p>
            <a:pPr lvl="1" eaLnBrk="1" hangingPunct="1">
              <a:buFontTx/>
              <a:buNone/>
            </a:pPr>
            <a:r>
              <a:rPr lang="it-IT" b="1" dirty="0">
                <a:latin typeface="Courier New" charset="0"/>
              </a:rPr>
              <a:t>selettore { </a:t>
            </a:r>
            <a:r>
              <a:rPr lang="it-IT" b="1" dirty="0" err="1">
                <a:latin typeface="Courier New" charset="0"/>
              </a:rPr>
              <a:t>lista_di_dichiarazioni</a:t>
            </a:r>
            <a:r>
              <a:rPr lang="it-IT" b="1" dirty="0">
                <a:latin typeface="Courier New" charset="0"/>
              </a:rPr>
              <a:t> }</a:t>
            </a:r>
          </a:p>
          <a:p>
            <a:pPr eaLnBrk="1" hangingPunct="1"/>
            <a:r>
              <a:rPr lang="it-IT" dirty="0"/>
              <a:t>Dichiarazione</a:t>
            </a:r>
          </a:p>
          <a:p>
            <a:pPr lvl="1" eaLnBrk="1" hangingPunct="1">
              <a:buFontTx/>
              <a:buNone/>
            </a:pPr>
            <a:r>
              <a:rPr lang="it-IT" b="1" dirty="0">
                <a:latin typeface="Courier New" charset="0"/>
              </a:rPr>
              <a:t>proprietà: valore;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HTML+CSS</a:t>
            </a:r>
          </a:p>
        </p:txBody>
      </p:sp>
    </p:spTree>
    <p:extLst>
      <p:ext uri="{BB962C8B-B14F-4D97-AF65-F5344CB8AC3E}">
        <p14:creationId xmlns:p14="http://schemas.microsoft.com/office/powerpoint/2010/main" val="218175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 bldLvl="2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1601391" y="1978819"/>
            <a:ext cx="3618309" cy="1457325"/>
          </a:xfrm>
          <a:prstGeom prst="rect">
            <a:avLst/>
          </a:prstGeom>
          <a:gradFill rotWithShape="1">
            <a:gsLst>
              <a:gs pos="0">
                <a:srgbClr val="FF91FF"/>
              </a:gs>
              <a:gs pos="35001">
                <a:srgbClr val="FFB3FF"/>
              </a:gs>
              <a:gs pos="100000">
                <a:srgbClr val="FFE0FF"/>
              </a:gs>
            </a:gsLst>
            <a:lin ang="16200000" scaled="1"/>
          </a:gradFill>
          <a:ln w="9525">
            <a:solidFill>
              <a:srgbClr val="C800C8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sz="1350" dirty="0">
              <a:solidFill>
                <a:schemeClr val="dk1"/>
              </a:solidFill>
              <a:latin typeface="Calibri Light" panose="020F0302020204030204" pitchFamily="34" charset="0"/>
            </a:endParaRPr>
          </a:p>
        </p:txBody>
      </p:sp>
      <p:sp>
        <p:nvSpPr>
          <p:cNvPr id="15364" name="AutoShape 4"/>
          <p:cNvSpPr>
            <a:spLocks/>
          </p:cNvSpPr>
          <p:nvPr/>
        </p:nvSpPr>
        <p:spPr bwMode="auto">
          <a:xfrm>
            <a:off x="5893594" y="1413274"/>
            <a:ext cx="826637" cy="369332"/>
          </a:xfrm>
          <a:prstGeom prst="borderCallout3">
            <a:avLst>
              <a:gd name="adj1" fmla="val 24491"/>
              <a:gd name="adj2" fmla="val 106301"/>
              <a:gd name="adj3" fmla="val 24491"/>
              <a:gd name="adj4" fmla="val 106301"/>
              <a:gd name="adj5" fmla="val 108162"/>
              <a:gd name="adj6" fmla="val 106301"/>
              <a:gd name="adj7" fmla="val 318028"/>
              <a:gd name="adj8" fmla="val -65356"/>
            </a:avLst>
          </a:prstGeom>
          <a:gradFill rotWithShape="1">
            <a:gsLst>
              <a:gs pos="0">
                <a:srgbClr val="FF91FF"/>
              </a:gs>
              <a:gs pos="35001">
                <a:srgbClr val="FFB3FF"/>
              </a:gs>
              <a:gs pos="100000">
                <a:srgbClr val="FFE0FF"/>
              </a:gs>
            </a:gsLst>
            <a:lin ang="16200000" scaled="1"/>
          </a:gradFill>
          <a:ln w="9525">
            <a:solidFill>
              <a:srgbClr val="C800C8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it-IT" dirty="0">
                <a:solidFill>
                  <a:srgbClr val="000000"/>
                </a:solidFill>
                <a:latin typeface="Calibri Light" panose="020F0302020204030204" pitchFamily="34" charset="0"/>
              </a:rPr>
              <a:t>Regola</a:t>
            </a:r>
          </a:p>
        </p:txBody>
      </p:sp>
      <p:sp>
        <p:nvSpPr>
          <p:cNvPr id="15365" name="Oval 5"/>
          <p:cNvSpPr>
            <a:spLocks noChangeArrowheads="1"/>
          </p:cNvSpPr>
          <p:nvPr/>
        </p:nvSpPr>
        <p:spPr bwMode="auto">
          <a:xfrm>
            <a:off x="1589485" y="2035969"/>
            <a:ext cx="822722" cy="323850"/>
          </a:xfrm>
          <a:prstGeom prst="ellipse">
            <a:avLst/>
          </a:prstGeom>
          <a:solidFill>
            <a:srgbClr val="FFFF66">
              <a:alpha val="39999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 sz="1350" dirty="0">
              <a:solidFill>
                <a:srgbClr val="FF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15366" name="AutoShape 6"/>
          <p:cNvSpPr>
            <a:spLocks/>
          </p:cNvSpPr>
          <p:nvPr/>
        </p:nvSpPr>
        <p:spPr bwMode="auto">
          <a:xfrm>
            <a:off x="1818085" y="951310"/>
            <a:ext cx="1228725" cy="457200"/>
          </a:xfrm>
          <a:prstGeom prst="borderCallout3">
            <a:avLst>
              <a:gd name="adj1" fmla="val 18750"/>
              <a:gd name="adj2" fmla="val 104653"/>
              <a:gd name="adj3" fmla="val 18750"/>
              <a:gd name="adj4" fmla="val 112500"/>
              <a:gd name="adj5" fmla="val 120574"/>
              <a:gd name="adj6" fmla="val 112500"/>
              <a:gd name="adj7" fmla="val 234375"/>
              <a:gd name="adj8" fmla="val 6977"/>
            </a:avLst>
          </a:prstGeom>
          <a:gradFill rotWithShape="1">
            <a:gsLst>
              <a:gs pos="0">
                <a:srgbClr val="FF91FF"/>
              </a:gs>
              <a:gs pos="35001">
                <a:srgbClr val="FFB3FF"/>
              </a:gs>
              <a:gs pos="100000">
                <a:srgbClr val="FFE0FF"/>
              </a:gs>
            </a:gsLst>
            <a:lin ang="16200000" scaled="1"/>
          </a:gradFill>
          <a:ln w="9525">
            <a:solidFill>
              <a:srgbClr val="C800C8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/>
          <a:lstStyle/>
          <a:p>
            <a:pPr algn="ctr" eaLnBrk="0" hangingPunct="0">
              <a:defRPr/>
            </a:pPr>
            <a:r>
              <a:rPr lang="it-IT" dirty="0">
                <a:solidFill>
                  <a:srgbClr val="000000"/>
                </a:solidFill>
                <a:latin typeface="Calibri Light" panose="020F0302020204030204" pitchFamily="34" charset="0"/>
              </a:rPr>
              <a:t>Selettore</a:t>
            </a:r>
          </a:p>
        </p:txBody>
      </p:sp>
      <p:sp>
        <p:nvSpPr>
          <p:cNvPr id="15367" name="Oval 7"/>
          <p:cNvSpPr>
            <a:spLocks noChangeArrowheads="1"/>
          </p:cNvSpPr>
          <p:nvPr/>
        </p:nvSpPr>
        <p:spPr bwMode="auto">
          <a:xfrm>
            <a:off x="2101190" y="2315349"/>
            <a:ext cx="2376488" cy="323850"/>
          </a:xfrm>
          <a:prstGeom prst="ellipse">
            <a:avLst/>
          </a:prstGeom>
          <a:solidFill>
            <a:srgbClr val="FF6699">
              <a:alpha val="1686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 sz="1350" dirty="0">
              <a:latin typeface="Calibri Light" panose="020F0302020204030204" pitchFamily="34" charset="0"/>
            </a:endParaRPr>
          </a:p>
        </p:txBody>
      </p:sp>
      <p:sp>
        <p:nvSpPr>
          <p:cNvPr id="15368" name="AutoShape 8"/>
          <p:cNvSpPr>
            <a:spLocks/>
          </p:cNvSpPr>
          <p:nvPr/>
        </p:nvSpPr>
        <p:spPr bwMode="auto">
          <a:xfrm>
            <a:off x="6084096" y="3194447"/>
            <a:ext cx="1674019" cy="457200"/>
          </a:xfrm>
          <a:prstGeom prst="borderCallout2">
            <a:avLst>
              <a:gd name="adj1" fmla="val 18750"/>
              <a:gd name="adj2" fmla="val -3412"/>
              <a:gd name="adj3" fmla="val 18750"/>
              <a:gd name="adj4" fmla="val -40968"/>
              <a:gd name="adj5" fmla="val -152083"/>
              <a:gd name="adj6" fmla="val -79801"/>
            </a:avLst>
          </a:prstGeom>
          <a:gradFill rotWithShape="1">
            <a:gsLst>
              <a:gs pos="0">
                <a:srgbClr val="FF91FF"/>
              </a:gs>
              <a:gs pos="35001">
                <a:srgbClr val="FFB3FF"/>
              </a:gs>
              <a:gs pos="100000">
                <a:srgbClr val="FFE0FF"/>
              </a:gs>
            </a:gsLst>
            <a:lin ang="16200000" scaled="1"/>
          </a:gradFill>
          <a:ln w="9525">
            <a:solidFill>
              <a:srgbClr val="C800C8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/>
          <a:lstStyle/>
          <a:p>
            <a:pPr algn="ctr" eaLnBrk="0" hangingPunct="0">
              <a:defRPr/>
            </a:pPr>
            <a:r>
              <a:rPr lang="it-IT" dirty="0">
                <a:solidFill>
                  <a:srgbClr val="000000"/>
                </a:solidFill>
                <a:latin typeface="Calibri Light" panose="020F0302020204030204" pitchFamily="34" charset="0"/>
              </a:rPr>
              <a:t>Dichiarazione</a:t>
            </a:r>
          </a:p>
        </p:txBody>
      </p:sp>
      <p:sp>
        <p:nvSpPr>
          <p:cNvPr id="15369" name="Oval 9"/>
          <p:cNvSpPr>
            <a:spLocks noChangeArrowheads="1"/>
          </p:cNvSpPr>
          <p:nvPr/>
        </p:nvSpPr>
        <p:spPr bwMode="auto">
          <a:xfrm>
            <a:off x="2357438" y="2318147"/>
            <a:ext cx="972741" cy="352425"/>
          </a:xfrm>
          <a:prstGeom prst="ellipse">
            <a:avLst/>
          </a:prstGeom>
          <a:solidFill>
            <a:srgbClr val="99FF66">
              <a:alpha val="1490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 sz="1350" dirty="0">
              <a:latin typeface="Calibri Light" panose="020F0302020204030204" pitchFamily="34" charset="0"/>
            </a:endParaRPr>
          </a:p>
        </p:txBody>
      </p:sp>
      <p:sp>
        <p:nvSpPr>
          <p:cNvPr id="15370" name="Oval 10"/>
          <p:cNvSpPr>
            <a:spLocks noChangeArrowheads="1"/>
          </p:cNvSpPr>
          <p:nvPr/>
        </p:nvSpPr>
        <p:spPr bwMode="auto">
          <a:xfrm>
            <a:off x="3336133" y="2169319"/>
            <a:ext cx="917972" cy="539354"/>
          </a:xfrm>
          <a:prstGeom prst="ellipse">
            <a:avLst/>
          </a:prstGeom>
          <a:solidFill>
            <a:srgbClr val="00FF99">
              <a:alpha val="14117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 sz="1350" dirty="0">
              <a:latin typeface="Calibri Light" panose="020F0302020204030204" pitchFamily="34" charset="0"/>
            </a:endParaRPr>
          </a:p>
        </p:txBody>
      </p:sp>
      <p:sp>
        <p:nvSpPr>
          <p:cNvPr id="15371" name="AutoShape 11"/>
          <p:cNvSpPr>
            <a:spLocks/>
          </p:cNvSpPr>
          <p:nvPr/>
        </p:nvSpPr>
        <p:spPr bwMode="auto">
          <a:xfrm>
            <a:off x="5706668" y="4113610"/>
            <a:ext cx="1674019" cy="457200"/>
          </a:xfrm>
          <a:prstGeom prst="borderCallout2">
            <a:avLst>
              <a:gd name="adj1" fmla="val 18750"/>
              <a:gd name="adj2" fmla="val -3412"/>
              <a:gd name="adj3" fmla="val 18750"/>
              <a:gd name="adj4" fmla="val -47014"/>
              <a:gd name="adj5" fmla="val -307292"/>
              <a:gd name="adj6" fmla="val -92245"/>
            </a:avLst>
          </a:prstGeom>
          <a:gradFill rotWithShape="1">
            <a:gsLst>
              <a:gs pos="0">
                <a:srgbClr val="FF91FF"/>
              </a:gs>
              <a:gs pos="35001">
                <a:srgbClr val="FFB3FF"/>
              </a:gs>
              <a:gs pos="100000">
                <a:srgbClr val="FFE0FF"/>
              </a:gs>
            </a:gsLst>
            <a:lin ang="16200000" scaled="1"/>
          </a:gradFill>
          <a:ln w="9525">
            <a:solidFill>
              <a:srgbClr val="C800C8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/>
          <a:lstStyle/>
          <a:p>
            <a:pPr algn="ctr" eaLnBrk="0" hangingPunct="0">
              <a:defRPr/>
            </a:pPr>
            <a:r>
              <a:rPr lang="it-IT" dirty="0">
                <a:solidFill>
                  <a:srgbClr val="000000"/>
                </a:solidFill>
                <a:latin typeface="Calibri Light" panose="020F0302020204030204" pitchFamily="34" charset="0"/>
              </a:rPr>
              <a:t>Valore</a:t>
            </a:r>
          </a:p>
        </p:txBody>
      </p:sp>
      <p:sp>
        <p:nvSpPr>
          <p:cNvPr id="15372" name="AutoShape 12"/>
          <p:cNvSpPr>
            <a:spLocks/>
          </p:cNvSpPr>
          <p:nvPr/>
        </p:nvSpPr>
        <p:spPr bwMode="auto">
          <a:xfrm>
            <a:off x="3174207" y="4599385"/>
            <a:ext cx="1674019" cy="457200"/>
          </a:xfrm>
          <a:prstGeom prst="borderCallout2">
            <a:avLst>
              <a:gd name="adj1" fmla="val 18750"/>
              <a:gd name="adj2" fmla="val -3412"/>
              <a:gd name="adj3" fmla="val 18750"/>
              <a:gd name="adj4" fmla="val -10954"/>
              <a:gd name="adj5" fmla="val -416926"/>
              <a:gd name="adj6" fmla="val -18704"/>
            </a:avLst>
          </a:prstGeom>
          <a:gradFill rotWithShape="1">
            <a:gsLst>
              <a:gs pos="0">
                <a:srgbClr val="FF91FF"/>
              </a:gs>
              <a:gs pos="35001">
                <a:srgbClr val="FFB3FF"/>
              </a:gs>
              <a:gs pos="100000">
                <a:srgbClr val="FFE0FF"/>
              </a:gs>
            </a:gsLst>
            <a:lin ang="16200000" scaled="1"/>
          </a:gradFill>
          <a:ln w="9525">
            <a:solidFill>
              <a:srgbClr val="C800C8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/>
          <a:lstStyle/>
          <a:p>
            <a:pPr algn="ctr" eaLnBrk="0" hangingPunct="0"/>
            <a:r>
              <a:rPr lang="it-IT" dirty="0">
                <a:solidFill>
                  <a:srgbClr val="000000"/>
                </a:solidFill>
                <a:latin typeface="Calibri Light" panose="020F0302020204030204" pitchFamily="34" charset="0"/>
              </a:rPr>
              <a:t>Proprietà</a:t>
            </a:r>
          </a:p>
        </p:txBody>
      </p:sp>
      <p:sp>
        <p:nvSpPr>
          <p:cNvPr id="14349" name="Rectangle 13"/>
          <p:cNvSpPr>
            <a:spLocks noGrp="1" noChangeArrowheads="1"/>
          </p:cNvSpPr>
          <p:nvPr>
            <p:ph idx="1"/>
          </p:nvPr>
        </p:nvSpPr>
        <p:spPr>
          <a:xfrm>
            <a:off x="1304925" y="735808"/>
            <a:ext cx="6696075" cy="426601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it-IT" dirty="0">
              <a:latin typeface="Calibri Light" panose="020F0302020204030204" pitchFamily="34" charset="0"/>
            </a:endParaRP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it-IT" sz="1800" b="1" dirty="0">
              <a:latin typeface="Courier New" charset="0"/>
            </a:endParaRP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it-IT" sz="1800" b="1" dirty="0">
              <a:latin typeface="Courier New" charset="0"/>
            </a:endParaRP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it-IT" sz="1800" b="1" dirty="0">
              <a:latin typeface="Courier New" charset="0"/>
            </a:endParaRP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it-IT" sz="1800" b="1" dirty="0">
                <a:latin typeface="Courier New" charset="0"/>
              </a:rPr>
              <a:t>h1 { 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it-IT" sz="1800" b="1" dirty="0">
                <a:latin typeface="Courier New" charset="0"/>
              </a:rPr>
              <a:t>		   color: </a:t>
            </a:r>
            <a:r>
              <a:rPr lang="it-IT" sz="1800" b="1" dirty="0" err="1">
                <a:latin typeface="Courier New" charset="0"/>
              </a:rPr>
              <a:t>red</a:t>
            </a:r>
            <a:r>
              <a:rPr lang="it-IT" sz="1800" b="1" dirty="0">
                <a:latin typeface="Courier New" charset="0"/>
              </a:rPr>
              <a:t>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br>
              <a:rPr lang="it-IT" sz="1800" b="1" dirty="0">
                <a:latin typeface="Courier New" charset="0"/>
              </a:rPr>
            </a:br>
            <a:r>
              <a:rPr lang="it-IT" sz="1800" b="1" dirty="0">
                <a:latin typeface="Courier New" charset="0"/>
              </a:rPr>
              <a:t>    font-</a:t>
            </a:r>
            <a:r>
              <a:rPr lang="it-IT" sz="1800" b="1" dirty="0" err="1">
                <a:latin typeface="Courier New" charset="0"/>
              </a:rPr>
              <a:t>size</a:t>
            </a:r>
            <a:r>
              <a:rPr lang="it-IT" sz="1800" b="1" dirty="0">
                <a:latin typeface="Courier New" charset="0"/>
              </a:rPr>
              <a:t>: 14pt; 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it-IT" sz="1800" b="1" dirty="0">
                <a:latin typeface="Courier New" charset="0"/>
              </a:rPr>
              <a:t>		  }</a:t>
            </a:r>
          </a:p>
          <a:p>
            <a:pPr lvl="1" eaLnBrk="1" hangingPunct="1">
              <a:lnSpc>
                <a:spcPct val="90000"/>
              </a:lnSpc>
            </a:pPr>
            <a:endParaRPr lang="it-IT" sz="1800" b="1" dirty="0">
              <a:latin typeface="Courier New" charset="0"/>
            </a:endParaRP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it-IT" sz="1800" b="1" dirty="0" err="1">
                <a:latin typeface="Courier New" charset="0"/>
              </a:rPr>
              <a:t>ul</a:t>
            </a:r>
            <a:r>
              <a:rPr lang="it-IT" sz="1800" b="1" dirty="0">
                <a:latin typeface="Courier New" charset="0"/>
              </a:rPr>
              <a:t> { 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it-IT" sz="1800" b="1" dirty="0">
                <a:latin typeface="Courier New" charset="0"/>
              </a:rPr>
              <a:t>		   </a:t>
            </a:r>
            <a:r>
              <a:rPr lang="it-IT" sz="1800" b="1" dirty="0" err="1">
                <a:latin typeface="Courier New" charset="0"/>
              </a:rPr>
              <a:t>border</a:t>
            </a:r>
            <a:r>
              <a:rPr lang="it-IT" sz="1800" b="1" dirty="0">
                <a:latin typeface="Courier New" charset="0"/>
              </a:rPr>
              <a:t>: </a:t>
            </a:r>
            <a:r>
              <a:rPr lang="it-IT" sz="1800" b="1" dirty="0" err="1">
                <a:latin typeface="Courier New" charset="0"/>
              </a:rPr>
              <a:t>solid</a:t>
            </a:r>
            <a:r>
              <a:rPr lang="it-IT" sz="1800" b="1" dirty="0">
                <a:latin typeface="Courier New" charset="0"/>
              </a:rPr>
              <a:t>; 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it-IT" sz="1800" b="1" dirty="0">
                <a:latin typeface="Courier New" charset="0"/>
              </a:rPr>
              <a:t>    } </a:t>
            </a:r>
          </a:p>
          <a:p>
            <a:pPr eaLnBrk="1" hangingPunct="1">
              <a:lnSpc>
                <a:spcPct val="90000"/>
              </a:lnSpc>
            </a:pPr>
            <a:endParaRPr lang="it-IT" dirty="0">
              <a:latin typeface="Calibri Light" panose="020F0302020204030204" pitchFamily="34" charset="0"/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HTML+CSS</a:t>
            </a:r>
          </a:p>
        </p:txBody>
      </p:sp>
    </p:spTree>
    <p:extLst>
      <p:ext uri="{BB962C8B-B14F-4D97-AF65-F5344CB8AC3E}">
        <p14:creationId xmlns:p14="http://schemas.microsoft.com/office/powerpoint/2010/main" val="2206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5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2" dur="5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 animBg="1"/>
      <p:bldP spid="15364" grpId="0" animBg="1"/>
      <p:bldP spid="15365" grpId="0" animBg="1"/>
      <p:bldP spid="15366" grpId="0" animBg="1"/>
      <p:bldP spid="15367" grpId="0" animBg="1"/>
      <p:bldP spid="15368" grpId="0" animBg="1"/>
      <p:bldP spid="15369" grpId="0" animBg="1"/>
      <p:bldP spid="15370" grpId="0" animBg="1"/>
      <p:bldP spid="15371" grpId="0" animBg="1"/>
      <p:bldP spid="1537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HTML+CSS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CSS </a:t>
            </a:r>
            <a:r>
              <a:rPr lang="en-US" dirty="0" err="1"/>
              <a:t>è</a:t>
            </a:r>
            <a:r>
              <a:rPr lang="en-US" dirty="0"/>
              <a:t> uno standard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definisce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sintassi</a:t>
            </a:r>
            <a:r>
              <a:rPr lang="en-US" dirty="0"/>
              <a:t> e </a:t>
            </a:r>
            <a:r>
              <a:rPr lang="en-US" dirty="0" err="1"/>
              <a:t>semantica</a:t>
            </a:r>
            <a:r>
              <a:rPr lang="en-US" dirty="0"/>
              <a:t> per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selettori</a:t>
            </a:r>
            <a:r>
              <a:rPr lang="en-US" dirty="0"/>
              <a:t> (con </a:t>
            </a:r>
            <a:r>
              <a:rPr lang="en-US" dirty="0" err="1"/>
              <a:t>riferimento</a:t>
            </a:r>
            <a:r>
              <a:rPr lang="en-US" dirty="0"/>
              <a:t> </a:t>
            </a:r>
            <a:r>
              <a:rPr lang="en-US" dirty="0" err="1"/>
              <a:t>all'albero</a:t>
            </a:r>
            <a:r>
              <a:rPr lang="en-US" dirty="0"/>
              <a:t> </a:t>
            </a:r>
            <a:r>
              <a:rPr lang="en-US" dirty="0" err="1"/>
              <a:t>associato</a:t>
            </a:r>
            <a:r>
              <a:rPr lang="en-US" dirty="0"/>
              <a:t> ad un </a:t>
            </a:r>
            <a:r>
              <a:rPr lang="en-US" dirty="0" err="1"/>
              <a:t>documento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la </a:t>
            </a:r>
            <a:r>
              <a:rPr lang="en-US" dirty="0" err="1"/>
              <a:t>sintassi</a:t>
            </a:r>
            <a:r>
              <a:rPr lang="en-US" dirty="0"/>
              <a:t> per le </a:t>
            </a:r>
            <a:r>
              <a:rPr lang="en-US" dirty="0" err="1"/>
              <a:t>regole</a:t>
            </a:r>
            <a:endParaRPr lang="en-US" dirty="0"/>
          </a:p>
          <a:p>
            <a:pPr lvl="1"/>
            <a:r>
              <a:rPr lang="en-US" dirty="0" err="1"/>
              <a:t>l'insieme</a:t>
            </a:r>
            <a:r>
              <a:rPr lang="en-US" dirty="0"/>
              <a:t> di </a:t>
            </a:r>
            <a:r>
              <a:rPr lang="en-US" dirty="0" err="1"/>
              <a:t>proprietà</a:t>
            </a:r>
            <a:r>
              <a:rPr lang="en-US" dirty="0"/>
              <a:t> e </a:t>
            </a:r>
            <a:r>
              <a:rPr lang="en-US" dirty="0" err="1"/>
              <a:t>l'insieme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valori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possono</a:t>
            </a:r>
            <a:r>
              <a:rPr lang="en-US" dirty="0"/>
              <a:t> </a:t>
            </a:r>
            <a:r>
              <a:rPr lang="en-US" dirty="0" err="1"/>
              <a:t>assumere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9274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2D7686-F4A4-6343-B538-B1ABA8172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funziona una richiesta Web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6959C7-6B64-1540-BEB8-D2C0DD9B8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L’utente fa un richiesta http:</a:t>
            </a:r>
          </a:p>
          <a:p>
            <a:r>
              <a:rPr lang="it-IT" dirty="0"/>
              <a:t>digitando un URL sulla barra del browser </a:t>
            </a:r>
          </a:p>
          <a:p>
            <a:r>
              <a:rPr lang="it-IT" dirty="0"/>
              <a:t>seguendo un link in una pagina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5E6D3B55-A1E1-1347-8C64-48746AC9C842}"/>
              </a:ext>
            </a:extLst>
          </p:cNvPr>
          <p:cNvSpPr/>
          <p:nvPr/>
        </p:nvSpPr>
        <p:spPr>
          <a:xfrm>
            <a:off x="6044107" y="2005830"/>
            <a:ext cx="1129205" cy="2128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13" dirty="0">
              <a:latin typeface="Calibri Light" panose="020F0302020204030204" pitchFamily="34" charset="0"/>
            </a:endParaRP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A6253DC4-12B1-9F4B-AA88-C9BFCAFDBE8D}"/>
              </a:ext>
            </a:extLst>
          </p:cNvPr>
          <p:cNvSpPr/>
          <p:nvPr/>
        </p:nvSpPr>
        <p:spPr>
          <a:xfrm>
            <a:off x="6044107" y="2234270"/>
            <a:ext cx="1129205" cy="2128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13" dirty="0">
              <a:latin typeface="Calibri Light" panose="020F0302020204030204" pitchFamily="34" charset="0"/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2A3AE1D0-865E-D240-BCAE-BFE479EC3A65}"/>
              </a:ext>
            </a:extLst>
          </p:cNvPr>
          <p:cNvSpPr/>
          <p:nvPr/>
        </p:nvSpPr>
        <p:spPr>
          <a:xfrm>
            <a:off x="6044107" y="2462709"/>
            <a:ext cx="1129205" cy="2128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13" dirty="0">
              <a:latin typeface="Calibri Light" panose="020F0302020204030204" pitchFamily="34" charset="0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E4F24DB2-3433-8A4B-911D-289CF9078480}"/>
              </a:ext>
            </a:extLst>
          </p:cNvPr>
          <p:cNvSpPr/>
          <p:nvPr/>
        </p:nvSpPr>
        <p:spPr>
          <a:xfrm>
            <a:off x="6044107" y="2698100"/>
            <a:ext cx="1129205" cy="2128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13" dirty="0">
              <a:latin typeface="Calibri Light" panose="020F0302020204030204" pitchFamily="34" charset="0"/>
            </a:endParaRPr>
          </a:p>
        </p:txBody>
      </p:sp>
      <p:sp>
        <p:nvSpPr>
          <p:cNvPr id="24" name="AutoShape 4" descr="Waterfox - Free &amp; Open Web Browser">
            <a:extLst>
              <a:ext uri="{FF2B5EF4-FFF2-40B4-BE49-F238E27FC236}">
                <a16:creationId xmlns:a16="http://schemas.microsoft.com/office/drawing/2014/main" id="{C5614A1C-EC05-FA49-A39A-0507A87296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86275" y="2486025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it-IT" sz="1013" dirty="0">
              <a:latin typeface="Calibri Light" panose="020F0302020204030204" pitchFamily="34" charset="0"/>
            </a:endParaRPr>
          </a:p>
        </p:txBody>
      </p:sp>
      <p:sp>
        <p:nvSpPr>
          <p:cNvPr id="38" name="AutoShape 6" descr="Waterfox - Free &amp; Open Web Browser">
            <a:extLst>
              <a:ext uri="{FF2B5EF4-FFF2-40B4-BE49-F238E27FC236}">
                <a16:creationId xmlns:a16="http://schemas.microsoft.com/office/drawing/2014/main" id="{960D6562-1CB3-444B-9BC9-38839522DC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it-IT" sz="1013" dirty="0">
              <a:latin typeface="Calibri Light" panose="020F0302020204030204" pitchFamily="34" charset="0"/>
            </a:endParaRP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B0A10A63-14CA-524F-A1A1-9B26EEDDCCE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3656" y="2904611"/>
            <a:ext cx="2056573" cy="1212869"/>
          </a:xfrm>
          <a:prstGeom prst="rect">
            <a:avLst/>
          </a:prstGeom>
        </p:spPr>
      </p:pic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3E6F7E9C-D463-8E46-B7BD-73674F3A16DC}"/>
              </a:ext>
            </a:extLst>
          </p:cNvPr>
          <p:cNvSpPr txBox="1"/>
          <p:nvPr/>
        </p:nvSpPr>
        <p:spPr>
          <a:xfrm>
            <a:off x="3119189" y="3019378"/>
            <a:ext cx="1335622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88" dirty="0">
                <a:latin typeface="Calibri Light" panose="020F0302020204030204" pitchFamily="34" charset="0"/>
                <a:hlinkClick r:id="rId3"/>
              </a:rPr>
              <a:t>http://uniroma3.it/didattica</a:t>
            </a:r>
            <a:endParaRPr lang="it-IT" sz="788" dirty="0">
              <a:latin typeface="Calibri Light" panose="020F0302020204030204" pitchFamily="34" charset="0"/>
            </a:endParaRPr>
          </a:p>
          <a:p>
            <a:endParaRPr lang="it-IT" sz="788" dirty="0">
              <a:latin typeface="Calibri Light" panose="020F0302020204030204" pitchFamily="34" charset="0"/>
            </a:endParaRPr>
          </a:p>
          <a:p>
            <a:endParaRPr lang="it-IT" sz="788" dirty="0">
              <a:latin typeface="Calibri Light" panose="020F0302020204030204" pitchFamily="34" charset="0"/>
            </a:endParaRPr>
          </a:p>
        </p:txBody>
      </p: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A1D22AA1-59CB-8C4D-9176-436907E1DD31}"/>
              </a:ext>
            </a:extLst>
          </p:cNvPr>
          <p:cNvCxnSpPr/>
          <p:nvPr/>
        </p:nvCxnSpPr>
        <p:spPr>
          <a:xfrm flipV="1">
            <a:off x="2616409" y="3225564"/>
            <a:ext cx="313281" cy="8812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Google Shape;269;p38">
            <a:extLst>
              <a:ext uri="{FF2B5EF4-FFF2-40B4-BE49-F238E27FC236}">
                <a16:creationId xmlns:a16="http://schemas.microsoft.com/office/drawing/2014/main" id="{C5D1F59B-F8B3-A72B-E84D-F878B4078B9D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59193" y="2947030"/>
            <a:ext cx="909450" cy="117045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95507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Envelop Stock Illustration - Download Image Now - iStock">
            <a:extLst>
              <a:ext uri="{FF2B5EF4-FFF2-40B4-BE49-F238E27FC236}">
                <a16:creationId xmlns:a16="http://schemas.microsoft.com/office/drawing/2014/main" id="{38656333-EB75-DE40-B92B-523B49AB7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4429" y="2146354"/>
            <a:ext cx="738701" cy="73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92D7686-F4A4-6343-B538-B1ABA8172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funziona una richiesta Web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6959C7-6B64-1540-BEB8-D2C0DD9B8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Il browser invia un messaggio HTTP al server </a:t>
            </a:r>
            <a:r>
              <a:rPr lang="it-IT" i="1" dirty="0"/>
              <a:t>"</a:t>
            </a:r>
            <a:r>
              <a:rPr lang="it-IT" i="1" dirty="0" err="1"/>
              <a:t>dear</a:t>
            </a:r>
            <a:r>
              <a:rPr lang="it-IT" i="1" dirty="0"/>
              <a:t> server </a:t>
            </a:r>
            <a:r>
              <a:rPr lang="it-IT" i="1" dirty="0">
                <a:hlinkClick r:id="rId3"/>
              </a:rPr>
              <a:t>http://uniroma3.it</a:t>
            </a:r>
            <a:r>
              <a:rPr lang="it-IT" i="1" dirty="0"/>
              <a:t>, </a:t>
            </a:r>
            <a:br>
              <a:rPr lang="it-IT" i="1" dirty="0"/>
            </a:br>
            <a:r>
              <a:rPr lang="it-IT" i="1" dirty="0" err="1"/>
              <a:t>please</a:t>
            </a:r>
            <a:r>
              <a:rPr lang="it-IT" i="1" dirty="0"/>
              <a:t> GET me the didattica </a:t>
            </a:r>
            <a:br>
              <a:rPr lang="it-IT" i="1" dirty="0"/>
            </a:br>
            <a:r>
              <a:rPr lang="it-IT" i="1" dirty="0" err="1"/>
              <a:t>resource</a:t>
            </a:r>
            <a:r>
              <a:rPr lang="it-IT" i="1" dirty="0"/>
              <a:t>"</a:t>
            </a:r>
            <a:endParaRPr lang="it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5E6D3B55-A1E1-1347-8C64-48746AC9C842}"/>
              </a:ext>
            </a:extLst>
          </p:cNvPr>
          <p:cNvSpPr/>
          <p:nvPr/>
        </p:nvSpPr>
        <p:spPr>
          <a:xfrm>
            <a:off x="6044107" y="2005830"/>
            <a:ext cx="1129205" cy="2128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13" dirty="0">
              <a:latin typeface="Calibri Light" panose="020F0302020204030204" pitchFamily="34" charset="0"/>
            </a:endParaRP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A6253DC4-12B1-9F4B-AA88-C9BFCAFDBE8D}"/>
              </a:ext>
            </a:extLst>
          </p:cNvPr>
          <p:cNvSpPr/>
          <p:nvPr/>
        </p:nvSpPr>
        <p:spPr>
          <a:xfrm>
            <a:off x="6044107" y="2234270"/>
            <a:ext cx="1129205" cy="2128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13" dirty="0">
              <a:latin typeface="Calibri Light" panose="020F0302020204030204" pitchFamily="34" charset="0"/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2A3AE1D0-865E-D240-BCAE-BFE479EC3A65}"/>
              </a:ext>
            </a:extLst>
          </p:cNvPr>
          <p:cNvSpPr/>
          <p:nvPr/>
        </p:nvSpPr>
        <p:spPr>
          <a:xfrm>
            <a:off x="6044107" y="2462709"/>
            <a:ext cx="1129205" cy="2128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13" dirty="0">
              <a:latin typeface="Calibri Light" panose="020F0302020204030204" pitchFamily="34" charset="0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E4F24DB2-3433-8A4B-911D-289CF9078480}"/>
              </a:ext>
            </a:extLst>
          </p:cNvPr>
          <p:cNvSpPr/>
          <p:nvPr/>
        </p:nvSpPr>
        <p:spPr>
          <a:xfrm>
            <a:off x="6044107" y="2698100"/>
            <a:ext cx="1129205" cy="2128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13" dirty="0">
              <a:latin typeface="Calibri Light" panose="020F0302020204030204" pitchFamily="34" charset="0"/>
            </a:endParaRPr>
          </a:p>
        </p:txBody>
      </p:sp>
      <p:sp>
        <p:nvSpPr>
          <p:cNvPr id="24" name="AutoShape 4" descr="Waterfox - Free &amp; Open Web Browser">
            <a:extLst>
              <a:ext uri="{FF2B5EF4-FFF2-40B4-BE49-F238E27FC236}">
                <a16:creationId xmlns:a16="http://schemas.microsoft.com/office/drawing/2014/main" id="{C5614A1C-EC05-FA49-A39A-0507A87296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86275" y="2486025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it-IT" sz="1013" dirty="0">
              <a:latin typeface="Calibri Light" panose="020F0302020204030204" pitchFamily="34" charset="0"/>
            </a:endParaRPr>
          </a:p>
        </p:txBody>
      </p:sp>
      <p:sp>
        <p:nvSpPr>
          <p:cNvPr id="38" name="AutoShape 6" descr="Waterfox - Free &amp; Open Web Browser">
            <a:extLst>
              <a:ext uri="{FF2B5EF4-FFF2-40B4-BE49-F238E27FC236}">
                <a16:creationId xmlns:a16="http://schemas.microsoft.com/office/drawing/2014/main" id="{960D6562-1CB3-444B-9BC9-38839522DC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it-IT" sz="1013" dirty="0">
              <a:latin typeface="Calibri Light" panose="020F0302020204030204" pitchFamily="34" charset="0"/>
            </a:endParaRP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7D58796F-6D08-FD4C-850C-3DB7F2C6FF9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3656" y="2904611"/>
            <a:ext cx="2056573" cy="1212869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B436AD6-4D8E-4D4B-AE3E-DF45677FFF4C}"/>
              </a:ext>
            </a:extLst>
          </p:cNvPr>
          <p:cNvSpPr txBox="1"/>
          <p:nvPr/>
        </p:nvSpPr>
        <p:spPr>
          <a:xfrm>
            <a:off x="3119189" y="3019378"/>
            <a:ext cx="1335622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88" dirty="0">
                <a:latin typeface="Calibri Light" panose="020F0302020204030204" pitchFamily="34" charset="0"/>
                <a:hlinkClick r:id="rId5"/>
              </a:rPr>
              <a:t>http://uniroma3.it/didattica</a:t>
            </a:r>
            <a:endParaRPr lang="it-IT" sz="788" dirty="0">
              <a:latin typeface="Calibri Light" panose="020F0302020204030204" pitchFamily="34" charset="0"/>
            </a:endParaRPr>
          </a:p>
          <a:p>
            <a:endParaRPr lang="it-IT" sz="788" dirty="0">
              <a:latin typeface="Calibri Light" panose="020F0302020204030204" pitchFamily="34" charset="0"/>
            </a:endParaRPr>
          </a:p>
          <a:p>
            <a:endParaRPr lang="it-IT" sz="788" dirty="0">
              <a:latin typeface="Calibri Light" panose="020F0302020204030204" pitchFamily="34" charset="0"/>
            </a:endParaRPr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BDCEE8B0-100D-2846-9696-09C7D3DF16F2}"/>
              </a:ext>
            </a:extLst>
          </p:cNvPr>
          <p:cNvCxnSpPr>
            <a:cxnSpLocks/>
          </p:cNvCxnSpPr>
          <p:nvPr/>
        </p:nvCxnSpPr>
        <p:spPr>
          <a:xfrm flipV="1">
            <a:off x="5178199" y="2675546"/>
            <a:ext cx="810521" cy="22906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Google Shape;269;p38">
            <a:extLst>
              <a:ext uri="{FF2B5EF4-FFF2-40B4-BE49-F238E27FC236}">
                <a16:creationId xmlns:a16="http://schemas.microsoft.com/office/drawing/2014/main" id="{3DBDE128-4041-9F68-01D7-86CAA90CAC84}"/>
              </a:ext>
            </a:extLst>
          </p:cNvPr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7248" y="3091235"/>
            <a:ext cx="909450" cy="117045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82415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2D7686-F4A4-6343-B538-B1ABA8172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funziona una richiesta Web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6959C7-6B64-1540-BEB8-D2C0DD9B8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Il server recupera il file HTML (dal file </a:t>
            </a:r>
            <a:r>
              <a:rPr lang="it-IT" dirty="0" err="1"/>
              <a:t>system</a:t>
            </a:r>
            <a:r>
              <a:rPr lang="it-IT" dirty="0"/>
              <a:t> o da un'applicazione) e lo invia al browser in un messaggio HTTP</a:t>
            </a:r>
          </a:p>
        </p:txBody>
      </p:sp>
      <p:sp>
        <p:nvSpPr>
          <p:cNvPr id="24" name="AutoShape 4" descr="Waterfox - Free &amp; Open Web Browser">
            <a:extLst>
              <a:ext uri="{FF2B5EF4-FFF2-40B4-BE49-F238E27FC236}">
                <a16:creationId xmlns:a16="http://schemas.microsoft.com/office/drawing/2014/main" id="{C5614A1C-EC05-FA49-A39A-0507A87296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86275" y="2486025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it-IT" sz="1013" dirty="0">
              <a:latin typeface="Calibri Light" panose="020F0302020204030204" pitchFamily="34" charset="0"/>
            </a:endParaRP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961936E7-A621-8F4E-B1A9-1827D82B1143}"/>
              </a:ext>
            </a:extLst>
          </p:cNvPr>
          <p:cNvCxnSpPr>
            <a:cxnSpLocks/>
          </p:cNvCxnSpPr>
          <p:nvPr/>
        </p:nvCxnSpPr>
        <p:spPr>
          <a:xfrm flipV="1">
            <a:off x="5178199" y="2675546"/>
            <a:ext cx="810521" cy="22906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629787B4-21CB-3049-88E3-CFEB955D6F68}"/>
              </a:ext>
            </a:extLst>
          </p:cNvPr>
          <p:cNvCxnSpPr>
            <a:cxnSpLocks/>
          </p:cNvCxnSpPr>
          <p:nvPr/>
        </p:nvCxnSpPr>
        <p:spPr>
          <a:xfrm flipH="1">
            <a:off x="5257802" y="2991827"/>
            <a:ext cx="1012471" cy="28409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Standard way to draw images using only CSS3/HTML5 - case in point : HTML 5  logo ? - Stack Overflow">
            <a:extLst>
              <a:ext uri="{FF2B5EF4-FFF2-40B4-BE49-F238E27FC236}">
                <a16:creationId xmlns:a16="http://schemas.microsoft.com/office/drawing/2014/main" id="{371AF779-7396-304C-A6CF-C834460D3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99059" y="3125372"/>
            <a:ext cx="638411" cy="63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0EDCA14A-93AC-9445-A4B0-0830546CA11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3656" y="2904611"/>
            <a:ext cx="2056573" cy="1212869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F4C43B6C-B210-F647-A4A7-FF45911C6CB6}"/>
              </a:ext>
            </a:extLst>
          </p:cNvPr>
          <p:cNvSpPr txBox="1"/>
          <p:nvPr/>
        </p:nvSpPr>
        <p:spPr>
          <a:xfrm>
            <a:off x="3119189" y="3019378"/>
            <a:ext cx="1335622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88" dirty="0">
                <a:latin typeface="Calibri Light" panose="020F0302020204030204" pitchFamily="34" charset="0"/>
                <a:hlinkClick r:id="rId4"/>
              </a:rPr>
              <a:t>http://uniroma3.it/didattica</a:t>
            </a:r>
            <a:endParaRPr lang="it-IT" sz="788" dirty="0">
              <a:latin typeface="Calibri Light" panose="020F0302020204030204" pitchFamily="34" charset="0"/>
            </a:endParaRPr>
          </a:p>
          <a:p>
            <a:endParaRPr lang="it-IT" sz="788" dirty="0">
              <a:latin typeface="Calibri Light" panose="020F0302020204030204" pitchFamily="34" charset="0"/>
            </a:endParaRPr>
          </a:p>
          <a:p>
            <a:endParaRPr lang="it-IT" sz="788" dirty="0">
              <a:latin typeface="Calibri Light" panose="020F0302020204030204" pitchFamily="34" charset="0"/>
            </a:endParaRPr>
          </a:p>
        </p:txBody>
      </p:sp>
      <p:pic>
        <p:nvPicPr>
          <p:cNvPr id="4" name="Google Shape;269;p38">
            <a:extLst>
              <a:ext uri="{FF2B5EF4-FFF2-40B4-BE49-F238E27FC236}">
                <a16:creationId xmlns:a16="http://schemas.microsoft.com/office/drawing/2014/main" id="{51A49544-C7EF-4594-DB32-4B87B7E0003A}"/>
              </a:ext>
            </a:extLst>
          </p:cNvPr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0101" y="2890240"/>
            <a:ext cx="909450" cy="117045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" name="Google Shape;272;p38">
            <a:extLst>
              <a:ext uri="{FF2B5EF4-FFF2-40B4-BE49-F238E27FC236}">
                <a16:creationId xmlns:a16="http://schemas.microsoft.com/office/drawing/2014/main" id="{6DDC4BE2-A33F-5AEC-EC60-C9CDA981C17C}"/>
              </a:ext>
            </a:extLst>
          </p:cNvPr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6293" y="2018128"/>
            <a:ext cx="1900143" cy="19001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16400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magine 24">
            <a:extLst>
              <a:ext uri="{FF2B5EF4-FFF2-40B4-BE49-F238E27FC236}">
                <a16:creationId xmlns:a16="http://schemas.microsoft.com/office/drawing/2014/main" id="{74D98277-30F5-4149-8D15-EE7802CFA54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3656" y="2904611"/>
            <a:ext cx="2056573" cy="1212869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A4A87540-7B05-214A-9314-DC39FFB8FF21}"/>
              </a:ext>
            </a:extLst>
          </p:cNvPr>
          <p:cNvSpPr txBox="1"/>
          <p:nvPr/>
        </p:nvSpPr>
        <p:spPr>
          <a:xfrm>
            <a:off x="3119189" y="3019378"/>
            <a:ext cx="1335622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88" dirty="0">
                <a:latin typeface="Calibri Light" panose="020F0302020204030204" pitchFamily="34" charset="0"/>
                <a:hlinkClick r:id="rId3"/>
              </a:rPr>
              <a:t>http://uniroma3.it/didattica</a:t>
            </a:r>
            <a:endParaRPr lang="it-IT" sz="788" dirty="0">
              <a:latin typeface="Calibri Light" panose="020F0302020204030204" pitchFamily="34" charset="0"/>
            </a:endParaRPr>
          </a:p>
          <a:p>
            <a:endParaRPr lang="it-IT" sz="788" dirty="0">
              <a:latin typeface="Calibri Light" panose="020F0302020204030204" pitchFamily="34" charset="0"/>
            </a:endParaRPr>
          </a:p>
          <a:p>
            <a:endParaRPr lang="it-IT" sz="788" dirty="0">
              <a:latin typeface="Calibri Light" panose="020F0302020204030204" pitchFamily="34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92D7686-F4A4-6343-B538-B1ABA8172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funziona una richiesta Web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6959C7-6B64-1540-BEB8-D2C0DD9B8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Il file HTML può contenere elementi</a:t>
            </a:r>
          </a:p>
          <a:p>
            <a:pPr marL="0" indent="0">
              <a:buNone/>
            </a:pPr>
            <a:r>
              <a:rPr lang="it-IT" sz="1350" dirty="0"/>
              <a:t>(quali ad es. &lt;link </a:t>
            </a:r>
            <a:r>
              <a:rPr lang="it-IT" sz="1350" dirty="0" err="1"/>
              <a:t>href</a:t>
            </a:r>
            <a:r>
              <a:rPr lang="it-IT" sz="1350" dirty="0"/>
              <a:t>="</a:t>
            </a:r>
            <a:r>
              <a:rPr lang="it-IT" sz="1350" dirty="0" err="1"/>
              <a:t>style.css</a:t>
            </a:r>
            <a:r>
              <a:rPr lang="it-IT" sz="1350" dirty="0"/>
              <a:t>" </a:t>
            </a:r>
            <a:r>
              <a:rPr lang="it-IT" sz="1350" dirty="0" err="1"/>
              <a:t>rel</a:t>
            </a:r>
            <a:r>
              <a:rPr lang="it-IT" sz="1350" dirty="0"/>
              <a:t>="</a:t>
            </a:r>
            <a:r>
              <a:rPr lang="it-IT" sz="1350" dirty="0" err="1"/>
              <a:t>stylesheet</a:t>
            </a:r>
            <a:r>
              <a:rPr lang="it-IT" sz="1350" dirty="0"/>
              <a:t>"/&gt;  e &lt;</a:t>
            </a:r>
            <a:r>
              <a:rPr lang="it-IT" sz="1350" dirty="0" err="1"/>
              <a:t>img</a:t>
            </a:r>
            <a:r>
              <a:rPr lang="it-IT" sz="1350" dirty="0"/>
              <a:t> </a:t>
            </a:r>
            <a:r>
              <a:rPr lang="it-IT" sz="1350" dirty="0" err="1"/>
              <a:t>src</a:t>
            </a:r>
            <a:r>
              <a:rPr lang="it-IT" sz="1350" dirty="0"/>
              <a:t>="roma3.gif"/&gt;)</a:t>
            </a:r>
          </a:p>
          <a:p>
            <a:pPr marL="0" indent="0">
              <a:buNone/>
            </a:pPr>
            <a:r>
              <a:rPr lang="it-IT" dirty="0"/>
              <a:t>ciascuno dei quali corrisponde ad </a:t>
            </a:r>
          </a:p>
          <a:p>
            <a:pPr marL="0" indent="0">
              <a:buNone/>
            </a:pPr>
            <a:r>
              <a:rPr lang="it-IT" dirty="0"/>
              <a:t>una nuova richiesta al server*</a:t>
            </a:r>
          </a:p>
        </p:txBody>
      </p:sp>
      <p:sp>
        <p:nvSpPr>
          <p:cNvPr id="24" name="AutoShape 4" descr="Waterfox - Free &amp; Open Web Browser">
            <a:extLst>
              <a:ext uri="{FF2B5EF4-FFF2-40B4-BE49-F238E27FC236}">
                <a16:creationId xmlns:a16="http://schemas.microsoft.com/office/drawing/2014/main" id="{C5614A1C-EC05-FA49-A39A-0507A87296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86275" y="2486025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it-IT" sz="1013" dirty="0">
              <a:latin typeface="Calibri Light" panose="020F0302020204030204" pitchFamily="34" charset="0"/>
            </a:endParaRPr>
          </a:p>
        </p:txBody>
      </p:sp>
      <p:sp>
        <p:nvSpPr>
          <p:cNvPr id="38" name="AutoShape 6" descr="Waterfox - Free &amp; Open Web Browser">
            <a:extLst>
              <a:ext uri="{FF2B5EF4-FFF2-40B4-BE49-F238E27FC236}">
                <a16:creationId xmlns:a16="http://schemas.microsoft.com/office/drawing/2014/main" id="{960D6562-1CB3-444B-9BC9-38839522DC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it-IT" sz="1013" dirty="0">
              <a:latin typeface="Calibri Light" panose="020F030202020403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5792A9F-D6BF-7740-8581-2AAE46272227}"/>
              </a:ext>
            </a:extLst>
          </p:cNvPr>
          <p:cNvSpPr txBox="1"/>
          <p:nvPr/>
        </p:nvSpPr>
        <p:spPr>
          <a:xfrm>
            <a:off x="1614488" y="4254582"/>
            <a:ext cx="191110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13" dirty="0">
                <a:latin typeface="Calibri Light" panose="020F0302020204030204" pitchFamily="34" charset="0"/>
              </a:rPr>
              <a:t>* eventualmente a server diversi</a:t>
            </a:r>
          </a:p>
        </p:txBody>
      </p:sp>
      <p:pic>
        <p:nvPicPr>
          <p:cNvPr id="26" name="Picture 2" descr="Standard way to draw images using only CSS3/HTML5 - case in point : HTML 5  logo ? - Stack Overflow">
            <a:extLst>
              <a:ext uri="{FF2B5EF4-FFF2-40B4-BE49-F238E27FC236}">
                <a16:creationId xmlns:a16="http://schemas.microsoft.com/office/drawing/2014/main" id="{1D8D01AD-CAE2-CE4D-B041-C807255DA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90437" y="3288951"/>
            <a:ext cx="638411" cy="63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CD242CB2-0CD0-4D49-BD13-A64BF483F494}"/>
              </a:ext>
            </a:extLst>
          </p:cNvPr>
          <p:cNvCxnSpPr>
            <a:cxnSpLocks/>
          </p:cNvCxnSpPr>
          <p:nvPr/>
        </p:nvCxnSpPr>
        <p:spPr>
          <a:xfrm flipV="1">
            <a:off x="5178199" y="2675546"/>
            <a:ext cx="810521" cy="22906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Google Shape;269;p38">
            <a:extLst>
              <a:ext uri="{FF2B5EF4-FFF2-40B4-BE49-F238E27FC236}">
                <a16:creationId xmlns:a16="http://schemas.microsoft.com/office/drawing/2014/main" id="{744CC906-DB70-8491-E203-00D2620DC98E}"/>
              </a:ext>
            </a:extLst>
          </p:cNvPr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0101" y="2890240"/>
            <a:ext cx="909450" cy="117045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" name="Google Shape;272;p38">
            <a:extLst>
              <a:ext uri="{FF2B5EF4-FFF2-40B4-BE49-F238E27FC236}">
                <a16:creationId xmlns:a16="http://schemas.microsoft.com/office/drawing/2014/main" id="{391559F0-2373-9946-D816-78E5CBEA8B92}"/>
              </a:ext>
            </a:extLst>
          </p:cNvPr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6293" y="2018128"/>
            <a:ext cx="1900143" cy="19001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27694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magine 24">
            <a:extLst>
              <a:ext uri="{FF2B5EF4-FFF2-40B4-BE49-F238E27FC236}">
                <a16:creationId xmlns:a16="http://schemas.microsoft.com/office/drawing/2014/main" id="{E1171A2C-FC46-2F49-BC2F-45F977ED462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3656" y="2904611"/>
            <a:ext cx="2056573" cy="1212869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6EC435E-6B88-384C-94AB-3D6EE5E289EE}"/>
              </a:ext>
            </a:extLst>
          </p:cNvPr>
          <p:cNvSpPr txBox="1"/>
          <p:nvPr/>
        </p:nvSpPr>
        <p:spPr>
          <a:xfrm>
            <a:off x="3119189" y="3019378"/>
            <a:ext cx="1335622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88" dirty="0">
                <a:latin typeface="Calibri Light" panose="020F0302020204030204" pitchFamily="34" charset="0"/>
                <a:hlinkClick r:id="rId3"/>
              </a:rPr>
              <a:t>http://uniroma3.it/didattica</a:t>
            </a:r>
            <a:endParaRPr lang="it-IT" sz="788" dirty="0">
              <a:latin typeface="Calibri Light" panose="020F0302020204030204" pitchFamily="34" charset="0"/>
            </a:endParaRPr>
          </a:p>
          <a:p>
            <a:endParaRPr lang="it-IT" sz="788" dirty="0">
              <a:latin typeface="Calibri Light" panose="020F0302020204030204" pitchFamily="34" charset="0"/>
            </a:endParaRPr>
          </a:p>
          <a:p>
            <a:endParaRPr lang="it-IT" sz="788" dirty="0">
              <a:latin typeface="Calibri Light" panose="020F0302020204030204" pitchFamily="34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92D7686-F4A4-6343-B538-B1ABA8172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funziona una richiesta Web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6959C7-6B64-1540-BEB8-D2C0DD9B8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Il server risponde mandando al client le risorse richieste dal browser</a:t>
            </a:r>
          </a:p>
        </p:txBody>
      </p:sp>
      <p:sp>
        <p:nvSpPr>
          <p:cNvPr id="24" name="AutoShape 4" descr="Waterfox - Free &amp; Open Web Browser">
            <a:extLst>
              <a:ext uri="{FF2B5EF4-FFF2-40B4-BE49-F238E27FC236}">
                <a16:creationId xmlns:a16="http://schemas.microsoft.com/office/drawing/2014/main" id="{C5614A1C-EC05-FA49-A39A-0507A87296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86275" y="2486025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it-IT" sz="1013" dirty="0">
              <a:latin typeface="Calibri Light" panose="020F0302020204030204" pitchFamily="34" charset="0"/>
            </a:endParaRPr>
          </a:p>
        </p:txBody>
      </p:sp>
      <p:sp>
        <p:nvSpPr>
          <p:cNvPr id="38" name="AutoShape 6" descr="Waterfox - Free &amp; Open Web Browser">
            <a:extLst>
              <a:ext uri="{FF2B5EF4-FFF2-40B4-BE49-F238E27FC236}">
                <a16:creationId xmlns:a16="http://schemas.microsoft.com/office/drawing/2014/main" id="{960D6562-1CB3-444B-9BC9-38839522DC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it-IT" sz="1013" dirty="0">
              <a:latin typeface="Calibri Light" panose="020F0302020204030204" pitchFamily="34" charset="0"/>
            </a:endParaRP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961936E7-A621-8F4E-B1A9-1827D82B1143}"/>
              </a:ext>
            </a:extLst>
          </p:cNvPr>
          <p:cNvCxnSpPr>
            <a:cxnSpLocks/>
          </p:cNvCxnSpPr>
          <p:nvPr/>
        </p:nvCxnSpPr>
        <p:spPr>
          <a:xfrm flipH="1">
            <a:off x="5178199" y="2991829"/>
            <a:ext cx="1277496" cy="58459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0B6AE552-332F-1F47-B818-7469C84257C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7246" y="3069034"/>
            <a:ext cx="271463" cy="22145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A9A3EC4-C8B1-2E4E-9413-1B2FC399B42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3815" y="2939650"/>
            <a:ext cx="271463" cy="221456"/>
          </a:xfrm>
          <a:prstGeom prst="rect">
            <a:avLst/>
          </a:prstGeom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3D6A784D-12EE-2F4C-BBBE-420DBB2FC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8421" y="3306947"/>
            <a:ext cx="443860" cy="62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Standard way to draw images using only CSS3/HTML5 - case in point : HTML 5  logo ? - Stack Overflow">
            <a:extLst>
              <a:ext uri="{FF2B5EF4-FFF2-40B4-BE49-F238E27FC236}">
                <a16:creationId xmlns:a16="http://schemas.microsoft.com/office/drawing/2014/main" id="{F80A9C9B-650D-B749-930B-5C9B01B37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90437" y="3288951"/>
            <a:ext cx="638411" cy="63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69;p38">
            <a:extLst>
              <a:ext uri="{FF2B5EF4-FFF2-40B4-BE49-F238E27FC236}">
                <a16:creationId xmlns:a16="http://schemas.microsoft.com/office/drawing/2014/main" id="{5577E3FA-BEBC-15A4-80E2-684FC354C737}"/>
              </a:ext>
            </a:extLst>
          </p:cNvPr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0101" y="2890240"/>
            <a:ext cx="909450" cy="117045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" name="Google Shape;272;p38">
            <a:extLst>
              <a:ext uri="{FF2B5EF4-FFF2-40B4-BE49-F238E27FC236}">
                <a16:creationId xmlns:a16="http://schemas.microsoft.com/office/drawing/2014/main" id="{108CF287-6463-9A97-8666-BF731F7A8725}"/>
              </a:ext>
            </a:extLst>
          </p:cNvPr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6293" y="2018128"/>
            <a:ext cx="1900143" cy="19001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87512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2D7686-F4A4-6343-B538-B1ABA8172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funziona una richiesta Web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6959C7-6B64-1540-BEB8-D2C0DD9B8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Quando il browser ha tutte le risorse, </a:t>
            </a:r>
            <a:br>
              <a:rPr lang="it-IT" dirty="0"/>
            </a:br>
            <a:r>
              <a:rPr lang="it-IT" dirty="0"/>
              <a:t>mostra all'utente la pagina richiesta</a:t>
            </a:r>
          </a:p>
        </p:txBody>
      </p:sp>
      <p:sp>
        <p:nvSpPr>
          <p:cNvPr id="24" name="AutoShape 4" descr="Waterfox - Free &amp; Open Web Browser">
            <a:extLst>
              <a:ext uri="{FF2B5EF4-FFF2-40B4-BE49-F238E27FC236}">
                <a16:creationId xmlns:a16="http://schemas.microsoft.com/office/drawing/2014/main" id="{C5614A1C-EC05-FA49-A39A-0507A87296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86275" y="2486025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it-IT" sz="1013" dirty="0">
              <a:latin typeface="Calibri Light" panose="020F0302020204030204" pitchFamily="34" charset="0"/>
            </a:endParaRPr>
          </a:p>
        </p:txBody>
      </p:sp>
      <p:sp>
        <p:nvSpPr>
          <p:cNvPr id="38" name="AutoShape 6" descr="Waterfox - Free &amp; Open Web Browser">
            <a:extLst>
              <a:ext uri="{FF2B5EF4-FFF2-40B4-BE49-F238E27FC236}">
                <a16:creationId xmlns:a16="http://schemas.microsoft.com/office/drawing/2014/main" id="{960D6562-1CB3-444B-9BC9-38839522DC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it-IT" sz="1013" dirty="0">
              <a:latin typeface="Calibri Light" panose="020F0302020204030204" pitchFamily="34" charset="0"/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DF5D2DF5-F6AE-5345-B042-B7517B13B21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3656" y="2904611"/>
            <a:ext cx="2056573" cy="1212869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E838AC2-986B-AD4B-A955-FC8E5FF5D91F}"/>
              </a:ext>
            </a:extLst>
          </p:cNvPr>
          <p:cNvSpPr txBox="1"/>
          <p:nvPr/>
        </p:nvSpPr>
        <p:spPr>
          <a:xfrm>
            <a:off x="3119189" y="3019378"/>
            <a:ext cx="1335622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88" dirty="0">
                <a:latin typeface="Calibri Light" panose="020F0302020204030204" pitchFamily="34" charset="0"/>
                <a:hlinkClick r:id="rId3"/>
              </a:rPr>
              <a:t>http://uniroma3.it/didattica</a:t>
            </a:r>
            <a:endParaRPr lang="it-IT" sz="788" dirty="0">
              <a:latin typeface="Calibri Light" panose="020F0302020204030204" pitchFamily="34" charset="0"/>
            </a:endParaRPr>
          </a:p>
          <a:p>
            <a:endParaRPr lang="it-IT" sz="788" dirty="0">
              <a:latin typeface="Calibri Light" panose="020F0302020204030204" pitchFamily="34" charset="0"/>
            </a:endParaRPr>
          </a:p>
          <a:p>
            <a:endParaRPr lang="it-IT" sz="788" dirty="0">
              <a:latin typeface="Calibri Light" panose="020F0302020204030204" pitchFamily="34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09DD4E7-4247-9A46-AF73-41D781BC319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8643" y="3212542"/>
            <a:ext cx="2035463" cy="859141"/>
          </a:xfrm>
          <a:prstGeom prst="rect">
            <a:avLst/>
          </a:prstGeom>
        </p:spPr>
      </p:pic>
      <p:pic>
        <p:nvPicPr>
          <p:cNvPr id="4" name="Google Shape;269;p38">
            <a:extLst>
              <a:ext uri="{FF2B5EF4-FFF2-40B4-BE49-F238E27FC236}">
                <a16:creationId xmlns:a16="http://schemas.microsoft.com/office/drawing/2014/main" id="{CD7D3CF4-7D3A-497B-CDC8-D108178D066A}"/>
              </a:ext>
            </a:extLst>
          </p:cNvPr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0101" y="2890240"/>
            <a:ext cx="909450" cy="117045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" name="Google Shape;272;p38">
            <a:extLst>
              <a:ext uri="{FF2B5EF4-FFF2-40B4-BE49-F238E27FC236}">
                <a16:creationId xmlns:a16="http://schemas.microsoft.com/office/drawing/2014/main" id="{3C582AA4-2AE8-4457-FA91-D279EDDEF40F}"/>
              </a:ext>
            </a:extLst>
          </p:cNvPr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6293" y="2018128"/>
            <a:ext cx="1900143" cy="19001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96642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20622C-2772-F94F-B2A9-F237BE7F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87D2E98-515E-964D-8BF8-B5673195B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449" y="2595813"/>
            <a:ext cx="612553" cy="499714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57BA6831-DA1B-C540-8D60-9F921331A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8031" y="2353779"/>
            <a:ext cx="646650" cy="90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Standard way to draw images using only CSS3/HTML5 - case in point : HTML 5  logo ? - Stack Overflow">
            <a:extLst>
              <a:ext uri="{FF2B5EF4-FFF2-40B4-BE49-F238E27FC236}">
                <a16:creationId xmlns:a16="http://schemas.microsoft.com/office/drawing/2014/main" id="{9A4DE2BF-443F-A044-8884-652FFF0E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4487" y="2353777"/>
            <a:ext cx="906107" cy="90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E8823C4-28C9-F04C-A053-81AA7456ECB3}"/>
              </a:ext>
            </a:extLst>
          </p:cNvPr>
          <p:cNvSpPr txBox="1"/>
          <p:nvPr/>
        </p:nvSpPr>
        <p:spPr>
          <a:xfrm>
            <a:off x="2469327" y="2565764"/>
            <a:ext cx="3336664" cy="559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38" dirty="0">
                <a:latin typeface="Calibri Light" panose="020F0302020204030204" pitchFamily="34" charset="0"/>
              </a:rPr>
              <a:t>+          +           =   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AAB35F0-8AA4-1F44-9BD1-FEB8C4516DFF}"/>
              </a:ext>
            </a:extLst>
          </p:cNvPr>
          <p:cNvSpPr txBox="1"/>
          <p:nvPr/>
        </p:nvSpPr>
        <p:spPr>
          <a:xfrm>
            <a:off x="5187699" y="3552361"/>
            <a:ext cx="1922449" cy="403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25" dirty="0">
                <a:latin typeface="Calibri Light" panose="020F0302020204030204" pitchFamily="34" charset="0"/>
              </a:rPr>
              <a:t>Una pagina Web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08E3A0E1-E6D0-264E-B63F-38675B6E024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2167" y="2267796"/>
            <a:ext cx="2056573" cy="1212869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A23C0EF-454B-E948-8887-87856CB33A98}"/>
              </a:ext>
            </a:extLst>
          </p:cNvPr>
          <p:cNvSpPr txBox="1"/>
          <p:nvPr/>
        </p:nvSpPr>
        <p:spPr>
          <a:xfrm>
            <a:off x="5187700" y="2382564"/>
            <a:ext cx="1335622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88" dirty="0">
                <a:latin typeface="Calibri Light" panose="020F0302020204030204" pitchFamily="34" charset="0"/>
                <a:hlinkClick r:id="rId6"/>
              </a:rPr>
              <a:t>http://uniroma3.it/didattica</a:t>
            </a:r>
            <a:endParaRPr lang="it-IT" sz="788" dirty="0">
              <a:latin typeface="Calibri Light" panose="020F0302020204030204" pitchFamily="34" charset="0"/>
            </a:endParaRPr>
          </a:p>
          <a:p>
            <a:endParaRPr lang="it-IT" sz="788" dirty="0">
              <a:latin typeface="Calibri Light" panose="020F0302020204030204" pitchFamily="34" charset="0"/>
            </a:endParaRPr>
          </a:p>
          <a:p>
            <a:endParaRPr lang="it-IT" sz="788" dirty="0">
              <a:latin typeface="Calibri Light" panose="020F0302020204030204" pitchFamily="34" charset="0"/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BFC1EFA9-0832-2C49-BF40-F96175DD4C3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7153" y="2575728"/>
            <a:ext cx="2035463" cy="85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040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Anatomia</a:t>
            </a:r>
            <a:r>
              <a:rPr lang="en-US" dirty="0"/>
              <a:t> di un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informativo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Web</a:t>
            </a:r>
          </a:p>
        </p:txBody>
      </p:sp>
      <p:sp>
        <p:nvSpPr>
          <p:cNvPr id="5" name="Rettangolo 4"/>
          <p:cNvSpPr/>
          <p:nvPr/>
        </p:nvSpPr>
        <p:spPr>
          <a:xfrm>
            <a:off x="3124736" y="1252446"/>
            <a:ext cx="926360" cy="626222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Browser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  <a:t>(Firefox, Chrome,…) </a:t>
            </a:r>
          </a:p>
        </p:txBody>
      </p:sp>
      <p:sp>
        <p:nvSpPr>
          <p:cNvPr id="6" name="Rettangolo 5"/>
          <p:cNvSpPr/>
          <p:nvPr/>
        </p:nvSpPr>
        <p:spPr>
          <a:xfrm>
            <a:off x="6337781" y="1252446"/>
            <a:ext cx="926360" cy="626222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Site</a:t>
            </a:r>
            <a:endParaRPr lang="en-US" sz="105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Fumetto 4 6"/>
          <p:cNvSpPr/>
          <p:nvPr/>
        </p:nvSpPr>
        <p:spPr>
          <a:xfrm>
            <a:off x="4533396" y="1344109"/>
            <a:ext cx="1263704" cy="430528"/>
          </a:xfrm>
          <a:prstGeom prst="cloudCallout">
            <a:avLst>
              <a:gd name="adj1" fmla="val -22824"/>
              <a:gd name="adj2" fmla="val 37187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rgbClr val="000000"/>
                </a:solidFill>
                <a:latin typeface="Calibri Light" panose="020F0302020204030204" pitchFamily="34" charset="0"/>
              </a:rPr>
              <a:t>internet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1228705" y="1304969"/>
            <a:ext cx="1939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Calibri Light" panose="020F0302020204030204" pitchFamily="34" charset="0"/>
              </a:rPr>
              <a:t>30.000 mt</a:t>
            </a:r>
          </a:p>
          <a:p>
            <a:r>
              <a:rPr lang="en-US" sz="1350" dirty="0" err="1">
                <a:latin typeface="Calibri Light" panose="020F0302020204030204" pitchFamily="34" charset="0"/>
              </a:rPr>
              <a:t>Architettura</a:t>
            </a:r>
            <a:r>
              <a:rPr lang="en-US" sz="1350" dirty="0">
                <a:latin typeface="Calibri Light" panose="020F0302020204030204" pitchFamily="34" charset="0"/>
              </a:rPr>
              <a:t> client server</a:t>
            </a:r>
          </a:p>
        </p:txBody>
      </p:sp>
      <p:cxnSp>
        <p:nvCxnSpPr>
          <p:cNvPr id="10" name="Connettore 2 9"/>
          <p:cNvCxnSpPr>
            <a:stCxn id="5" idx="3"/>
            <a:endCxn id="7" idx="0"/>
          </p:cNvCxnSpPr>
          <p:nvPr/>
        </p:nvCxnSpPr>
        <p:spPr>
          <a:xfrm flipV="1">
            <a:off x="4051096" y="1559373"/>
            <a:ext cx="486218" cy="618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/>
          <p:cNvCxnSpPr>
            <a:stCxn id="7" idx="2"/>
            <a:endCxn id="6" idx="1"/>
          </p:cNvCxnSpPr>
          <p:nvPr/>
        </p:nvCxnSpPr>
        <p:spPr>
          <a:xfrm>
            <a:off x="5796047" y="1559373"/>
            <a:ext cx="541736" cy="618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/>
          <p:cNvSpPr txBox="1"/>
          <p:nvPr/>
        </p:nvSpPr>
        <p:spPr>
          <a:xfrm>
            <a:off x="1251675" y="1967211"/>
            <a:ext cx="1456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Calibri Light" panose="020F0302020204030204" pitchFamily="34" charset="0"/>
              </a:rPr>
              <a:t>15.000 mt</a:t>
            </a:r>
          </a:p>
          <a:p>
            <a:r>
              <a:rPr lang="en-US" sz="1350" dirty="0" err="1">
                <a:latin typeface="Calibri Light" panose="020F0302020204030204" pitchFamily="34" charset="0"/>
              </a:rPr>
              <a:t>HTTP+URI+Cookie</a:t>
            </a:r>
            <a:endParaRPr lang="en-US" sz="1350" dirty="0">
              <a:latin typeface="Calibri Light" panose="020F0302020204030204" pitchFamily="34" charset="0"/>
            </a:endParaRPr>
          </a:p>
        </p:txBody>
      </p:sp>
      <p:sp>
        <p:nvSpPr>
          <p:cNvPr id="17" name="Rettangolo 16"/>
          <p:cNvSpPr/>
          <p:nvPr/>
        </p:nvSpPr>
        <p:spPr>
          <a:xfrm>
            <a:off x="1251675" y="2394859"/>
            <a:ext cx="3429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latin typeface="Calibri Light" panose="020F0302020204030204" pitchFamily="34" charset="0"/>
              </a:rPr>
              <a:t>3.000 mt</a:t>
            </a:r>
          </a:p>
          <a:p>
            <a:r>
              <a:rPr lang="en-US" sz="1350" dirty="0">
                <a:latin typeface="Calibri Light" panose="020F0302020204030204" pitchFamily="34" charset="0"/>
              </a:rPr>
              <a:t>HTML+CSS+JS</a:t>
            </a:r>
          </a:p>
        </p:txBody>
      </p:sp>
      <p:sp>
        <p:nvSpPr>
          <p:cNvPr id="18" name="Rettangolo 17"/>
          <p:cNvSpPr/>
          <p:nvPr/>
        </p:nvSpPr>
        <p:spPr>
          <a:xfrm>
            <a:off x="1228704" y="2931477"/>
            <a:ext cx="3429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latin typeface="Calibri Light" panose="020F0302020204030204" pitchFamily="34" charset="0"/>
              </a:rPr>
              <a:t>1.500 mt</a:t>
            </a:r>
          </a:p>
          <a:p>
            <a:r>
              <a:rPr lang="en-US" sz="1350" dirty="0" err="1">
                <a:latin typeface="Calibri Light" panose="020F0302020204030204" pitchFamily="34" charset="0"/>
              </a:rPr>
              <a:t>Architettura</a:t>
            </a:r>
            <a:r>
              <a:rPr lang="en-US" sz="1350" dirty="0">
                <a:latin typeface="Calibri Light" panose="020F0302020204030204" pitchFamily="34" charset="0"/>
              </a:rPr>
              <a:t> 3-tier</a:t>
            </a:r>
          </a:p>
        </p:txBody>
      </p:sp>
      <p:sp>
        <p:nvSpPr>
          <p:cNvPr id="19" name="Rettangolo 18"/>
          <p:cNvSpPr/>
          <p:nvPr/>
        </p:nvSpPr>
        <p:spPr>
          <a:xfrm>
            <a:off x="1251675" y="3834303"/>
            <a:ext cx="3429000" cy="10849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latin typeface="Calibri Light" panose="020F0302020204030204" pitchFamily="34" charset="0"/>
              </a:rPr>
              <a:t>100 mt</a:t>
            </a:r>
          </a:p>
          <a:p>
            <a:r>
              <a:rPr lang="en-US" sz="1350" dirty="0">
                <a:latin typeface="Calibri Light" panose="020F0302020204030204" pitchFamily="34" charset="0"/>
              </a:rPr>
              <a:t>Model-View-Controller</a:t>
            </a:r>
          </a:p>
          <a:p>
            <a:r>
              <a:rPr lang="en-US" sz="1350" dirty="0">
                <a:latin typeface="Calibri Light" panose="020F0302020204030204" pitchFamily="34" charset="0"/>
              </a:rPr>
              <a:t>REST</a:t>
            </a:r>
          </a:p>
          <a:p>
            <a:r>
              <a:rPr lang="en-US" sz="1350" dirty="0">
                <a:latin typeface="Calibri Light" panose="020F0302020204030204" pitchFamily="34" charset="0"/>
              </a:rPr>
              <a:t>CRUD</a:t>
            </a:r>
          </a:p>
          <a:p>
            <a:r>
              <a:rPr lang="en-US" sz="1350" dirty="0">
                <a:latin typeface="Calibri Light" panose="020F0302020204030204" pitchFamily="34" charset="0"/>
              </a:rPr>
              <a:t>ORM</a:t>
            </a:r>
          </a:p>
        </p:txBody>
      </p:sp>
      <p:cxnSp>
        <p:nvCxnSpPr>
          <p:cNvPr id="21" name="Connettore 2 20"/>
          <p:cNvCxnSpPr>
            <a:cxnSpLocks/>
          </p:cNvCxnSpPr>
          <p:nvPr/>
        </p:nvCxnSpPr>
        <p:spPr>
          <a:xfrm flipV="1">
            <a:off x="2687178" y="1841091"/>
            <a:ext cx="462126" cy="424176"/>
          </a:xfrm>
          <a:prstGeom prst="bentConnector3">
            <a:avLst>
              <a:gd name="adj1" fmla="val 50000"/>
            </a:avLst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itaglia singolo angolo rettangolo 25"/>
          <p:cNvSpPr/>
          <p:nvPr/>
        </p:nvSpPr>
        <p:spPr>
          <a:xfrm>
            <a:off x="2567297" y="2558143"/>
            <a:ext cx="585107" cy="686301"/>
          </a:xfrm>
          <a:prstGeom prst="snip1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000000"/>
                </a:solidFill>
                <a:latin typeface="Calibri Light" panose="020F0302020204030204" pitchFamily="34" charset="0"/>
              </a:rPr>
              <a:t>HTML</a:t>
            </a:r>
          </a:p>
        </p:txBody>
      </p:sp>
      <p:sp>
        <p:nvSpPr>
          <p:cNvPr id="27" name="Ritaglia singolo angolo rettangolo 26"/>
          <p:cNvSpPr/>
          <p:nvPr/>
        </p:nvSpPr>
        <p:spPr>
          <a:xfrm>
            <a:off x="3032985" y="2784511"/>
            <a:ext cx="585107" cy="686301"/>
          </a:xfrm>
          <a:prstGeom prst="snip1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000000"/>
                </a:solidFill>
                <a:latin typeface="Calibri Light" panose="020F0302020204030204" pitchFamily="34" charset="0"/>
              </a:rPr>
              <a:t>CSS</a:t>
            </a:r>
          </a:p>
        </p:txBody>
      </p:sp>
      <p:sp>
        <p:nvSpPr>
          <p:cNvPr id="28" name="Rettangolo 27"/>
          <p:cNvSpPr/>
          <p:nvPr/>
        </p:nvSpPr>
        <p:spPr>
          <a:xfrm>
            <a:off x="4045378" y="2359333"/>
            <a:ext cx="1138341" cy="626222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Web Server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  <a:t>(</a:t>
            </a:r>
            <a:r>
              <a:rPr lang="en-US" sz="1050" dirty="0" err="1">
                <a:solidFill>
                  <a:schemeClr val="tx1"/>
                </a:solidFill>
                <a:latin typeface="Calibri Light" panose="020F0302020204030204" pitchFamily="34" charset="0"/>
              </a:rPr>
              <a:t>Apache,MSIIS</a:t>
            </a:r>
            <a: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  <a:t>, …) </a:t>
            </a:r>
          </a:p>
        </p:txBody>
      </p:sp>
      <p:sp>
        <p:nvSpPr>
          <p:cNvPr id="29" name="Rettangolo 28"/>
          <p:cNvSpPr/>
          <p:nvPr/>
        </p:nvSpPr>
        <p:spPr>
          <a:xfrm>
            <a:off x="5406877" y="2359333"/>
            <a:ext cx="1138341" cy="626222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>
                <a:solidFill>
                  <a:schemeClr val="tx1"/>
                </a:solidFill>
                <a:latin typeface="Calibri Light" panose="020F0302020204030204" pitchFamily="34" charset="0"/>
              </a:rPr>
              <a:t>AppServer</a:t>
            </a:r>
            <a:endParaRPr lang="en-US" sz="1350" dirty="0">
              <a:solidFill>
                <a:schemeClr val="tx1"/>
              </a:solidFill>
              <a:latin typeface="Calibri Light" panose="020F0302020204030204" pitchFamily="34" charset="0"/>
            </a:endParaRPr>
          </a:p>
          <a:p>
            <a:pPr algn="ctr"/>
            <a: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  <a:t>(JBoss, </a:t>
            </a:r>
            <a:b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</a:br>
            <a:r>
              <a:rPr lang="en-US" sz="1050" dirty="0" err="1">
                <a:solidFill>
                  <a:schemeClr val="tx1"/>
                </a:solidFill>
                <a:latin typeface="Calibri Light" panose="020F0302020204030204" pitchFamily="34" charset="0"/>
              </a:rPr>
              <a:t>GlassFish</a:t>
            </a:r>
            <a: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  <a:t>, …) </a:t>
            </a:r>
          </a:p>
        </p:txBody>
      </p:sp>
      <p:sp>
        <p:nvSpPr>
          <p:cNvPr id="30" name="Rettangolo 29"/>
          <p:cNvSpPr/>
          <p:nvPr/>
        </p:nvSpPr>
        <p:spPr>
          <a:xfrm>
            <a:off x="6741161" y="2370072"/>
            <a:ext cx="1138341" cy="626222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DBMS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  <a:t>(Postgres, </a:t>
            </a:r>
            <a:b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</a:br>
            <a: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  <a:t>MySQL, …) </a:t>
            </a:r>
          </a:p>
        </p:txBody>
      </p:sp>
      <p:sp>
        <p:nvSpPr>
          <p:cNvPr id="31" name="CasellaDiTesto 30"/>
          <p:cNvSpPr txBox="1"/>
          <p:nvPr/>
        </p:nvSpPr>
        <p:spPr>
          <a:xfrm>
            <a:off x="3950129" y="2945084"/>
            <a:ext cx="13921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alibri Light" panose="020F0302020204030204" pitchFamily="34" charset="0"/>
              </a:rPr>
              <a:t>Presentation Tier</a:t>
            </a:r>
          </a:p>
        </p:txBody>
      </p:sp>
      <p:sp>
        <p:nvSpPr>
          <p:cNvPr id="32" name="CasellaDiTesto 31"/>
          <p:cNvSpPr txBox="1"/>
          <p:nvPr/>
        </p:nvSpPr>
        <p:spPr>
          <a:xfrm>
            <a:off x="5567686" y="2932564"/>
            <a:ext cx="85472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alibri Light" panose="020F0302020204030204" pitchFamily="34" charset="0"/>
              </a:rPr>
              <a:t>Logic Tier</a:t>
            </a:r>
          </a:p>
        </p:txBody>
      </p:sp>
      <p:sp>
        <p:nvSpPr>
          <p:cNvPr id="33" name="CasellaDiTesto 32"/>
          <p:cNvSpPr txBox="1"/>
          <p:nvPr/>
        </p:nvSpPr>
        <p:spPr>
          <a:xfrm>
            <a:off x="6634990" y="2939977"/>
            <a:ext cx="12933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alibri Light" panose="020F0302020204030204" pitchFamily="34" charset="0"/>
              </a:rPr>
              <a:t>Persistence Tier</a:t>
            </a:r>
          </a:p>
        </p:txBody>
      </p:sp>
      <p:cxnSp>
        <p:nvCxnSpPr>
          <p:cNvPr id="34" name="Connettore 2 33"/>
          <p:cNvCxnSpPr>
            <a:stCxn id="28" idx="3"/>
            <a:endCxn id="29" idx="1"/>
          </p:cNvCxnSpPr>
          <p:nvPr/>
        </p:nvCxnSpPr>
        <p:spPr>
          <a:xfrm>
            <a:off x="5183719" y="2672443"/>
            <a:ext cx="22315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/>
          <p:cNvCxnSpPr>
            <a:stCxn id="29" idx="3"/>
            <a:endCxn id="30" idx="1"/>
          </p:cNvCxnSpPr>
          <p:nvPr/>
        </p:nvCxnSpPr>
        <p:spPr>
          <a:xfrm>
            <a:off x="6545218" y="2672443"/>
            <a:ext cx="195944" cy="1073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1 42"/>
          <p:cNvCxnSpPr/>
          <p:nvPr/>
        </p:nvCxnSpPr>
        <p:spPr>
          <a:xfrm flipH="1">
            <a:off x="4045378" y="1878668"/>
            <a:ext cx="2292404" cy="480665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1 44"/>
          <p:cNvCxnSpPr/>
          <p:nvPr/>
        </p:nvCxnSpPr>
        <p:spPr>
          <a:xfrm>
            <a:off x="7264141" y="1878668"/>
            <a:ext cx="615362" cy="480665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ttangolo 47"/>
          <p:cNvSpPr/>
          <p:nvPr/>
        </p:nvSpPr>
        <p:spPr>
          <a:xfrm>
            <a:off x="4375294" y="4136419"/>
            <a:ext cx="908712" cy="403691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Model</a:t>
            </a:r>
            <a:endParaRPr lang="en-US" sz="105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49" name="Rettangolo 48"/>
          <p:cNvSpPr/>
          <p:nvPr/>
        </p:nvSpPr>
        <p:spPr>
          <a:xfrm>
            <a:off x="5537146" y="3690196"/>
            <a:ext cx="908712" cy="403691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Controller</a:t>
            </a:r>
            <a:endParaRPr lang="en-US" sz="105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50" name="Rettangolo 49"/>
          <p:cNvSpPr/>
          <p:nvPr/>
        </p:nvSpPr>
        <p:spPr>
          <a:xfrm>
            <a:off x="6814226" y="4126570"/>
            <a:ext cx="908712" cy="403691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View</a:t>
            </a:r>
            <a:endParaRPr lang="en-US" sz="105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51" name="Connettore 1 50"/>
          <p:cNvCxnSpPr/>
          <p:nvPr/>
        </p:nvCxnSpPr>
        <p:spPr>
          <a:xfrm flipH="1">
            <a:off x="4235222" y="2996292"/>
            <a:ext cx="1171657" cy="964227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1 53"/>
          <p:cNvCxnSpPr/>
          <p:nvPr/>
        </p:nvCxnSpPr>
        <p:spPr>
          <a:xfrm>
            <a:off x="6545220" y="2985553"/>
            <a:ext cx="1177720" cy="974966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1 59"/>
          <p:cNvCxnSpPr/>
          <p:nvPr/>
        </p:nvCxnSpPr>
        <p:spPr>
          <a:xfrm>
            <a:off x="2307203" y="1967211"/>
            <a:ext cx="5572301" cy="0"/>
          </a:xfrm>
          <a:prstGeom prst="line">
            <a:avLst/>
          </a:prstGeom>
          <a:ln w="762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1 60"/>
          <p:cNvCxnSpPr/>
          <p:nvPr/>
        </p:nvCxnSpPr>
        <p:spPr>
          <a:xfrm>
            <a:off x="2357784" y="3547012"/>
            <a:ext cx="5572301" cy="0"/>
          </a:xfrm>
          <a:prstGeom prst="line">
            <a:avLst/>
          </a:prstGeom>
          <a:ln w="762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4 64"/>
          <p:cNvCxnSpPr>
            <a:endCxn id="49" idx="1"/>
          </p:cNvCxnSpPr>
          <p:nvPr/>
        </p:nvCxnSpPr>
        <p:spPr>
          <a:xfrm flipV="1">
            <a:off x="4657706" y="3892044"/>
            <a:ext cx="879442" cy="201847"/>
          </a:xfrm>
          <a:prstGeom prst="bentConnector3">
            <a:avLst>
              <a:gd name="adj1" fmla="val 104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4 67"/>
          <p:cNvCxnSpPr>
            <a:endCxn id="49" idx="3"/>
          </p:cNvCxnSpPr>
          <p:nvPr/>
        </p:nvCxnSpPr>
        <p:spPr>
          <a:xfrm rot="10800000">
            <a:off x="6445861" y="3892045"/>
            <a:ext cx="972905" cy="201845"/>
          </a:xfrm>
          <a:prstGeom prst="bentConnector3">
            <a:avLst>
              <a:gd name="adj1" fmla="val 172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1 74"/>
          <p:cNvCxnSpPr>
            <a:stCxn id="48" idx="3"/>
            <a:endCxn id="50" idx="1"/>
          </p:cNvCxnSpPr>
          <p:nvPr/>
        </p:nvCxnSpPr>
        <p:spPr>
          <a:xfrm flipV="1">
            <a:off x="5284008" y="4328415"/>
            <a:ext cx="1530220" cy="98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ttangolo 79"/>
          <p:cNvSpPr/>
          <p:nvPr/>
        </p:nvSpPr>
        <p:spPr>
          <a:xfrm>
            <a:off x="3759750" y="4652038"/>
            <a:ext cx="908712" cy="403691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CRUD</a:t>
            </a:r>
            <a:endParaRPr lang="en-US" sz="105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81" name="Rettangolo 80"/>
          <p:cNvSpPr/>
          <p:nvPr/>
        </p:nvSpPr>
        <p:spPr>
          <a:xfrm>
            <a:off x="4729363" y="4652038"/>
            <a:ext cx="908712" cy="403691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ORM</a:t>
            </a:r>
            <a:endParaRPr lang="en-US" sz="105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84" name="CasellaDiTesto 83"/>
          <p:cNvSpPr txBox="1"/>
          <p:nvPr/>
        </p:nvSpPr>
        <p:spPr>
          <a:xfrm>
            <a:off x="1143000" y="4835378"/>
            <a:ext cx="2605200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525" dirty="0" err="1">
                <a:latin typeface="Calibri Light" panose="020F0302020204030204" pitchFamily="34" charset="0"/>
              </a:rPr>
              <a:t>Tratto</a:t>
            </a:r>
            <a:r>
              <a:rPr lang="en-US" sz="525" dirty="0">
                <a:latin typeface="Calibri Light" panose="020F0302020204030204" pitchFamily="34" charset="0"/>
              </a:rPr>
              <a:t> da: David Patterson, Armando Fox</a:t>
            </a:r>
            <a:br>
              <a:rPr lang="en-US" sz="525" dirty="0">
                <a:latin typeface="Calibri Light" panose="020F0302020204030204" pitchFamily="34" charset="0"/>
              </a:rPr>
            </a:br>
            <a:r>
              <a:rPr lang="en-US" sz="525" dirty="0">
                <a:latin typeface="Calibri Light" panose="020F0302020204030204" pitchFamily="34" charset="0"/>
              </a:rPr>
              <a:t>Engineering Long-Lasting Software: An Agile Approach Using SaaS and Cloud Computing</a:t>
            </a:r>
          </a:p>
          <a:p>
            <a:endParaRPr lang="en-US" sz="525" dirty="0">
              <a:latin typeface="Calibri Light" panose="020F0302020204030204" pitchFamily="34" charset="0"/>
            </a:endParaRPr>
          </a:p>
        </p:txBody>
      </p:sp>
      <p:sp>
        <p:nvSpPr>
          <p:cNvPr id="39" name="Fumetto 4 38"/>
          <p:cNvSpPr/>
          <p:nvPr/>
        </p:nvSpPr>
        <p:spPr>
          <a:xfrm>
            <a:off x="3599041" y="1967213"/>
            <a:ext cx="4420874" cy="1579801"/>
          </a:xfrm>
          <a:prstGeom prst="cloudCallout">
            <a:avLst>
              <a:gd name="adj1" fmla="val -22824"/>
              <a:gd name="adj2" fmla="val 37187"/>
            </a:avLst>
          </a:prstGeom>
          <a:solidFill>
            <a:schemeClr val="bg2">
              <a:alpha val="1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Ritaglia singolo angolo rettangolo 26">
            <a:extLst>
              <a:ext uri="{FF2B5EF4-FFF2-40B4-BE49-F238E27FC236}">
                <a16:creationId xmlns:a16="http://schemas.microsoft.com/office/drawing/2014/main" id="{A0B4BB6D-6713-2019-E698-01C09450613C}"/>
              </a:ext>
            </a:extLst>
          </p:cNvPr>
          <p:cNvSpPr/>
          <p:nvPr/>
        </p:nvSpPr>
        <p:spPr>
          <a:xfrm>
            <a:off x="3467196" y="3032056"/>
            <a:ext cx="585107" cy="686301"/>
          </a:xfrm>
          <a:prstGeom prst="snip1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000000"/>
                </a:solidFill>
                <a:latin typeface="Calibri Light" panose="020F0302020204030204" pitchFamily="34" charset="0"/>
              </a:rPr>
              <a:t>JS</a:t>
            </a:r>
          </a:p>
        </p:txBody>
      </p:sp>
    </p:spTree>
    <p:extLst>
      <p:ext uri="{BB962C8B-B14F-4D97-AF65-F5344CB8AC3E}">
        <p14:creationId xmlns:p14="http://schemas.microsoft.com/office/powerpoint/2010/main" val="10669570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36B069-A0AA-D549-BFE8-652DBD2B8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Esempio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5118380-4F01-0043-BB4A-B13511394A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929214"/>
            <a:ext cx="4038600" cy="3394472"/>
          </a:xfrm>
        </p:spPr>
        <p:txBody>
          <a:bodyPr/>
          <a:lstStyle/>
          <a:p>
            <a:pPr marL="0" indent="0">
              <a:buNone/>
            </a:pPr>
            <a:r>
              <a:rPr lang="it-IT" dirty="0" err="1"/>
              <a:t>simple-page.html</a:t>
            </a:r>
            <a:endParaRPr lang="it-IT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EBEF791F-419C-B849-99CF-D4FFF2878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8943" y="929214"/>
            <a:ext cx="3028950" cy="3394472"/>
          </a:xfrm>
        </p:spPr>
        <p:txBody>
          <a:bodyPr/>
          <a:lstStyle/>
          <a:p>
            <a:pPr marL="0" indent="0">
              <a:buNone/>
            </a:pPr>
            <a:r>
              <a:rPr lang="it-IT" dirty="0" err="1"/>
              <a:t>simple-style.css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E23258B-59A8-AB43-BB57-DC43FD2AC945}"/>
              </a:ext>
            </a:extLst>
          </p:cNvPr>
          <p:cNvSpPr txBox="1"/>
          <p:nvPr/>
        </p:nvSpPr>
        <p:spPr>
          <a:xfrm>
            <a:off x="1276352" y="1367363"/>
            <a:ext cx="4001480" cy="3624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>
                <a:latin typeface="Calibri Light" panose="020F0302020204030204" pitchFamily="34" charset="0"/>
              </a:rPr>
              <a:t>&lt;!DOCTYPE HTML&gt;</a:t>
            </a:r>
          </a:p>
          <a:p>
            <a:r>
              <a:rPr lang="it-IT" sz="1350" dirty="0">
                <a:latin typeface="Calibri Light" panose="020F0302020204030204" pitchFamily="34" charset="0"/>
              </a:rPr>
              <a:t>&lt;html&gt;</a:t>
            </a:r>
          </a:p>
          <a:p>
            <a:r>
              <a:rPr lang="it-IT" sz="1350" dirty="0">
                <a:latin typeface="Calibri Light" panose="020F0302020204030204" pitchFamily="34" charset="0"/>
              </a:rPr>
              <a:t>	&lt;head&gt;</a:t>
            </a:r>
          </a:p>
          <a:p>
            <a:r>
              <a:rPr lang="it-IT" sz="1350" dirty="0">
                <a:latin typeface="Calibri Light" panose="020F0302020204030204" pitchFamily="34" charset="0"/>
              </a:rPr>
              <a:t>		&lt;</a:t>
            </a:r>
            <a:r>
              <a:rPr lang="it-IT" sz="1350" dirty="0" err="1">
                <a:latin typeface="Calibri Light" panose="020F0302020204030204" pitchFamily="34" charset="0"/>
              </a:rPr>
              <a:t>title</a:t>
            </a:r>
            <a:r>
              <a:rPr lang="it-IT" sz="1350" dirty="0">
                <a:latin typeface="Calibri Light" panose="020F0302020204030204" pitchFamily="34" charset="0"/>
              </a:rPr>
              <a:t>&gt;</a:t>
            </a:r>
            <a:r>
              <a:rPr lang="it-IT" sz="1350" dirty="0" err="1">
                <a:latin typeface="Calibri Light" panose="020F0302020204030204" pitchFamily="34" charset="0"/>
              </a:rPr>
              <a:t>simple</a:t>
            </a:r>
            <a:r>
              <a:rPr lang="it-IT" sz="1350" dirty="0">
                <a:latin typeface="Calibri Light" panose="020F0302020204030204" pitchFamily="34" charset="0"/>
              </a:rPr>
              <a:t> page&lt;/</a:t>
            </a:r>
            <a:r>
              <a:rPr lang="it-IT" sz="1350" dirty="0" err="1">
                <a:latin typeface="Calibri Light" panose="020F0302020204030204" pitchFamily="34" charset="0"/>
              </a:rPr>
              <a:t>title</a:t>
            </a:r>
            <a:r>
              <a:rPr lang="it-IT" sz="1350" dirty="0">
                <a:latin typeface="Calibri Light" panose="020F0302020204030204" pitchFamily="34" charset="0"/>
              </a:rPr>
              <a:t>&gt;</a:t>
            </a:r>
          </a:p>
          <a:p>
            <a:r>
              <a:rPr lang="it-IT" sz="1350" dirty="0">
                <a:latin typeface="Calibri Light" panose="020F0302020204030204" pitchFamily="34" charset="0"/>
              </a:rPr>
              <a:t>		&lt;link </a:t>
            </a:r>
            <a:r>
              <a:rPr lang="it-IT" sz="1350" dirty="0" err="1">
                <a:latin typeface="Calibri Light" panose="020F0302020204030204" pitchFamily="34" charset="0"/>
              </a:rPr>
              <a:t>rel</a:t>
            </a:r>
            <a:r>
              <a:rPr lang="it-IT" sz="1350" dirty="0">
                <a:latin typeface="Calibri Light" panose="020F0302020204030204" pitchFamily="34" charset="0"/>
              </a:rPr>
              <a:t>="</a:t>
            </a:r>
            <a:r>
              <a:rPr lang="it-IT" sz="1350" dirty="0" err="1">
                <a:latin typeface="Calibri Light" panose="020F0302020204030204" pitchFamily="34" charset="0"/>
              </a:rPr>
              <a:t>stylesheet</a:t>
            </a:r>
            <a:r>
              <a:rPr lang="it-IT" sz="1350" dirty="0">
                <a:latin typeface="Calibri Light" panose="020F0302020204030204" pitchFamily="34" charset="0"/>
              </a:rPr>
              <a:t>" </a:t>
            </a:r>
          </a:p>
          <a:p>
            <a:r>
              <a:rPr lang="it-IT" sz="1350" dirty="0">
                <a:latin typeface="Calibri Light" panose="020F0302020204030204" pitchFamily="34" charset="0"/>
              </a:rPr>
              <a:t>                           </a:t>
            </a:r>
            <a:r>
              <a:rPr lang="it-IT" sz="1350" dirty="0" err="1">
                <a:latin typeface="Calibri Light" panose="020F0302020204030204" pitchFamily="34" charset="0"/>
              </a:rPr>
              <a:t>href</a:t>
            </a:r>
            <a:r>
              <a:rPr lang="it-IT" sz="1350" dirty="0">
                <a:latin typeface="Calibri Light" panose="020F0302020204030204" pitchFamily="34" charset="0"/>
              </a:rPr>
              <a:t>="</a:t>
            </a:r>
            <a:r>
              <a:rPr lang="it-IT" sz="1350" dirty="0" err="1">
                <a:latin typeface="Calibri Light" panose="020F0302020204030204" pitchFamily="34" charset="0"/>
              </a:rPr>
              <a:t>simple-style.css</a:t>
            </a:r>
            <a:r>
              <a:rPr lang="it-IT" sz="1350" dirty="0">
                <a:latin typeface="Calibri Light" panose="020F0302020204030204" pitchFamily="34" charset="0"/>
              </a:rPr>
              <a:t>"/&gt;</a:t>
            </a:r>
          </a:p>
          <a:p>
            <a:r>
              <a:rPr lang="it-IT" sz="1350" dirty="0">
                <a:latin typeface="Calibri Light" panose="020F0302020204030204" pitchFamily="34" charset="0"/>
              </a:rPr>
              <a:t>	&lt;/head&gt;</a:t>
            </a:r>
          </a:p>
          <a:p>
            <a:r>
              <a:rPr lang="it-IT" sz="1350" dirty="0">
                <a:latin typeface="Calibri Light" panose="020F0302020204030204" pitchFamily="34" charset="0"/>
              </a:rPr>
              <a:t>	&lt;body&gt;</a:t>
            </a:r>
          </a:p>
          <a:p>
            <a:r>
              <a:rPr lang="it-IT" sz="1350" dirty="0">
                <a:latin typeface="Calibri Light" panose="020F0302020204030204" pitchFamily="34" charset="0"/>
              </a:rPr>
              <a:t>		&lt;h1&gt;Linguaggi di programmazione:&lt;/h1&gt;</a:t>
            </a:r>
          </a:p>
          <a:p>
            <a:r>
              <a:rPr lang="it-IT" sz="1350" dirty="0">
                <a:latin typeface="Calibri Light" panose="020F0302020204030204" pitchFamily="34" charset="0"/>
              </a:rPr>
              <a:t>		&lt;</a:t>
            </a:r>
            <a:r>
              <a:rPr lang="it-IT" sz="1350" dirty="0" err="1">
                <a:latin typeface="Calibri Light" panose="020F0302020204030204" pitchFamily="34" charset="0"/>
              </a:rPr>
              <a:t>ul</a:t>
            </a:r>
            <a:r>
              <a:rPr lang="it-IT" sz="1350" dirty="0">
                <a:latin typeface="Calibri Light" panose="020F0302020204030204" pitchFamily="34" charset="0"/>
              </a:rPr>
              <a:t>&gt;</a:t>
            </a:r>
          </a:p>
          <a:p>
            <a:r>
              <a:rPr lang="it-IT" sz="1350" dirty="0">
                <a:latin typeface="Calibri Light" panose="020F0302020204030204" pitchFamily="34" charset="0"/>
              </a:rPr>
              <a:t>			&lt;li&gt;Java&lt;/li&gt;</a:t>
            </a:r>
          </a:p>
          <a:p>
            <a:r>
              <a:rPr lang="it-IT" sz="1350" dirty="0">
                <a:latin typeface="Calibri Light" panose="020F0302020204030204" pitchFamily="34" charset="0"/>
              </a:rPr>
              <a:t>			&lt;li&gt;Ruby&lt;/li&gt;</a:t>
            </a:r>
          </a:p>
          <a:p>
            <a:r>
              <a:rPr lang="it-IT" sz="1350" dirty="0">
                <a:latin typeface="Calibri Light" panose="020F0302020204030204" pitchFamily="34" charset="0"/>
              </a:rPr>
              <a:t>			&lt;li&gt;</a:t>
            </a:r>
            <a:r>
              <a:rPr lang="it-IT" sz="1350" dirty="0" err="1">
                <a:latin typeface="Calibri Light" panose="020F0302020204030204" pitchFamily="34" charset="0"/>
              </a:rPr>
              <a:t>Phyton</a:t>
            </a:r>
            <a:r>
              <a:rPr lang="it-IT" sz="1350" dirty="0">
                <a:latin typeface="Calibri Light" panose="020F0302020204030204" pitchFamily="34" charset="0"/>
              </a:rPr>
              <a:t>&lt;/li&gt;</a:t>
            </a:r>
          </a:p>
          <a:p>
            <a:r>
              <a:rPr lang="it-IT" sz="1350" dirty="0">
                <a:latin typeface="Calibri Light" panose="020F0302020204030204" pitchFamily="34" charset="0"/>
              </a:rPr>
              <a:t>			&lt;li&gt;C </a:t>
            </a:r>
            <a:r>
              <a:rPr lang="it-IT" sz="1350" dirty="0" err="1">
                <a:latin typeface="Calibri Light" panose="020F0302020204030204" pitchFamily="34" charset="0"/>
              </a:rPr>
              <a:t>language</a:t>
            </a:r>
            <a:r>
              <a:rPr lang="it-IT" sz="1350" dirty="0">
                <a:latin typeface="Calibri Light" panose="020F0302020204030204" pitchFamily="34" charset="0"/>
              </a:rPr>
              <a:t>&lt;/li&gt;</a:t>
            </a:r>
          </a:p>
          <a:p>
            <a:r>
              <a:rPr lang="it-IT" sz="1350" dirty="0">
                <a:latin typeface="Calibri Light" panose="020F0302020204030204" pitchFamily="34" charset="0"/>
              </a:rPr>
              <a:t>	  &lt;/</a:t>
            </a:r>
            <a:r>
              <a:rPr lang="it-IT" sz="1350" dirty="0" err="1">
                <a:latin typeface="Calibri Light" panose="020F0302020204030204" pitchFamily="34" charset="0"/>
              </a:rPr>
              <a:t>ul</a:t>
            </a:r>
            <a:r>
              <a:rPr lang="it-IT" sz="1350" dirty="0">
                <a:latin typeface="Calibri Light" panose="020F0302020204030204" pitchFamily="34" charset="0"/>
              </a:rPr>
              <a:t>&gt;</a:t>
            </a:r>
          </a:p>
          <a:p>
            <a:r>
              <a:rPr lang="it-IT" sz="1350" dirty="0">
                <a:latin typeface="Calibri Light" panose="020F0302020204030204" pitchFamily="34" charset="0"/>
              </a:rPr>
              <a:t>	&lt;/body&gt;</a:t>
            </a:r>
          </a:p>
          <a:p>
            <a:r>
              <a:rPr lang="it-IT" sz="1350" dirty="0">
                <a:latin typeface="Calibri Light" panose="020F0302020204030204" pitchFamily="34" charset="0"/>
              </a:rPr>
              <a:t>&lt;/html&gt;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59F333A-40DB-3941-9687-15EB49679CC5}"/>
              </a:ext>
            </a:extLst>
          </p:cNvPr>
          <p:cNvSpPr txBox="1"/>
          <p:nvPr/>
        </p:nvSpPr>
        <p:spPr>
          <a:xfrm>
            <a:off x="5169080" y="1367365"/>
            <a:ext cx="2108269" cy="1546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>
                <a:latin typeface="Calibri Light" panose="020F0302020204030204" pitchFamily="34" charset="0"/>
              </a:rPr>
              <a:t>h1 { </a:t>
            </a:r>
          </a:p>
          <a:p>
            <a:r>
              <a:rPr lang="it-IT" sz="1350" dirty="0">
                <a:latin typeface="Calibri Light" panose="020F0302020204030204" pitchFamily="34" charset="0"/>
              </a:rPr>
              <a:t>	color: </a:t>
            </a:r>
            <a:r>
              <a:rPr lang="it-IT" sz="1350" dirty="0" err="1">
                <a:latin typeface="Calibri Light" panose="020F0302020204030204" pitchFamily="34" charset="0"/>
              </a:rPr>
              <a:t>red</a:t>
            </a:r>
            <a:r>
              <a:rPr lang="it-IT" sz="1350" dirty="0">
                <a:latin typeface="Calibri Light" panose="020F0302020204030204" pitchFamily="34" charset="0"/>
              </a:rPr>
              <a:t>;</a:t>
            </a:r>
          </a:p>
          <a:p>
            <a:r>
              <a:rPr lang="it-IT" sz="1350" dirty="0">
                <a:latin typeface="Calibri Light" panose="020F0302020204030204" pitchFamily="34" charset="0"/>
              </a:rPr>
              <a:t>	font-</a:t>
            </a:r>
            <a:r>
              <a:rPr lang="it-IT" sz="1350" dirty="0" err="1">
                <a:latin typeface="Calibri Light" panose="020F0302020204030204" pitchFamily="34" charset="0"/>
              </a:rPr>
              <a:t>size</a:t>
            </a:r>
            <a:r>
              <a:rPr lang="it-IT" sz="1350" dirty="0">
                <a:latin typeface="Calibri Light" panose="020F0302020204030204" pitchFamily="34" charset="0"/>
              </a:rPr>
              <a:t>: 14pt; 	  </a:t>
            </a:r>
          </a:p>
          <a:p>
            <a:r>
              <a:rPr lang="it-IT" sz="1350" dirty="0">
                <a:latin typeface="Calibri Light" panose="020F0302020204030204" pitchFamily="34" charset="0"/>
              </a:rPr>
              <a:t>}</a:t>
            </a:r>
          </a:p>
          <a:p>
            <a:r>
              <a:rPr lang="it-IT" sz="1350" dirty="0" err="1">
                <a:latin typeface="Calibri Light" panose="020F0302020204030204" pitchFamily="34" charset="0"/>
              </a:rPr>
              <a:t>ul</a:t>
            </a:r>
            <a:r>
              <a:rPr lang="it-IT" sz="1350" dirty="0">
                <a:latin typeface="Calibri Light" panose="020F0302020204030204" pitchFamily="34" charset="0"/>
              </a:rPr>
              <a:t> { </a:t>
            </a:r>
          </a:p>
          <a:p>
            <a:r>
              <a:rPr lang="it-IT" sz="1350" dirty="0">
                <a:latin typeface="Calibri Light" panose="020F0302020204030204" pitchFamily="34" charset="0"/>
              </a:rPr>
              <a:t>	</a:t>
            </a:r>
            <a:r>
              <a:rPr lang="it-IT" sz="1350" dirty="0" err="1">
                <a:latin typeface="Calibri Light" panose="020F0302020204030204" pitchFamily="34" charset="0"/>
              </a:rPr>
              <a:t>border</a:t>
            </a:r>
            <a:r>
              <a:rPr lang="it-IT" sz="1350" dirty="0">
                <a:latin typeface="Calibri Light" panose="020F0302020204030204" pitchFamily="34" charset="0"/>
              </a:rPr>
              <a:t>: </a:t>
            </a:r>
            <a:r>
              <a:rPr lang="it-IT" sz="1350" dirty="0" err="1">
                <a:latin typeface="Calibri Light" panose="020F0302020204030204" pitchFamily="34" charset="0"/>
              </a:rPr>
              <a:t>solid</a:t>
            </a:r>
            <a:r>
              <a:rPr lang="it-IT" sz="1350" dirty="0">
                <a:latin typeface="Calibri Light" panose="020F0302020204030204" pitchFamily="34" charset="0"/>
              </a:rPr>
              <a:t>; </a:t>
            </a:r>
          </a:p>
          <a:p>
            <a:r>
              <a:rPr lang="it-IT" sz="1350" dirty="0">
                <a:latin typeface="Calibri Light" panose="020F030202020403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859340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40F046-7C34-D046-820A-202C09D93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Esempio</a:t>
            </a:r>
          </a:p>
        </p:txBody>
      </p:sp>
      <p:pic>
        <p:nvPicPr>
          <p:cNvPr id="6" name="Segnaposto contenuto 3">
            <a:extLst>
              <a:ext uri="{FF2B5EF4-FFF2-40B4-BE49-F238E27FC236}">
                <a16:creationId xmlns:a16="http://schemas.microsoft.com/office/drawing/2014/main" id="{8B89F3A5-9CFF-AF41-A8A5-635973694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5732" y="1200152"/>
            <a:ext cx="5672540" cy="339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1343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Anatomia</a:t>
            </a:r>
            <a:r>
              <a:rPr lang="en-US" dirty="0"/>
              <a:t> di un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informativo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Web</a:t>
            </a:r>
          </a:p>
        </p:txBody>
      </p:sp>
      <p:sp>
        <p:nvSpPr>
          <p:cNvPr id="5" name="Rettangolo 4"/>
          <p:cNvSpPr/>
          <p:nvPr/>
        </p:nvSpPr>
        <p:spPr>
          <a:xfrm>
            <a:off x="3124736" y="1252446"/>
            <a:ext cx="926360" cy="626222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Browser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  <a:t>(Firefox, Chrome,…) </a:t>
            </a:r>
          </a:p>
        </p:txBody>
      </p:sp>
      <p:sp>
        <p:nvSpPr>
          <p:cNvPr id="6" name="Rettangolo 5"/>
          <p:cNvSpPr/>
          <p:nvPr/>
        </p:nvSpPr>
        <p:spPr>
          <a:xfrm>
            <a:off x="6337781" y="1252446"/>
            <a:ext cx="926360" cy="626222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Site</a:t>
            </a:r>
            <a:endParaRPr lang="en-US" sz="105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Fumetto 4 6"/>
          <p:cNvSpPr/>
          <p:nvPr/>
        </p:nvSpPr>
        <p:spPr>
          <a:xfrm>
            <a:off x="4533396" y="1344109"/>
            <a:ext cx="1263704" cy="430528"/>
          </a:xfrm>
          <a:prstGeom prst="cloudCallout">
            <a:avLst>
              <a:gd name="adj1" fmla="val -22824"/>
              <a:gd name="adj2" fmla="val 37187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rgbClr val="000000"/>
                </a:solidFill>
                <a:latin typeface="Calibri Light" panose="020F0302020204030204" pitchFamily="34" charset="0"/>
              </a:rPr>
              <a:t>internet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1228705" y="1304969"/>
            <a:ext cx="1939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Calibri Light" panose="020F0302020204030204" pitchFamily="34" charset="0"/>
              </a:rPr>
              <a:t>30.000 mt</a:t>
            </a:r>
          </a:p>
          <a:p>
            <a:r>
              <a:rPr lang="en-US" sz="1350" dirty="0" err="1">
                <a:latin typeface="Calibri Light" panose="020F0302020204030204" pitchFamily="34" charset="0"/>
              </a:rPr>
              <a:t>Architettura</a:t>
            </a:r>
            <a:r>
              <a:rPr lang="en-US" sz="1350" dirty="0">
                <a:latin typeface="Calibri Light" panose="020F0302020204030204" pitchFamily="34" charset="0"/>
              </a:rPr>
              <a:t> client server</a:t>
            </a:r>
          </a:p>
        </p:txBody>
      </p:sp>
      <p:cxnSp>
        <p:nvCxnSpPr>
          <p:cNvPr id="10" name="Connettore 2 9"/>
          <p:cNvCxnSpPr>
            <a:stCxn id="5" idx="3"/>
            <a:endCxn id="7" idx="0"/>
          </p:cNvCxnSpPr>
          <p:nvPr/>
        </p:nvCxnSpPr>
        <p:spPr>
          <a:xfrm flipV="1">
            <a:off x="4051096" y="1559373"/>
            <a:ext cx="486218" cy="618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/>
          <p:cNvCxnSpPr>
            <a:stCxn id="7" idx="2"/>
            <a:endCxn id="6" idx="1"/>
          </p:cNvCxnSpPr>
          <p:nvPr/>
        </p:nvCxnSpPr>
        <p:spPr>
          <a:xfrm>
            <a:off x="5796047" y="1559373"/>
            <a:ext cx="541736" cy="618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/>
          <p:cNvSpPr txBox="1"/>
          <p:nvPr/>
        </p:nvSpPr>
        <p:spPr>
          <a:xfrm>
            <a:off x="1251675" y="1967211"/>
            <a:ext cx="1456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Calibri Light" panose="020F0302020204030204" pitchFamily="34" charset="0"/>
              </a:rPr>
              <a:t>15.000 mt</a:t>
            </a:r>
          </a:p>
          <a:p>
            <a:r>
              <a:rPr lang="en-US" sz="1350" dirty="0" err="1">
                <a:latin typeface="Calibri Light" panose="020F0302020204030204" pitchFamily="34" charset="0"/>
              </a:rPr>
              <a:t>HTTP+URI+Cookie</a:t>
            </a:r>
            <a:endParaRPr lang="en-US" sz="1350" dirty="0">
              <a:latin typeface="Calibri Light" panose="020F0302020204030204" pitchFamily="34" charset="0"/>
            </a:endParaRPr>
          </a:p>
        </p:txBody>
      </p:sp>
      <p:sp>
        <p:nvSpPr>
          <p:cNvPr id="17" name="Rettangolo 16"/>
          <p:cNvSpPr/>
          <p:nvPr/>
        </p:nvSpPr>
        <p:spPr>
          <a:xfrm>
            <a:off x="1251675" y="2394859"/>
            <a:ext cx="3429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alibri Light" panose="020F0302020204030204" pitchFamily="34" charset="0"/>
              </a:rPr>
              <a:t>3.000 mt</a:t>
            </a:r>
          </a:p>
          <a:p>
            <a:r>
              <a:rPr lang="en-US" sz="1350" dirty="0">
                <a:latin typeface="Calibri Light" panose="020F0302020204030204" pitchFamily="34" charset="0"/>
              </a:rPr>
              <a:t>HTML+CSS</a:t>
            </a:r>
            <a:r>
              <a:rPr lang="en-US" sz="1350" dirty="0">
                <a:solidFill>
                  <a:srgbClr val="FF0000"/>
                </a:solidFill>
                <a:latin typeface="Calibri Light" panose="020F0302020204030204" pitchFamily="34" charset="0"/>
              </a:rPr>
              <a:t>+JS</a:t>
            </a:r>
          </a:p>
        </p:txBody>
      </p:sp>
      <p:sp>
        <p:nvSpPr>
          <p:cNvPr id="18" name="Rettangolo 17"/>
          <p:cNvSpPr/>
          <p:nvPr/>
        </p:nvSpPr>
        <p:spPr>
          <a:xfrm>
            <a:off x="1228704" y="2931477"/>
            <a:ext cx="3429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latin typeface="Calibri Light" panose="020F0302020204030204" pitchFamily="34" charset="0"/>
              </a:rPr>
              <a:t>1.500 mt</a:t>
            </a:r>
          </a:p>
          <a:p>
            <a:r>
              <a:rPr lang="en-US" sz="1350" dirty="0" err="1">
                <a:latin typeface="Calibri Light" panose="020F0302020204030204" pitchFamily="34" charset="0"/>
              </a:rPr>
              <a:t>Architettura</a:t>
            </a:r>
            <a:r>
              <a:rPr lang="en-US" sz="1350" dirty="0">
                <a:latin typeface="Calibri Light" panose="020F0302020204030204" pitchFamily="34" charset="0"/>
              </a:rPr>
              <a:t> 3-tier</a:t>
            </a:r>
          </a:p>
        </p:txBody>
      </p:sp>
      <p:sp>
        <p:nvSpPr>
          <p:cNvPr id="19" name="Rettangolo 18"/>
          <p:cNvSpPr/>
          <p:nvPr/>
        </p:nvSpPr>
        <p:spPr>
          <a:xfrm>
            <a:off x="1251675" y="3834303"/>
            <a:ext cx="3429000" cy="10849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latin typeface="Calibri Light" panose="020F0302020204030204" pitchFamily="34" charset="0"/>
              </a:rPr>
              <a:t>100 mt</a:t>
            </a:r>
          </a:p>
          <a:p>
            <a:r>
              <a:rPr lang="en-US" sz="1350" dirty="0">
                <a:latin typeface="Calibri Light" panose="020F0302020204030204" pitchFamily="34" charset="0"/>
              </a:rPr>
              <a:t>Model-View-Controller</a:t>
            </a:r>
          </a:p>
          <a:p>
            <a:r>
              <a:rPr lang="en-US" sz="1350" dirty="0">
                <a:latin typeface="Calibri Light" panose="020F0302020204030204" pitchFamily="34" charset="0"/>
              </a:rPr>
              <a:t>REST</a:t>
            </a:r>
          </a:p>
          <a:p>
            <a:r>
              <a:rPr lang="en-US" sz="1350" dirty="0">
                <a:latin typeface="Calibri Light" panose="020F0302020204030204" pitchFamily="34" charset="0"/>
              </a:rPr>
              <a:t>CRUD</a:t>
            </a:r>
          </a:p>
          <a:p>
            <a:r>
              <a:rPr lang="en-US" sz="1350" dirty="0">
                <a:latin typeface="Calibri Light" panose="020F0302020204030204" pitchFamily="34" charset="0"/>
              </a:rPr>
              <a:t>ORM</a:t>
            </a:r>
          </a:p>
        </p:txBody>
      </p:sp>
      <p:cxnSp>
        <p:nvCxnSpPr>
          <p:cNvPr id="21" name="Connettore 2 20"/>
          <p:cNvCxnSpPr>
            <a:stCxn id="16" idx="3"/>
          </p:cNvCxnSpPr>
          <p:nvPr/>
        </p:nvCxnSpPr>
        <p:spPr>
          <a:xfrm flipV="1">
            <a:off x="2708292" y="1565557"/>
            <a:ext cx="1526928" cy="632487"/>
          </a:xfrm>
          <a:prstGeom prst="bentConnector3">
            <a:avLst>
              <a:gd name="adj1" fmla="val 50000"/>
            </a:avLst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itaglia singolo angolo rettangolo 25"/>
          <p:cNvSpPr/>
          <p:nvPr/>
        </p:nvSpPr>
        <p:spPr>
          <a:xfrm>
            <a:off x="2567297" y="2558143"/>
            <a:ext cx="585107" cy="686301"/>
          </a:xfrm>
          <a:prstGeom prst="snip1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  <a:t>HTML</a:t>
            </a:r>
          </a:p>
        </p:txBody>
      </p:sp>
      <p:sp>
        <p:nvSpPr>
          <p:cNvPr id="27" name="Ritaglia singolo angolo rettangolo 26"/>
          <p:cNvSpPr/>
          <p:nvPr/>
        </p:nvSpPr>
        <p:spPr>
          <a:xfrm>
            <a:off x="3032985" y="2784511"/>
            <a:ext cx="585107" cy="686301"/>
          </a:xfrm>
          <a:prstGeom prst="snip1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  <a:t>CSS</a:t>
            </a:r>
          </a:p>
        </p:txBody>
      </p:sp>
      <p:sp>
        <p:nvSpPr>
          <p:cNvPr id="28" name="Rettangolo 27"/>
          <p:cNvSpPr/>
          <p:nvPr/>
        </p:nvSpPr>
        <p:spPr>
          <a:xfrm>
            <a:off x="4045378" y="2359333"/>
            <a:ext cx="1138341" cy="626222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Web Server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  <a:t>(</a:t>
            </a:r>
            <a:r>
              <a:rPr lang="en-US" sz="1050" dirty="0" err="1">
                <a:solidFill>
                  <a:schemeClr val="tx1"/>
                </a:solidFill>
                <a:latin typeface="Calibri Light" panose="020F0302020204030204" pitchFamily="34" charset="0"/>
              </a:rPr>
              <a:t>Apache,MSIIS</a:t>
            </a:r>
            <a: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  <a:t>, …) </a:t>
            </a:r>
          </a:p>
        </p:txBody>
      </p:sp>
      <p:sp>
        <p:nvSpPr>
          <p:cNvPr id="29" name="Rettangolo 28"/>
          <p:cNvSpPr/>
          <p:nvPr/>
        </p:nvSpPr>
        <p:spPr>
          <a:xfrm>
            <a:off x="5406877" y="2359333"/>
            <a:ext cx="1138341" cy="626222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>
                <a:solidFill>
                  <a:schemeClr val="tx1"/>
                </a:solidFill>
                <a:latin typeface="Calibri Light" panose="020F0302020204030204" pitchFamily="34" charset="0"/>
              </a:rPr>
              <a:t>AppServer</a:t>
            </a:r>
            <a:endParaRPr lang="en-US" sz="1350" dirty="0">
              <a:solidFill>
                <a:schemeClr val="tx1"/>
              </a:solidFill>
              <a:latin typeface="Calibri Light" panose="020F0302020204030204" pitchFamily="34" charset="0"/>
            </a:endParaRPr>
          </a:p>
          <a:p>
            <a:pPr algn="ctr"/>
            <a: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  <a:t>(JBoss, </a:t>
            </a:r>
            <a:b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</a:br>
            <a:r>
              <a:rPr lang="en-US" sz="1050" dirty="0" err="1">
                <a:solidFill>
                  <a:schemeClr val="tx1"/>
                </a:solidFill>
                <a:latin typeface="Calibri Light" panose="020F0302020204030204" pitchFamily="34" charset="0"/>
              </a:rPr>
              <a:t>GlassFish</a:t>
            </a:r>
            <a: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  <a:t>, …) </a:t>
            </a:r>
          </a:p>
        </p:txBody>
      </p:sp>
      <p:sp>
        <p:nvSpPr>
          <p:cNvPr id="30" name="Rettangolo 29"/>
          <p:cNvSpPr/>
          <p:nvPr/>
        </p:nvSpPr>
        <p:spPr>
          <a:xfrm>
            <a:off x="6741161" y="2370072"/>
            <a:ext cx="1138341" cy="626222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DBMS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  <a:t>(Postgres, </a:t>
            </a:r>
            <a:b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</a:br>
            <a: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  <a:t>MySQL, …) </a:t>
            </a:r>
          </a:p>
        </p:txBody>
      </p:sp>
      <p:sp>
        <p:nvSpPr>
          <p:cNvPr id="31" name="CasellaDiTesto 30"/>
          <p:cNvSpPr txBox="1"/>
          <p:nvPr/>
        </p:nvSpPr>
        <p:spPr>
          <a:xfrm>
            <a:off x="3950129" y="2945084"/>
            <a:ext cx="13921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alibri Light" panose="020F0302020204030204" pitchFamily="34" charset="0"/>
              </a:rPr>
              <a:t>Presentation Tier</a:t>
            </a:r>
          </a:p>
        </p:txBody>
      </p:sp>
      <p:sp>
        <p:nvSpPr>
          <p:cNvPr id="32" name="CasellaDiTesto 31"/>
          <p:cNvSpPr txBox="1"/>
          <p:nvPr/>
        </p:nvSpPr>
        <p:spPr>
          <a:xfrm>
            <a:off x="5567686" y="2932564"/>
            <a:ext cx="85472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alibri Light" panose="020F0302020204030204" pitchFamily="34" charset="0"/>
              </a:rPr>
              <a:t>Logic Tier</a:t>
            </a:r>
          </a:p>
        </p:txBody>
      </p:sp>
      <p:sp>
        <p:nvSpPr>
          <p:cNvPr id="33" name="CasellaDiTesto 32"/>
          <p:cNvSpPr txBox="1"/>
          <p:nvPr/>
        </p:nvSpPr>
        <p:spPr>
          <a:xfrm>
            <a:off x="6634990" y="2939977"/>
            <a:ext cx="12933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alibri Light" panose="020F0302020204030204" pitchFamily="34" charset="0"/>
              </a:rPr>
              <a:t>Persistence Tier</a:t>
            </a:r>
          </a:p>
        </p:txBody>
      </p:sp>
      <p:cxnSp>
        <p:nvCxnSpPr>
          <p:cNvPr id="34" name="Connettore 2 33"/>
          <p:cNvCxnSpPr>
            <a:stCxn id="28" idx="3"/>
            <a:endCxn id="29" idx="1"/>
          </p:cNvCxnSpPr>
          <p:nvPr/>
        </p:nvCxnSpPr>
        <p:spPr>
          <a:xfrm>
            <a:off x="5183719" y="2672443"/>
            <a:ext cx="22315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/>
          <p:cNvCxnSpPr>
            <a:stCxn id="29" idx="3"/>
            <a:endCxn id="30" idx="1"/>
          </p:cNvCxnSpPr>
          <p:nvPr/>
        </p:nvCxnSpPr>
        <p:spPr>
          <a:xfrm>
            <a:off x="6545218" y="2672443"/>
            <a:ext cx="195944" cy="1073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1 42"/>
          <p:cNvCxnSpPr/>
          <p:nvPr/>
        </p:nvCxnSpPr>
        <p:spPr>
          <a:xfrm flipH="1">
            <a:off x="4045378" y="1878668"/>
            <a:ext cx="2292404" cy="480665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1 44"/>
          <p:cNvCxnSpPr/>
          <p:nvPr/>
        </p:nvCxnSpPr>
        <p:spPr>
          <a:xfrm>
            <a:off x="7264141" y="1878668"/>
            <a:ext cx="615362" cy="480665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ttangolo 47"/>
          <p:cNvSpPr/>
          <p:nvPr/>
        </p:nvSpPr>
        <p:spPr>
          <a:xfrm>
            <a:off x="4375294" y="4136419"/>
            <a:ext cx="908712" cy="403691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Model</a:t>
            </a:r>
            <a:endParaRPr lang="en-US" sz="105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49" name="Rettangolo 48"/>
          <p:cNvSpPr/>
          <p:nvPr/>
        </p:nvSpPr>
        <p:spPr>
          <a:xfrm>
            <a:off x="5537146" y="3690196"/>
            <a:ext cx="908712" cy="403691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Controller</a:t>
            </a:r>
            <a:endParaRPr lang="en-US" sz="105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50" name="Rettangolo 49"/>
          <p:cNvSpPr/>
          <p:nvPr/>
        </p:nvSpPr>
        <p:spPr>
          <a:xfrm>
            <a:off x="6814226" y="4126570"/>
            <a:ext cx="908712" cy="403691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View</a:t>
            </a:r>
            <a:endParaRPr lang="en-US" sz="105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51" name="Connettore 1 50"/>
          <p:cNvCxnSpPr/>
          <p:nvPr/>
        </p:nvCxnSpPr>
        <p:spPr>
          <a:xfrm flipH="1">
            <a:off x="4235222" y="2996292"/>
            <a:ext cx="1171657" cy="964227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1 53"/>
          <p:cNvCxnSpPr/>
          <p:nvPr/>
        </p:nvCxnSpPr>
        <p:spPr>
          <a:xfrm>
            <a:off x="6545220" y="2985553"/>
            <a:ext cx="1177720" cy="974966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1 59"/>
          <p:cNvCxnSpPr/>
          <p:nvPr/>
        </p:nvCxnSpPr>
        <p:spPr>
          <a:xfrm>
            <a:off x="2307203" y="1967211"/>
            <a:ext cx="5572301" cy="0"/>
          </a:xfrm>
          <a:prstGeom prst="line">
            <a:avLst/>
          </a:prstGeom>
          <a:ln w="762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1 60"/>
          <p:cNvCxnSpPr/>
          <p:nvPr/>
        </p:nvCxnSpPr>
        <p:spPr>
          <a:xfrm>
            <a:off x="2357784" y="3547012"/>
            <a:ext cx="5572301" cy="0"/>
          </a:xfrm>
          <a:prstGeom prst="line">
            <a:avLst/>
          </a:prstGeom>
          <a:ln w="762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4 64"/>
          <p:cNvCxnSpPr>
            <a:endCxn id="49" idx="1"/>
          </p:cNvCxnSpPr>
          <p:nvPr/>
        </p:nvCxnSpPr>
        <p:spPr>
          <a:xfrm flipV="1">
            <a:off x="4657706" y="3892044"/>
            <a:ext cx="879442" cy="201847"/>
          </a:xfrm>
          <a:prstGeom prst="bentConnector3">
            <a:avLst>
              <a:gd name="adj1" fmla="val 104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4 67"/>
          <p:cNvCxnSpPr>
            <a:endCxn id="49" idx="3"/>
          </p:cNvCxnSpPr>
          <p:nvPr/>
        </p:nvCxnSpPr>
        <p:spPr>
          <a:xfrm rot="10800000">
            <a:off x="6445861" y="3892045"/>
            <a:ext cx="972905" cy="201845"/>
          </a:xfrm>
          <a:prstGeom prst="bentConnector3">
            <a:avLst>
              <a:gd name="adj1" fmla="val 172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1 74"/>
          <p:cNvCxnSpPr>
            <a:stCxn id="48" idx="3"/>
            <a:endCxn id="50" idx="1"/>
          </p:cNvCxnSpPr>
          <p:nvPr/>
        </p:nvCxnSpPr>
        <p:spPr>
          <a:xfrm flipV="1">
            <a:off x="5284008" y="4328415"/>
            <a:ext cx="1530220" cy="98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ttangolo 79"/>
          <p:cNvSpPr/>
          <p:nvPr/>
        </p:nvSpPr>
        <p:spPr>
          <a:xfrm>
            <a:off x="3759750" y="4652038"/>
            <a:ext cx="908712" cy="403691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CRUD</a:t>
            </a:r>
            <a:endParaRPr lang="en-US" sz="105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81" name="Rettangolo 80"/>
          <p:cNvSpPr/>
          <p:nvPr/>
        </p:nvSpPr>
        <p:spPr>
          <a:xfrm>
            <a:off x="4729363" y="4652038"/>
            <a:ext cx="908712" cy="403691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ORM</a:t>
            </a:r>
            <a:endParaRPr lang="en-US" sz="105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84" name="CasellaDiTesto 83"/>
          <p:cNvSpPr txBox="1"/>
          <p:nvPr/>
        </p:nvSpPr>
        <p:spPr>
          <a:xfrm>
            <a:off x="1143000" y="4835378"/>
            <a:ext cx="2605200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525" dirty="0" err="1">
                <a:latin typeface="Calibri Light" panose="020F0302020204030204" pitchFamily="34" charset="0"/>
              </a:rPr>
              <a:t>Tratto</a:t>
            </a:r>
            <a:r>
              <a:rPr lang="en-US" sz="525" dirty="0">
                <a:latin typeface="Calibri Light" panose="020F0302020204030204" pitchFamily="34" charset="0"/>
              </a:rPr>
              <a:t> da: David Patterson, Armando Fox</a:t>
            </a:r>
            <a:br>
              <a:rPr lang="en-US" sz="525" dirty="0">
                <a:latin typeface="Calibri Light" panose="020F0302020204030204" pitchFamily="34" charset="0"/>
              </a:rPr>
            </a:br>
            <a:r>
              <a:rPr lang="en-US" sz="525" dirty="0">
                <a:latin typeface="Calibri Light" panose="020F0302020204030204" pitchFamily="34" charset="0"/>
              </a:rPr>
              <a:t>Engineering Long-Lasting Software: An Agile Approach Using SaaS and Cloud Computing</a:t>
            </a:r>
          </a:p>
          <a:p>
            <a:endParaRPr lang="en-US" sz="525" dirty="0">
              <a:latin typeface="Calibri Light" panose="020F0302020204030204" pitchFamily="34" charset="0"/>
            </a:endParaRPr>
          </a:p>
        </p:txBody>
      </p:sp>
      <p:sp>
        <p:nvSpPr>
          <p:cNvPr id="39" name="Fumetto 4 38"/>
          <p:cNvSpPr/>
          <p:nvPr/>
        </p:nvSpPr>
        <p:spPr>
          <a:xfrm>
            <a:off x="3599041" y="1967213"/>
            <a:ext cx="4420874" cy="1579801"/>
          </a:xfrm>
          <a:prstGeom prst="cloudCallout">
            <a:avLst>
              <a:gd name="adj1" fmla="val -22824"/>
              <a:gd name="adj2" fmla="val 37187"/>
            </a:avLst>
          </a:prstGeom>
          <a:solidFill>
            <a:schemeClr val="bg2">
              <a:alpha val="1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Ritaglia singolo angolo rettangolo 26">
            <a:extLst>
              <a:ext uri="{FF2B5EF4-FFF2-40B4-BE49-F238E27FC236}">
                <a16:creationId xmlns:a16="http://schemas.microsoft.com/office/drawing/2014/main" id="{9EF99A1E-7F0A-4CE9-2ABD-9FDBAA0725CB}"/>
              </a:ext>
            </a:extLst>
          </p:cNvPr>
          <p:cNvSpPr/>
          <p:nvPr/>
        </p:nvSpPr>
        <p:spPr>
          <a:xfrm>
            <a:off x="3467196" y="3032056"/>
            <a:ext cx="585107" cy="686301"/>
          </a:xfrm>
          <a:prstGeom prst="snip1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FF0000"/>
                </a:solidFill>
                <a:latin typeface="Calibri Light" panose="020F0302020204030204" pitchFamily="34" charset="0"/>
              </a:rPr>
              <a:t>JS</a:t>
            </a:r>
          </a:p>
        </p:txBody>
      </p:sp>
    </p:spTree>
    <p:extLst>
      <p:ext uri="{BB962C8B-B14F-4D97-AF65-F5344CB8AC3E}">
        <p14:creationId xmlns:p14="http://schemas.microsoft.com/office/powerpoint/2010/main" val="17739639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EA065A-8A38-F0D7-2F29-AF65D9B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E2AAF4-175F-0161-0DCF-921AEF2C2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</a:t>
            </a:r>
            <a:r>
              <a:rPr lang="en-US" dirty="0" err="1"/>
              <a:t>è</a:t>
            </a:r>
            <a:r>
              <a:rPr lang="en-US" dirty="0"/>
              <a:t> un </a:t>
            </a:r>
            <a:r>
              <a:rPr lang="en-US" dirty="0" err="1"/>
              <a:t>linguaggio</a:t>
            </a:r>
            <a:r>
              <a:rPr lang="en-US" dirty="0"/>
              <a:t> di </a:t>
            </a:r>
            <a:r>
              <a:rPr lang="en-US" dirty="0" err="1"/>
              <a:t>programmazione</a:t>
            </a:r>
            <a:endParaRPr lang="en-US" dirty="0"/>
          </a:p>
          <a:p>
            <a:endParaRPr lang="en-US" dirty="0"/>
          </a:p>
          <a:p>
            <a:r>
              <a:rPr lang="en-US" dirty="0"/>
              <a:t>E' </a:t>
            </a:r>
            <a:r>
              <a:rPr lang="en-US" dirty="0" err="1"/>
              <a:t>l'unico</a:t>
            </a:r>
            <a:r>
              <a:rPr lang="en-US" dirty="0"/>
              <a:t> </a:t>
            </a:r>
            <a:r>
              <a:rPr lang="en-US" dirty="0" err="1"/>
              <a:t>linguaggio</a:t>
            </a:r>
            <a:r>
              <a:rPr lang="en-US" dirty="0"/>
              <a:t> di </a:t>
            </a:r>
            <a:r>
              <a:rPr lang="en-US" dirty="0" err="1"/>
              <a:t>programmazione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il browser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eseguire</a:t>
            </a:r>
            <a:r>
              <a:rPr lang="en-US" dirty="0"/>
              <a:t> </a:t>
            </a:r>
            <a:r>
              <a:rPr lang="en-US" dirty="0" err="1"/>
              <a:t>nativamente</a:t>
            </a:r>
            <a:r>
              <a:rPr lang="en-US" dirty="0"/>
              <a:t>. (Ci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progetti</a:t>
            </a:r>
            <a:r>
              <a:rPr lang="en-US" dirty="0"/>
              <a:t> per </a:t>
            </a:r>
            <a:r>
              <a:rPr lang="en-US" dirty="0" err="1"/>
              <a:t>cambiare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6066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8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9831" y="2498569"/>
            <a:ext cx="909450" cy="117045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70" name="Google Shape;270;p38"/>
          <p:cNvCxnSpPr/>
          <p:nvPr/>
        </p:nvCxnSpPr>
        <p:spPr>
          <a:xfrm rot="10800000" flipH="1">
            <a:off x="2059340" y="2812708"/>
            <a:ext cx="608400" cy="555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71" name="Google Shape;271;p38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1395" y="2377255"/>
            <a:ext cx="1439555" cy="1000361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2" name="Google Shape;272;p38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3306" y="785269"/>
            <a:ext cx="1900143" cy="1900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8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0484" y="2589283"/>
            <a:ext cx="761063" cy="761063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8"/>
          <p:cNvSpPr txBox="1"/>
          <p:nvPr/>
        </p:nvSpPr>
        <p:spPr>
          <a:xfrm>
            <a:off x="1143000" y="495914"/>
            <a:ext cx="5038200" cy="1559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500" dirty="0">
                <a:latin typeface="Consolas"/>
                <a:ea typeface="Consolas"/>
                <a:cs typeface="Consolas"/>
                <a:sym typeface="Consolas"/>
              </a:rPr>
              <a:t>  &lt;head&gt;</a:t>
            </a:r>
            <a:endParaRPr sz="1500"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1500" i="1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500" dirty="0">
                <a:latin typeface="Consolas"/>
                <a:ea typeface="Consolas"/>
                <a:cs typeface="Consolas"/>
                <a:sym typeface="Consolas"/>
              </a:rPr>
              <a:t>&lt;title&gt;SIW&lt;/title&gt;</a:t>
            </a:r>
            <a:endParaRPr sz="1500"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1500" dirty="0">
                <a:solidFill>
                  <a:srgbClr val="1368F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500" dirty="0">
                <a:latin typeface="Consolas"/>
                <a:ea typeface="Consolas"/>
                <a:cs typeface="Consolas"/>
                <a:sym typeface="Consolas"/>
              </a:rPr>
              <a:t>&lt;link </a:t>
            </a:r>
            <a:r>
              <a:rPr lang="en" sz="1500" dirty="0" err="1">
                <a:latin typeface="Consolas"/>
                <a:ea typeface="Consolas"/>
                <a:cs typeface="Consolas"/>
                <a:sym typeface="Consolas"/>
              </a:rPr>
              <a:t>rel</a:t>
            </a:r>
            <a:r>
              <a:rPr lang="en" sz="1500" dirty="0">
                <a:latin typeface="Consolas"/>
                <a:ea typeface="Consolas"/>
                <a:cs typeface="Consolas"/>
                <a:sym typeface="Consolas"/>
              </a:rPr>
              <a:t>="stylesheet" </a:t>
            </a:r>
            <a:r>
              <a:rPr lang="en" sz="1500" dirty="0" err="1"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" sz="1500" dirty="0"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en" sz="1500" dirty="0" err="1">
                <a:latin typeface="Consolas"/>
                <a:ea typeface="Consolas"/>
                <a:cs typeface="Consolas"/>
                <a:sym typeface="Consolas"/>
              </a:rPr>
              <a:t>style.css</a:t>
            </a:r>
            <a:r>
              <a:rPr lang="en" sz="1500" dirty="0">
                <a:latin typeface="Consolas"/>
                <a:ea typeface="Consolas"/>
                <a:cs typeface="Consolas"/>
                <a:sym typeface="Consolas"/>
              </a:rPr>
              <a:t>" /&gt;</a:t>
            </a:r>
            <a:endParaRPr sz="1500"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1500" b="1" dirty="0">
                <a:solidFill>
                  <a:srgbClr val="1368F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500" b="1" dirty="0">
                <a:solidFill>
                  <a:srgbClr val="3369E8"/>
                </a:solidFill>
                <a:latin typeface="Consolas"/>
                <a:ea typeface="Consolas"/>
                <a:cs typeface="Consolas"/>
                <a:sym typeface="Consolas"/>
              </a:rPr>
              <a:t>&lt;script </a:t>
            </a:r>
            <a:r>
              <a:rPr lang="en" sz="1500" b="1" dirty="0" err="1">
                <a:solidFill>
                  <a:srgbClr val="3369E8"/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" sz="1500" b="1" dirty="0">
                <a:solidFill>
                  <a:srgbClr val="3369E8"/>
                </a:solidFill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en" sz="15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script_siw.js</a:t>
            </a:r>
            <a:r>
              <a:rPr lang="en" sz="1500" b="1" dirty="0">
                <a:solidFill>
                  <a:srgbClr val="3369E8"/>
                </a:solidFill>
                <a:latin typeface="Consolas"/>
                <a:ea typeface="Consolas"/>
                <a:cs typeface="Consolas"/>
                <a:sym typeface="Consolas"/>
              </a:rPr>
              <a:t>"&gt;&lt;/script&gt;</a:t>
            </a:r>
            <a:endParaRPr sz="1500" b="1" dirty="0">
              <a:solidFill>
                <a:srgbClr val="3369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1500" dirty="0">
                <a:latin typeface="Consolas"/>
                <a:ea typeface="Consolas"/>
                <a:cs typeface="Consolas"/>
                <a:sym typeface="Consolas"/>
              </a:rPr>
              <a:t>  &lt;/head&gt;</a:t>
            </a:r>
            <a:endParaRPr sz="1500" dirty="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75" name="Google Shape;275;p38"/>
          <p:cNvCxnSpPr>
            <a:stCxn id="273" idx="0"/>
          </p:cNvCxnSpPr>
          <p:nvPr/>
        </p:nvCxnSpPr>
        <p:spPr>
          <a:xfrm rot="10800000" flipH="1">
            <a:off x="3441016" y="1786034"/>
            <a:ext cx="8100" cy="80325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6" name="Google Shape;276;p38"/>
          <p:cNvSpPr/>
          <p:nvPr/>
        </p:nvSpPr>
        <p:spPr>
          <a:xfrm>
            <a:off x="1244738" y="1333913"/>
            <a:ext cx="305100" cy="2713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5200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77" name="Google Shape;277;p38"/>
          <p:cNvSpPr txBox="1">
            <a:spLocks noGrp="1"/>
          </p:cNvSpPr>
          <p:nvPr>
            <p:ph type="body" idx="4294967295"/>
          </p:nvPr>
        </p:nvSpPr>
        <p:spPr>
          <a:xfrm>
            <a:off x="2001319" y="3884225"/>
            <a:ext cx="5683950" cy="7515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en" sz="1800" dirty="0">
                <a:ea typeface="Calibri"/>
                <a:cs typeface="Calibri Light" panose="020F0302020204030204" pitchFamily="34" charset="0"/>
                <a:sym typeface="Calibri"/>
              </a:rPr>
              <a:t>Il browser </a:t>
            </a:r>
            <a:r>
              <a:rPr lang="en" sz="1800" dirty="0" err="1">
                <a:ea typeface="Calibri"/>
                <a:cs typeface="Calibri Light" panose="020F0302020204030204" pitchFamily="34" charset="0"/>
                <a:sym typeface="Calibri"/>
              </a:rPr>
              <a:t>legge</a:t>
            </a:r>
            <a:r>
              <a:rPr lang="en" sz="1800" dirty="0">
                <a:ea typeface="Calibri"/>
                <a:cs typeface="Calibri Light" panose="020F0302020204030204" pitchFamily="34" charset="0"/>
                <a:sym typeface="Calibri"/>
              </a:rPr>
              <a:t> il file HTML e </a:t>
            </a:r>
            <a:r>
              <a:rPr lang="en" sz="1800" dirty="0" err="1">
                <a:ea typeface="Calibri"/>
                <a:cs typeface="Calibri Light" panose="020F0302020204030204" pitchFamily="34" charset="0"/>
                <a:sym typeface="Calibri"/>
              </a:rPr>
              <a:t>trova</a:t>
            </a:r>
            <a:r>
              <a:rPr lang="en" sz="1800" dirty="0">
                <a:ea typeface="Calibri"/>
                <a:cs typeface="Calibri Light" panose="020F0302020204030204" pitchFamily="34" charset="0"/>
                <a:sym typeface="Calibri"/>
              </a:rPr>
              <a:t> un tag script: </a:t>
            </a:r>
            <a:r>
              <a:rPr lang="en" sz="1800" dirty="0" err="1">
                <a:ea typeface="Calibri"/>
                <a:cs typeface="Calibri Light" panose="020F0302020204030204" pitchFamily="34" charset="0"/>
                <a:sym typeface="Calibri"/>
              </a:rPr>
              <a:t>sa</a:t>
            </a:r>
            <a:r>
              <a:rPr lang="en" sz="1800" dirty="0"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1800" dirty="0" err="1">
                <a:ea typeface="Calibri"/>
                <a:cs typeface="Calibri Light" panose="020F0302020204030204" pitchFamily="34" charset="0"/>
                <a:sym typeface="Calibri"/>
              </a:rPr>
              <a:t>che</a:t>
            </a:r>
            <a:r>
              <a:rPr lang="en" sz="1800" dirty="0"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1800" dirty="0" err="1">
                <a:ea typeface="Calibri"/>
                <a:cs typeface="Calibri Light" panose="020F0302020204030204" pitchFamily="34" charset="0"/>
                <a:sym typeface="Calibri"/>
              </a:rPr>
              <a:t>deve</a:t>
            </a:r>
            <a:r>
              <a:rPr lang="en" sz="1800" dirty="0"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1800" dirty="0" err="1">
                <a:ea typeface="Calibri"/>
                <a:cs typeface="Calibri Light" panose="020F0302020204030204" pitchFamily="34" charset="0"/>
                <a:sym typeface="Calibri"/>
              </a:rPr>
              <a:t>richiedere</a:t>
            </a:r>
            <a:r>
              <a:rPr lang="en" sz="1800" dirty="0"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1800" dirty="0" err="1">
                <a:ea typeface="Calibri"/>
                <a:cs typeface="Calibri Light" panose="020F0302020204030204" pitchFamily="34" charset="0"/>
                <a:sym typeface="Calibri"/>
              </a:rPr>
              <a:t>anche</a:t>
            </a:r>
            <a:r>
              <a:rPr lang="en" sz="1800" dirty="0">
                <a:ea typeface="Calibri"/>
                <a:cs typeface="Calibri Light" panose="020F0302020204030204" pitchFamily="34" charset="0"/>
                <a:sym typeface="Calibri"/>
              </a:rPr>
              <a:t> il file con lo script .</a:t>
            </a:r>
            <a:endParaRPr sz="1800" dirty="0">
              <a:ea typeface="Calibri"/>
              <a:cs typeface="Calibri Light" panose="020F030202020403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9831" y="2498569"/>
            <a:ext cx="909450" cy="117045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83" name="Google Shape;283;p39"/>
          <p:cNvCxnSpPr/>
          <p:nvPr/>
        </p:nvCxnSpPr>
        <p:spPr>
          <a:xfrm rot="10800000" flipH="1">
            <a:off x="2059340" y="2812708"/>
            <a:ext cx="608400" cy="555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84" name="Google Shape;284;p39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1395" y="2377255"/>
            <a:ext cx="1439555" cy="1000361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5" name="Google Shape;285;p39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3306" y="785269"/>
            <a:ext cx="1900143" cy="1900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9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0484" y="2589283"/>
            <a:ext cx="761063" cy="761063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9"/>
          <p:cNvSpPr txBox="1"/>
          <p:nvPr/>
        </p:nvSpPr>
        <p:spPr>
          <a:xfrm>
            <a:off x="1143000" y="495914"/>
            <a:ext cx="5038200" cy="1559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15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&lt;head&gt;</a:t>
            </a:r>
            <a:endParaRPr sz="15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1500" i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5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&lt;title&gt;SIW&lt;/title&gt;</a:t>
            </a:r>
            <a:endParaRPr sz="15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1500" dirty="0">
                <a:solidFill>
                  <a:srgbClr val="1368F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5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&lt;link </a:t>
            </a:r>
            <a:r>
              <a:rPr lang="en" sz="15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rel</a:t>
            </a:r>
            <a:r>
              <a:rPr lang="en" sz="15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="stylesheet" </a:t>
            </a:r>
            <a:r>
              <a:rPr lang="en" sz="15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" sz="15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en" sz="15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style.css</a:t>
            </a:r>
            <a:r>
              <a:rPr lang="en" sz="15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 /&gt;</a:t>
            </a:r>
            <a:endParaRPr sz="15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1500" b="1" dirty="0">
                <a:solidFill>
                  <a:srgbClr val="1368F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500" b="1" dirty="0">
                <a:solidFill>
                  <a:srgbClr val="3369E8"/>
                </a:solidFill>
                <a:latin typeface="Consolas"/>
                <a:ea typeface="Consolas"/>
                <a:cs typeface="Consolas"/>
                <a:sym typeface="Consolas"/>
              </a:rPr>
              <a:t>&lt;script </a:t>
            </a:r>
            <a:r>
              <a:rPr lang="en" sz="1500" b="1" dirty="0" err="1">
                <a:solidFill>
                  <a:srgbClr val="3369E8"/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" sz="1500" b="1" dirty="0">
                <a:solidFill>
                  <a:srgbClr val="3369E8"/>
                </a:solidFill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en" sz="15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5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script_siw.js</a:t>
            </a:r>
            <a:r>
              <a:rPr lang="en" sz="1500" b="1" dirty="0">
                <a:solidFill>
                  <a:srgbClr val="3369E8"/>
                </a:solidFill>
                <a:latin typeface="Consolas"/>
                <a:ea typeface="Consolas"/>
                <a:cs typeface="Consolas"/>
                <a:sym typeface="Consolas"/>
              </a:rPr>
              <a:t>"&gt;&lt;/script&gt;</a:t>
            </a:r>
            <a:endParaRPr sz="1500" b="1" dirty="0">
              <a:solidFill>
                <a:srgbClr val="3369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15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&lt;/head&gt;</a:t>
            </a:r>
            <a:endParaRPr sz="15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endParaRPr sz="1500" dirty="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88" name="Google Shape;288;p39"/>
          <p:cNvCxnSpPr>
            <a:stCxn id="286" idx="0"/>
          </p:cNvCxnSpPr>
          <p:nvPr/>
        </p:nvCxnSpPr>
        <p:spPr>
          <a:xfrm rot="10800000" flipH="1">
            <a:off x="3441016" y="1786034"/>
            <a:ext cx="8100" cy="80325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9" name="Google Shape;289;p39"/>
          <p:cNvSpPr/>
          <p:nvPr/>
        </p:nvSpPr>
        <p:spPr>
          <a:xfrm>
            <a:off x="4943175" y="1587197"/>
            <a:ext cx="1119096" cy="904365"/>
          </a:xfrm>
          <a:prstGeom prst="cloud">
            <a:avLst/>
          </a:prstGeom>
          <a:solidFill>
            <a:srgbClr val="B4A7D6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0" name="Google Shape;290;p39"/>
          <p:cNvCxnSpPr/>
          <p:nvPr/>
        </p:nvCxnSpPr>
        <p:spPr>
          <a:xfrm rot="10800000" flipH="1">
            <a:off x="4157147" y="2113858"/>
            <a:ext cx="840600" cy="475425"/>
          </a:xfrm>
          <a:prstGeom prst="straightConnector1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1" name="Google Shape;291;p39"/>
          <p:cNvCxnSpPr/>
          <p:nvPr/>
        </p:nvCxnSpPr>
        <p:spPr>
          <a:xfrm rot="10800000" flipH="1">
            <a:off x="5752322" y="1159014"/>
            <a:ext cx="840600" cy="475425"/>
          </a:xfrm>
          <a:prstGeom prst="straightConnector1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2" name="Google Shape;292;p39"/>
          <p:cNvSpPr txBox="1">
            <a:spLocks noGrp="1"/>
          </p:cNvSpPr>
          <p:nvPr>
            <p:ph type="body" idx="4294967295"/>
          </p:nvPr>
        </p:nvSpPr>
        <p:spPr>
          <a:xfrm>
            <a:off x="2001319" y="3884225"/>
            <a:ext cx="5683950" cy="7515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en" sz="1800" dirty="0">
                <a:ea typeface="Calibri"/>
                <a:cs typeface="Calibri Light" panose="020F0302020204030204" pitchFamily="34" charset="0"/>
                <a:sym typeface="Calibri"/>
              </a:rPr>
              <a:t>Il browser fa </a:t>
            </a:r>
            <a:r>
              <a:rPr lang="en" sz="1800" dirty="0" err="1">
                <a:ea typeface="Calibri"/>
                <a:cs typeface="Calibri Light" panose="020F0302020204030204" pitchFamily="34" charset="0"/>
                <a:sym typeface="Calibri"/>
              </a:rPr>
              <a:t>una</a:t>
            </a:r>
            <a:r>
              <a:rPr lang="en" sz="1800" dirty="0"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1800" dirty="0" err="1">
                <a:ea typeface="Calibri"/>
                <a:cs typeface="Calibri Light" panose="020F0302020204030204" pitchFamily="34" charset="0"/>
                <a:sym typeface="Calibri"/>
              </a:rPr>
              <a:t>richiesta</a:t>
            </a:r>
            <a:r>
              <a:rPr lang="en" sz="1800" dirty="0">
                <a:ea typeface="Calibri"/>
                <a:cs typeface="Calibri Light" panose="020F0302020204030204" pitchFamily="34" charset="0"/>
                <a:sym typeface="Calibri"/>
              </a:rPr>
              <a:t> al server per </a:t>
            </a:r>
            <a:r>
              <a:rPr lang="en" sz="1800" dirty="0" err="1">
                <a:ea typeface="Calibri"/>
                <a:cs typeface="Calibri Light" panose="020F0302020204030204" pitchFamily="34" charset="0"/>
                <a:sym typeface="Calibri"/>
              </a:rPr>
              <a:t>ottenere</a:t>
            </a:r>
            <a:r>
              <a:rPr lang="en" sz="1800" dirty="0">
                <a:ea typeface="Calibri"/>
                <a:cs typeface="Calibri Light" panose="020F0302020204030204" pitchFamily="34" charset="0"/>
                <a:sym typeface="Calibri"/>
              </a:rPr>
              <a:t> il file </a:t>
            </a:r>
            <a:r>
              <a:rPr lang="en" sz="1800" dirty="0" err="1">
                <a:ea typeface="Calibri"/>
                <a:cs typeface="Calibri Light" panose="020F0302020204030204" pitchFamily="34" charset="0"/>
                <a:sym typeface="Calibri"/>
              </a:rPr>
              <a:t>script_siw.js</a:t>
            </a:r>
            <a:r>
              <a:rPr lang="en" sz="1800" dirty="0">
                <a:ea typeface="Calibri"/>
                <a:cs typeface="Calibri Light" panose="020F0302020204030204" pitchFamily="34" charset="0"/>
                <a:sym typeface="Calibri"/>
              </a:rPr>
              <a:t> file, </a:t>
            </a:r>
            <a:r>
              <a:rPr lang="en" sz="1800" dirty="0" err="1">
                <a:ea typeface="Calibri"/>
                <a:cs typeface="Calibri Light" panose="020F0302020204030204" pitchFamily="34" charset="0"/>
                <a:sym typeface="Calibri"/>
              </a:rPr>
              <a:t>esattamente</a:t>
            </a:r>
            <a:r>
              <a:rPr lang="en" sz="1800" dirty="0">
                <a:ea typeface="Calibri"/>
                <a:cs typeface="Calibri Light" panose="020F0302020204030204" pitchFamily="34" charset="0"/>
                <a:sym typeface="Calibri"/>
              </a:rPr>
              <a:t> come per </a:t>
            </a:r>
            <a:r>
              <a:rPr lang="en" sz="1800" dirty="0" err="1">
                <a:ea typeface="Calibri"/>
                <a:cs typeface="Calibri Light" panose="020F0302020204030204" pitchFamily="34" charset="0"/>
                <a:sym typeface="Calibri"/>
              </a:rPr>
              <a:t>qualsiasi</a:t>
            </a:r>
            <a:r>
              <a:rPr lang="en" sz="1800" dirty="0"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1800" dirty="0" err="1">
                <a:ea typeface="Calibri"/>
                <a:cs typeface="Calibri Light" panose="020F0302020204030204" pitchFamily="34" charset="0"/>
                <a:sym typeface="Calibri"/>
              </a:rPr>
              <a:t>altro</a:t>
            </a:r>
            <a:r>
              <a:rPr lang="en" sz="1800" dirty="0"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1800" dirty="0" err="1">
                <a:ea typeface="Calibri"/>
                <a:cs typeface="Calibri Light" panose="020F0302020204030204" pitchFamily="34" charset="0"/>
                <a:sym typeface="Calibri"/>
              </a:rPr>
              <a:t>tipo</a:t>
            </a:r>
            <a:r>
              <a:rPr lang="en" sz="1800" dirty="0">
                <a:ea typeface="Calibri"/>
                <a:cs typeface="Calibri Light" panose="020F0302020204030204" pitchFamily="34" charset="0"/>
                <a:sym typeface="Calibri"/>
              </a:rPr>
              <a:t> di file (ad es., CSS o </a:t>
            </a:r>
            <a:r>
              <a:rPr lang="en" sz="1800" dirty="0" err="1">
                <a:ea typeface="Calibri"/>
                <a:cs typeface="Calibri Light" panose="020F0302020204030204" pitchFamily="34" charset="0"/>
                <a:sym typeface="Calibri"/>
              </a:rPr>
              <a:t>un'immagine</a:t>
            </a:r>
            <a:r>
              <a:rPr lang="en" sz="1800" dirty="0">
                <a:ea typeface="Calibri"/>
                <a:cs typeface="Calibri Light" panose="020F0302020204030204" pitchFamily="34" charset="0"/>
                <a:sym typeface="Calibri"/>
              </a:rPr>
              <a:t>)</a:t>
            </a:r>
            <a:endParaRPr sz="1800" dirty="0"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293" name="Google Shape;293;p39"/>
          <p:cNvSpPr/>
          <p:nvPr/>
        </p:nvSpPr>
        <p:spPr>
          <a:xfrm>
            <a:off x="1244738" y="1333913"/>
            <a:ext cx="305100" cy="2713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9831" y="2498569"/>
            <a:ext cx="909450" cy="117045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99" name="Google Shape;299;p40"/>
          <p:cNvCxnSpPr/>
          <p:nvPr/>
        </p:nvCxnSpPr>
        <p:spPr>
          <a:xfrm rot="10800000" flipH="1">
            <a:off x="2059340" y="2812708"/>
            <a:ext cx="608400" cy="555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00" name="Google Shape;300;p40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1395" y="2377255"/>
            <a:ext cx="1439555" cy="1000361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1" name="Google Shape;301;p40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3306" y="785269"/>
            <a:ext cx="1900143" cy="1900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0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0484" y="2589283"/>
            <a:ext cx="761063" cy="761063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0"/>
          <p:cNvSpPr txBox="1"/>
          <p:nvPr/>
        </p:nvSpPr>
        <p:spPr>
          <a:xfrm>
            <a:off x="1143000" y="495914"/>
            <a:ext cx="5038200" cy="1559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15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&lt;head&gt;</a:t>
            </a:r>
            <a:endParaRPr sz="15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1500" i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5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&lt;title&gt;SIW&lt;/title&gt;</a:t>
            </a:r>
            <a:endParaRPr sz="15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1500" dirty="0">
                <a:solidFill>
                  <a:srgbClr val="1368F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5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&lt;link </a:t>
            </a:r>
            <a:r>
              <a:rPr lang="en" sz="15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rel</a:t>
            </a:r>
            <a:r>
              <a:rPr lang="en" sz="15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="stylesheet" </a:t>
            </a:r>
            <a:r>
              <a:rPr lang="en" sz="15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" sz="15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en" sz="15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style.css</a:t>
            </a:r>
            <a:r>
              <a:rPr lang="en" sz="15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 /&gt;</a:t>
            </a:r>
            <a:endParaRPr sz="15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1500" b="1" dirty="0">
                <a:solidFill>
                  <a:srgbClr val="1368F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500" b="1" dirty="0">
                <a:solidFill>
                  <a:srgbClr val="3369E8"/>
                </a:solidFill>
                <a:latin typeface="Consolas"/>
                <a:ea typeface="Consolas"/>
                <a:cs typeface="Consolas"/>
                <a:sym typeface="Consolas"/>
              </a:rPr>
              <a:t>&lt;script </a:t>
            </a:r>
            <a:r>
              <a:rPr lang="en" sz="1500" b="1" dirty="0" err="1">
                <a:solidFill>
                  <a:srgbClr val="3369E8"/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" sz="1500" b="1" dirty="0">
                <a:solidFill>
                  <a:srgbClr val="3369E8"/>
                </a:solidFill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en" sz="15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5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script_siw.js</a:t>
            </a:r>
            <a:r>
              <a:rPr lang="en" sz="1500" b="1" dirty="0">
                <a:solidFill>
                  <a:srgbClr val="3369E8"/>
                </a:solidFill>
                <a:latin typeface="Consolas"/>
                <a:ea typeface="Consolas"/>
                <a:cs typeface="Consolas"/>
                <a:sym typeface="Consolas"/>
              </a:rPr>
              <a:t>"&gt;&lt;/script&gt;</a:t>
            </a:r>
            <a:endParaRPr sz="1500" b="1" dirty="0">
              <a:solidFill>
                <a:srgbClr val="3369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15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&lt;/head&gt;</a:t>
            </a:r>
            <a:endParaRPr sz="15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endParaRPr sz="1500" dirty="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04" name="Google Shape;304;p40"/>
          <p:cNvCxnSpPr>
            <a:stCxn id="302" idx="0"/>
          </p:cNvCxnSpPr>
          <p:nvPr/>
        </p:nvCxnSpPr>
        <p:spPr>
          <a:xfrm rot="10800000" flipH="1">
            <a:off x="3441016" y="1786034"/>
            <a:ext cx="8100" cy="80325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5" name="Google Shape;305;p40"/>
          <p:cNvSpPr/>
          <p:nvPr/>
        </p:nvSpPr>
        <p:spPr>
          <a:xfrm>
            <a:off x="4943175" y="1587197"/>
            <a:ext cx="1119096" cy="904365"/>
          </a:xfrm>
          <a:prstGeom prst="cloud">
            <a:avLst/>
          </a:prstGeom>
          <a:solidFill>
            <a:srgbClr val="B4A7D6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6" name="Google Shape;306;p40"/>
          <p:cNvCxnSpPr/>
          <p:nvPr/>
        </p:nvCxnSpPr>
        <p:spPr>
          <a:xfrm rot="10800000" flipH="1">
            <a:off x="4157147" y="2113858"/>
            <a:ext cx="840600" cy="475425"/>
          </a:xfrm>
          <a:prstGeom prst="straightConnector1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7" name="Google Shape;307;p40"/>
          <p:cNvCxnSpPr/>
          <p:nvPr/>
        </p:nvCxnSpPr>
        <p:spPr>
          <a:xfrm rot="10800000" flipH="1">
            <a:off x="5752322" y="1159014"/>
            <a:ext cx="840600" cy="475425"/>
          </a:xfrm>
          <a:prstGeom prst="straightConnector1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8" name="Google Shape;308;p40"/>
          <p:cNvCxnSpPr/>
          <p:nvPr/>
        </p:nvCxnSpPr>
        <p:spPr>
          <a:xfrm flipH="1">
            <a:off x="5809472" y="1387614"/>
            <a:ext cx="840600" cy="475425"/>
          </a:xfrm>
          <a:prstGeom prst="straightConnector1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9" name="Google Shape;309;p40"/>
          <p:cNvCxnSpPr/>
          <p:nvPr/>
        </p:nvCxnSpPr>
        <p:spPr>
          <a:xfrm flipH="1">
            <a:off x="4214297" y="2342458"/>
            <a:ext cx="840600" cy="475425"/>
          </a:xfrm>
          <a:prstGeom prst="straightConnector1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10" name="Google Shape;310;p40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937" y="2498569"/>
            <a:ext cx="404513" cy="404513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0"/>
          <p:cNvSpPr txBox="1">
            <a:spLocks noGrp="1"/>
          </p:cNvSpPr>
          <p:nvPr>
            <p:ph type="body" idx="4294967295"/>
          </p:nvPr>
        </p:nvSpPr>
        <p:spPr>
          <a:xfrm>
            <a:off x="2001319" y="3884225"/>
            <a:ext cx="5683950" cy="7515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en" sz="1800" dirty="0">
                <a:ea typeface="Calibri"/>
                <a:cs typeface="Calibri Light" panose="020F0302020204030204" pitchFamily="34" charset="0"/>
                <a:sym typeface="Calibri"/>
              </a:rPr>
              <a:t>Il server server </a:t>
            </a:r>
            <a:r>
              <a:rPr lang="en" sz="1800" dirty="0" err="1">
                <a:ea typeface="Calibri"/>
                <a:cs typeface="Calibri Light" panose="020F0302020204030204" pitchFamily="34" charset="0"/>
                <a:sym typeface="Calibri"/>
              </a:rPr>
              <a:t>risponde</a:t>
            </a:r>
            <a:r>
              <a:rPr lang="en" sz="1800" dirty="0">
                <a:ea typeface="Calibri"/>
                <a:cs typeface="Calibri Light" panose="020F0302020204030204" pitchFamily="34" charset="0"/>
                <a:sym typeface="Calibri"/>
              </a:rPr>
              <a:t> con il file JavaScript</a:t>
            </a:r>
            <a:endParaRPr sz="1800" dirty="0"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312" name="Google Shape;312;p40"/>
          <p:cNvSpPr/>
          <p:nvPr/>
        </p:nvSpPr>
        <p:spPr>
          <a:xfrm>
            <a:off x="1244738" y="1333913"/>
            <a:ext cx="305100" cy="2713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9831" y="2498569"/>
            <a:ext cx="909450" cy="117045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318" name="Google Shape;318;p41"/>
          <p:cNvCxnSpPr/>
          <p:nvPr/>
        </p:nvCxnSpPr>
        <p:spPr>
          <a:xfrm rot="10800000" flipH="1">
            <a:off x="2059340" y="2812708"/>
            <a:ext cx="608400" cy="555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19" name="Google Shape;319;p41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1395" y="2377255"/>
            <a:ext cx="1439555" cy="1000361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0" name="Google Shape;320;p41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0484" y="2589283"/>
            <a:ext cx="761063" cy="761063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1"/>
          <p:cNvSpPr txBox="1"/>
          <p:nvPr/>
        </p:nvSpPr>
        <p:spPr>
          <a:xfrm>
            <a:off x="1143000" y="495914"/>
            <a:ext cx="5038200" cy="1559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5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&lt;head&gt;</a:t>
            </a:r>
            <a:endParaRPr sz="15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1500" i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5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&lt;title&gt;SIW&lt;/title&gt;</a:t>
            </a:r>
            <a:endParaRPr sz="15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1500" dirty="0">
                <a:solidFill>
                  <a:srgbClr val="1368F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5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&lt;link </a:t>
            </a:r>
            <a:r>
              <a:rPr lang="en" sz="15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rel</a:t>
            </a:r>
            <a:r>
              <a:rPr lang="en" sz="15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="stylesheet" </a:t>
            </a:r>
            <a:r>
              <a:rPr lang="en" sz="15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" sz="15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en" sz="15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style.css</a:t>
            </a:r>
            <a:r>
              <a:rPr lang="en" sz="15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 /&gt;</a:t>
            </a:r>
            <a:endParaRPr sz="15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1500" b="1" dirty="0">
                <a:solidFill>
                  <a:srgbClr val="1368F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500" b="1" dirty="0">
                <a:solidFill>
                  <a:srgbClr val="3369E8"/>
                </a:solidFill>
                <a:latin typeface="Consolas"/>
                <a:ea typeface="Consolas"/>
                <a:cs typeface="Consolas"/>
                <a:sym typeface="Consolas"/>
              </a:rPr>
              <a:t>&lt;script </a:t>
            </a:r>
            <a:r>
              <a:rPr lang="en" sz="1500" b="1" dirty="0" err="1">
                <a:solidFill>
                  <a:srgbClr val="3369E8"/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" sz="1500" b="1" dirty="0">
                <a:solidFill>
                  <a:srgbClr val="3369E8"/>
                </a:solidFill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en" sz="15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5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script_siw.js</a:t>
            </a:r>
            <a:r>
              <a:rPr lang="en" sz="1500" b="1" dirty="0">
                <a:solidFill>
                  <a:srgbClr val="3369E8"/>
                </a:solidFill>
                <a:latin typeface="Consolas"/>
                <a:ea typeface="Consolas"/>
                <a:cs typeface="Consolas"/>
                <a:sym typeface="Consolas"/>
              </a:rPr>
              <a:t>"&gt;&lt;/script&gt;</a:t>
            </a:r>
            <a:endParaRPr sz="1500" b="1" dirty="0">
              <a:solidFill>
                <a:srgbClr val="3369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sz="15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&lt;/head&gt;</a:t>
            </a:r>
            <a:endParaRPr sz="15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endParaRPr sz="1500" dirty="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22" name="Google Shape;322;p41"/>
          <p:cNvCxnSpPr>
            <a:stCxn id="320" idx="0"/>
          </p:cNvCxnSpPr>
          <p:nvPr/>
        </p:nvCxnSpPr>
        <p:spPr>
          <a:xfrm rot="10800000" flipH="1">
            <a:off x="3441016" y="1786034"/>
            <a:ext cx="8100" cy="80325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23" name="Google Shape;323;p41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2812" y="3428663"/>
            <a:ext cx="404513" cy="404513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1"/>
          <p:cNvSpPr txBox="1">
            <a:spLocks noGrp="1"/>
          </p:cNvSpPr>
          <p:nvPr>
            <p:ph type="body" idx="4294967295"/>
          </p:nvPr>
        </p:nvSpPr>
        <p:spPr>
          <a:xfrm>
            <a:off x="2001319" y="3884234"/>
            <a:ext cx="5683950" cy="11236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en" sz="1800" dirty="0">
                <a:ea typeface="Calibri"/>
                <a:cs typeface="Calibri Light" panose="020F0302020204030204" pitchFamily="34" charset="0"/>
                <a:sym typeface="Calibri"/>
              </a:rPr>
              <a:t>A </a:t>
            </a:r>
            <a:r>
              <a:rPr lang="en" sz="1800" dirty="0" err="1">
                <a:ea typeface="Calibri"/>
                <a:cs typeface="Calibri Light" panose="020F0302020204030204" pitchFamily="34" charset="0"/>
                <a:sym typeface="Calibri"/>
              </a:rPr>
              <a:t>questo</a:t>
            </a:r>
            <a:r>
              <a:rPr lang="en" sz="1800" dirty="0">
                <a:ea typeface="Calibri"/>
                <a:cs typeface="Calibri Light" panose="020F0302020204030204" pitchFamily="34" charset="0"/>
                <a:sym typeface="Calibri"/>
              </a:rPr>
              <a:t> punto, il file JavaScript </a:t>
            </a:r>
            <a:r>
              <a:rPr lang="en" sz="1800" dirty="0" err="1">
                <a:ea typeface="Calibri"/>
                <a:cs typeface="Calibri Light" panose="020F0302020204030204" pitchFamily="34" charset="0"/>
                <a:sym typeface="Calibri"/>
              </a:rPr>
              <a:t>sarà</a:t>
            </a:r>
            <a:r>
              <a:rPr lang="en" sz="1800" dirty="0"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en" sz="1800" dirty="0" err="1">
                <a:ea typeface="Calibri"/>
                <a:cs typeface="Calibri Light" panose="020F0302020204030204" pitchFamily="34" charset="0"/>
                <a:sym typeface="Calibri"/>
              </a:rPr>
              <a:t>eseguito</a:t>
            </a:r>
            <a:r>
              <a:rPr lang="en" sz="1800" dirty="0">
                <a:ea typeface="Calibri"/>
                <a:cs typeface="Calibri Light" panose="020F0302020204030204" pitchFamily="34" charset="0"/>
                <a:sym typeface="Calibri"/>
              </a:rPr>
              <a:t> (</a:t>
            </a:r>
            <a:r>
              <a:rPr lang="en" sz="1800" dirty="0" err="1">
                <a:ea typeface="Calibri"/>
                <a:cs typeface="Calibri Light" panose="020F0302020204030204" pitchFamily="34" charset="0"/>
                <a:sym typeface="Calibri"/>
              </a:rPr>
              <a:t>interpretato</a:t>
            </a:r>
            <a:r>
              <a:rPr lang="en" sz="1800" dirty="0">
                <a:ea typeface="Calibri"/>
                <a:cs typeface="Calibri Light" panose="020F0302020204030204" pitchFamily="34" charset="0"/>
                <a:sym typeface="Calibri"/>
              </a:rPr>
              <a:t>) "</a:t>
            </a:r>
            <a:r>
              <a:rPr lang="en" sz="1800" b="1" dirty="0">
                <a:ea typeface="Calibri"/>
                <a:cs typeface="Calibri Light" panose="020F0302020204030204" pitchFamily="34" charset="0"/>
                <a:sym typeface="Calibri"/>
              </a:rPr>
              <a:t>client-side</a:t>
            </a:r>
            <a:r>
              <a:rPr lang="en" sz="1800" dirty="0">
                <a:ea typeface="Calibri"/>
                <a:cs typeface="Calibri Light" panose="020F0302020204030204" pitchFamily="34" charset="0"/>
                <a:sym typeface="Calibri"/>
              </a:rPr>
              <a:t>", </a:t>
            </a:r>
            <a:r>
              <a:rPr lang="en" sz="1800" dirty="0" err="1">
                <a:ea typeface="Calibri"/>
                <a:cs typeface="Calibri Light" panose="020F0302020204030204" pitchFamily="34" charset="0"/>
                <a:sym typeface="Calibri"/>
              </a:rPr>
              <a:t>nel</a:t>
            </a:r>
            <a:r>
              <a:rPr lang="en" sz="1800" dirty="0">
                <a:ea typeface="Calibri"/>
                <a:cs typeface="Calibri Light" panose="020F0302020204030204" pitchFamily="34" charset="0"/>
                <a:sym typeface="Calibri"/>
              </a:rPr>
              <a:t> browser </a:t>
            </a:r>
            <a:r>
              <a:rPr lang="en" sz="1800" dirty="0" err="1">
                <a:ea typeface="Calibri"/>
                <a:cs typeface="Calibri Light" panose="020F0302020204030204" pitchFamily="34" charset="0"/>
                <a:sym typeface="Calibri"/>
              </a:rPr>
              <a:t>dell'utente</a:t>
            </a:r>
            <a:endParaRPr sz="1800" dirty="0"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326" name="Google Shape;326;p41"/>
          <p:cNvSpPr/>
          <p:nvPr/>
        </p:nvSpPr>
        <p:spPr>
          <a:xfrm>
            <a:off x="1244738" y="1333913"/>
            <a:ext cx="305100" cy="2713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CF1674-BCA8-A2D4-14D8-55929D9C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 </a:t>
            </a:r>
            <a:r>
              <a:rPr lang="en-US" dirty="0" err="1"/>
              <a:t>modi</a:t>
            </a:r>
            <a:r>
              <a:rPr lang="en-US" dirty="0"/>
              <a:t> di </a:t>
            </a:r>
            <a:r>
              <a:rPr lang="en-US" dirty="0" err="1"/>
              <a:t>usare</a:t>
            </a:r>
            <a:r>
              <a:rPr lang="en-US" dirty="0"/>
              <a:t> </a:t>
            </a:r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24428EE-84C5-5E25-4653-B6C42C09A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854449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 err="1"/>
              <a:t>Distinguiamo</a:t>
            </a:r>
            <a:r>
              <a:rPr lang="en-US" dirty="0"/>
              <a:t> quattro </a:t>
            </a:r>
            <a:r>
              <a:rPr lang="en-US" dirty="0" err="1"/>
              <a:t>approcci</a:t>
            </a:r>
            <a:r>
              <a:rPr lang="en-US" dirty="0"/>
              <a:t>,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elenchiamo</a:t>
            </a:r>
            <a:r>
              <a:rPr lang="en-US" dirty="0"/>
              <a:t> in </a:t>
            </a:r>
            <a:r>
              <a:rPr lang="en-US" dirty="0" err="1"/>
              <a:t>ordine</a:t>
            </a:r>
            <a:r>
              <a:rPr lang="en-US" dirty="0"/>
              <a:t> dal </a:t>
            </a:r>
            <a:r>
              <a:rPr lang="en-US" dirty="0" err="1"/>
              <a:t>meno</a:t>
            </a:r>
            <a:r>
              <a:rPr lang="en-US" dirty="0"/>
              <a:t> al </a:t>
            </a:r>
            <a:r>
              <a:rPr lang="en-US" dirty="0" err="1"/>
              <a:t>più</a:t>
            </a:r>
            <a:r>
              <a:rPr lang="en-US" dirty="0"/>
              <a:t> "</a:t>
            </a:r>
            <a:r>
              <a:rPr lang="en-US" dirty="0" err="1"/>
              <a:t>intensivo</a:t>
            </a:r>
            <a:r>
              <a:rPr lang="en-US" dirty="0"/>
              <a:t>":</a:t>
            </a:r>
            <a:endParaRPr lang="en-US" sz="2100" dirty="0"/>
          </a:p>
          <a:p>
            <a:pPr marL="0" indent="0">
              <a:lnSpc>
                <a:spcPct val="120000"/>
              </a:lnSpc>
              <a:buNone/>
            </a:pPr>
            <a:endParaRPr lang="en-US" sz="2400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1. </a:t>
            </a:r>
            <a:r>
              <a:rPr lang="en-US" sz="2400" dirty="0" err="1"/>
              <a:t>Aggiunta</a:t>
            </a:r>
            <a:r>
              <a:rPr lang="en-US" sz="2400" dirty="0"/>
              <a:t> di JavaScript a HTML e CSS per </a:t>
            </a:r>
            <a:r>
              <a:rPr lang="en-US" sz="2400" dirty="0" err="1"/>
              <a:t>migliorare</a:t>
            </a:r>
            <a:r>
              <a:rPr lang="en-US" sz="2400" dirty="0"/>
              <a:t> </a:t>
            </a:r>
            <a:r>
              <a:rPr lang="en-US" sz="2400" dirty="0" err="1"/>
              <a:t>l'esperienza</a:t>
            </a:r>
            <a:r>
              <a:rPr lang="en-US" sz="2400" dirty="0"/>
              <a:t> </a:t>
            </a:r>
            <a:r>
              <a:rPr lang="en-US" sz="2400" dirty="0" err="1"/>
              <a:t>utente</a:t>
            </a:r>
            <a:r>
              <a:rPr lang="en-US" sz="2400" dirty="0"/>
              <a:t>.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400" dirty="0"/>
          </a:p>
          <a:p>
            <a:pPr marL="0" lvl="1" indent="0">
              <a:lnSpc>
                <a:spcPct val="120000"/>
              </a:lnSpc>
              <a:buNone/>
            </a:pPr>
            <a:r>
              <a:rPr lang="en-US" sz="2400" dirty="0"/>
              <a:t>2. </a:t>
            </a:r>
            <a:r>
              <a:rPr lang="en-US" sz="2400" dirty="0" err="1"/>
              <a:t>Creazione</a:t>
            </a:r>
            <a:r>
              <a:rPr lang="en-US" sz="2400" dirty="0"/>
              <a:t> di </a:t>
            </a:r>
            <a:r>
              <a:rPr lang="en-US" sz="2400" dirty="0" err="1"/>
              <a:t>applicazioni</a:t>
            </a:r>
            <a:r>
              <a:rPr lang="en-US" sz="2400" dirty="0"/>
              <a:t> "single-page" (SPA) in cui </a:t>
            </a:r>
            <a:r>
              <a:rPr lang="en-US" sz="2400" dirty="0" err="1"/>
              <a:t>l'esperienza</a:t>
            </a:r>
            <a:r>
              <a:rPr lang="en-US" sz="2400" dirty="0"/>
              <a:t> </a:t>
            </a:r>
            <a:r>
              <a:rPr lang="en-US" sz="2400" dirty="0" err="1"/>
              <a:t>dell'utente</a:t>
            </a:r>
            <a:r>
              <a:rPr lang="en-US" sz="2400" dirty="0"/>
              <a:t> </a:t>
            </a:r>
            <a:r>
              <a:rPr lang="en-US" sz="2400" dirty="0" err="1"/>
              <a:t>prevede</a:t>
            </a:r>
            <a:r>
              <a:rPr lang="en-US" sz="2400" dirty="0"/>
              <a:t> </a:t>
            </a:r>
            <a:r>
              <a:rPr lang="en-US" sz="2400" dirty="0" err="1"/>
              <a:t>che</a:t>
            </a:r>
            <a:r>
              <a:rPr lang="en-US" sz="2400" dirty="0"/>
              <a:t>, </a:t>
            </a:r>
            <a:r>
              <a:rPr lang="en-US" sz="2400" dirty="0" err="1"/>
              <a:t>una</a:t>
            </a:r>
            <a:r>
              <a:rPr lang="en-US" sz="2400" dirty="0"/>
              <a:t> volta </a:t>
            </a:r>
            <a:r>
              <a:rPr lang="en-US" sz="2400" dirty="0" err="1"/>
              <a:t>caricata</a:t>
            </a:r>
            <a:r>
              <a:rPr lang="en-US" sz="2400" dirty="0"/>
              <a:t> la </a:t>
            </a:r>
            <a:r>
              <a:rPr lang="en-US" sz="2400" dirty="0" err="1"/>
              <a:t>pagina</a:t>
            </a:r>
            <a:r>
              <a:rPr lang="en-US" sz="2400" dirty="0"/>
              <a:t> </a:t>
            </a:r>
            <a:r>
              <a:rPr lang="en-US" sz="2400" dirty="0" err="1"/>
              <a:t>iniziale</a:t>
            </a:r>
            <a:r>
              <a:rPr lang="en-US" sz="2400" dirty="0"/>
              <a:t>, non </a:t>
            </a:r>
            <a:r>
              <a:rPr lang="en-US" sz="2400" dirty="0" err="1"/>
              <a:t>si</a:t>
            </a:r>
            <a:r>
              <a:rPr lang="en-US" sz="2400" dirty="0"/>
              <a:t> </a:t>
            </a:r>
            <a:r>
              <a:rPr lang="en-US" sz="2400" dirty="0" err="1"/>
              <a:t>verifichino</a:t>
            </a:r>
            <a:r>
              <a:rPr lang="en-US" sz="2400" dirty="0"/>
              <a:t> </a:t>
            </a:r>
            <a:r>
              <a:rPr lang="en-US" sz="2400" dirty="0" err="1"/>
              <a:t>ulteriori</a:t>
            </a:r>
            <a:r>
              <a:rPr lang="en-US" sz="2400" dirty="0"/>
              <a:t> </a:t>
            </a:r>
            <a:r>
              <a:rPr lang="en-US" sz="2400" dirty="0" err="1"/>
              <a:t>caricamenti</a:t>
            </a:r>
            <a:r>
              <a:rPr lang="en-US" sz="2400" dirty="0"/>
              <a:t> </a:t>
            </a:r>
            <a:r>
              <a:rPr lang="en-US" sz="2400" dirty="0" err="1"/>
              <a:t>della</a:t>
            </a:r>
            <a:r>
              <a:rPr lang="en-US" sz="2400" dirty="0"/>
              <a:t> </a:t>
            </a:r>
            <a:r>
              <a:rPr lang="en-US" sz="2400" dirty="0" err="1"/>
              <a:t>pagina</a:t>
            </a:r>
            <a:r>
              <a:rPr lang="en-US" sz="2400" dirty="0"/>
              <a:t>, </a:t>
            </a:r>
            <a:r>
              <a:rPr lang="en-US" sz="2400" dirty="0" err="1"/>
              <a:t>sebbene</a:t>
            </a:r>
            <a:r>
              <a:rPr lang="en-US" sz="2400" dirty="0"/>
              <a:t> </a:t>
            </a:r>
            <a:r>
              <a:rPr lang="en-US" sz="2400" dirty="0" err="1"/>
              <a:t>gli</a:t>
            </a:r>
            <a:r>
              <a:rPr lang="en-US" sz="2400" dirty="0"/>
              <a:t> </a:t>
            </a:r>
            <a:r>
              <a:rPr lang="en-US" sz="2400" dirty="0" err="1"/>
              <a:t>elementi</a:t>
            </a:r>
            <a:r>
              <a:rPr lang="en-US" sz="2400" dirty="0"/>
              <a:t> </a:t>
            </a:r>
            <a:r>
              <a:rPr lang="en-US" sz="2400" dirty="0" err="1"/>
              <a:t>della</a:t>
            </a:r>
            <a:r>
              <a:rPr lang="en-US" sz="2400" dirty="0"/>
              <a:t> </a:t>
            </a:r>
            <a:r>
              <a:rPr lang="en-US" sz="2400" dirty="0" err="1"/>
              <a:t>pagina</a:t>
            </a:r>
            <a:r>
              <a:rPr lang="en-US" sz="2400" dirty="0"/>
              <a:t> </a:t>
            </a:r>
            <a:r>
              <a:rPr lang="en-US" sz="2400" dirty="0" err="1"/>
              <a:t>vengano</a:t>
            </a:r>
            <a:r>
              <a:rPr lang="en-US" sz="2400" dirty="0"/>
              <a:t> </a:t>
            </a:r>
            <a:r>
              <a:rPr lang="en-US" sz="2400" dirty="0" err="1"/>
              <a:t>aggiornati</a:t>
            </a:r>
            <a:r>
              <a:rPr lang="en-US" sz="2400" dirty="0"/>
              <a:t> </a:t>
            </a:r>
            <a:r>
              <a:rPr lang="en-US" sz="2400" dirty="0" err="1"/>
              <a:t>continuamente</a:t>
            </a:r>
            <a:r>
              <a:rPr lang="en-US" sz="2400" dirty="0"/>
              <a:t> in </a:t>
            </a:r>
            <a:r>
              <a:rPr lang="en-US" sz="2400" dirty="0" err="1"/>
              <a:t>risposta</a:t>
            </a:r>
            <a:r>
              <a:rPr lang="en-US" sz="2400" dirty="0"/>
              <a:t> </a:t>
            </a:r>
            <a:r>
              <a:rPr lang="en-US" sz="2400" dirty="0" err="1"/>
              <a:t>alla</a:t>
            </a:r>
            <a:r>
              <a:rPr lang="en-US" sz="2400" dirty="0"/>
              <a:t> </a:t>
            </a:r>
            <a:r>
              <a:rPr lang="en-US" sz="2400" dirty="0" err="1"/>
              <a:t>comunicazione</a:t>
            </a:r>
            <a:r>
              <a:rPr lang="en-US" sz="2400" dirty="0"/>
              <a:t> con il server. </a:t>
            </a:r>
          </a:p>
          <a:p>
            <a:pPr marL="457200" lvl="1" indent="-457200">
              <a:lnSpc>
                <a:spcPct val="120000"/>
              </a:lnSpc>
              <a:buFont typeface="Arial"/>
              <a:buAutoNum type="arabicPeriod"/>
            </a:pPr>
            <a:endParaRPr lang="en-US" sz="2400" dirty="0"/>
          </a:p>
          <a:p>
            <a:pPr marL="0" lvl="1" indent="0">
              <a:lnSpc>
                <a:spcPct val="120000"/>
              </a:lnSpc>
              <a:buNone/>
            </a:pPr>
            <a:r>
              <a:rPr lang="en-US" sz="2400" dirty="0"/>
              <a:t>3. </a:t>
            </a:r>
            <a:r>
              <a:rPr lang="en-US" sz="2400" dirty="0" err="1"/>
              <a:t>Applicazioni</a:t>
            </a:r>
            <a:r>
              <a:rPr lang="en-US" sz="2400" dirty="0"/>
              <a:t> </a:t>
            </a:r>
            <a:r>
              <a:rPr lang="en-US" sz="2400" dirty="0" err="1"/>
              <a:t>lato</a:t>
            </a:r>
            <a:r>
              <a:rPr lang="en-US" sz="2400" dirty="0"/>
              <a:t> client complete (come </a:t>
            </a:r>
            <a:r>
              <a:rPr lang="en-US" sz="2400" dirty="0" err="1"/>
              <a:t>GoogleDocs</a:t>
            </a:r>
            <a:r>
              <a:rPr lang="en-US" sz="2400" dirty="0"/>
              <a:t>), </a:t>
            </a:r>
            <a:r>
              <a:rPr lang="en-US" sz="2400" dirty="0" err="1"/>
              <a:t>paragonabili</a:t>
            </a:r>
            <a:r>
              <a:rPr lang="en-US" sz="2400" dirty="0"/>
              <a:t> per </a:t>
            </a:r>
            <a:r>
              <a:rPr lang="en-US" sz="2400" dirty="0" err="1"/>
              <a:t>complessità</a:t>
            </a:r>
            <a:r>
              <a:rPr lang="en-US" sz="2400" dirty="0"/>
              <a:t> alle app desktop ed </a:t>
            </a:r>
            <a:r>
              <a:rPr lang="en-US" sz="2400" dirty="0" err="1"/>
              <a:t>eventualmente</a:t>
            </a:r>
            <a:r>
              <a:rPr lang="en-US" sz="2400" dirty="0"/>
              <a:t> in </a:t>
            </a:r>
            <a:r>
              <a:rPr lang="en-US" sz="2400" dirty="0" err="1"/>
              <a:t>grado</a:t>
            </a:r>
            <a:r>
              <a:rPr lang="en-US" sz="2400" dirty="0"/>
              <a:t> di </a:t>
            </a:r>
            <a:r>
              <a:rPr lang="en-US" sz="2400" dirty="0" err="1"/>
              <a:t>funzionare</a:t>
            </a:r>
            <a:r>
              <a:rPr lang="en-US" sz="2400" dirty="0"/>
              <a:t> </a:t>
            </a:r>
            <a:r>
              <a:rPr lang="en-US" sz="2400" dirty="0" err="1"/>
              <a:t>anche</a:t>
            </a:r>
            <a:r>
              <a:rPr lang="en-US" sz="2400" dirty="0"/>
              <a:t> </a:t>
            </a:r>
            <a:r>
              <a:rPr lang="en-US" sz="2400" dirty="0" err="1"/>
              <a:t>quando</a:t>
            </a:r>
            <a:r>
              <a:rPr lang="en-US" sz="2400" dirty="0"/>
              <a:t> non </a:t>
            </a:r>
            <a:r>
              <a:rPr lang="en-US" sz="2400" dirty="0" err="1"/>
              <a:t>si</a:t>
            </a:r>
            <a:r>
              <a:rPr lang="en-US" sz="2400" dirty="0"/>
              <a:t> </a:t>
            </a:r>
            <a:r>
              <a:rPr lang="en-US" sz="2400" dirty="0" err="1"/>
              <a:t>è</a:t>
            </a:r>
            <a:r>
              <a:rPr lang="en-US" sz="2400" dirty="0"/>
              <a:t> </a:t>
            </a:r>
            <a:r>
              <a:rPr lang="en-US" sz="2400" dirty="0" err="1"/>
              <a:t>connessi</a:t>
            </a:r>
            <a:r>
              <a:rPr lang="en-US" sz="2400" dirty="0"/>
              <a:t> a Internet. </a:t>
            </a:r>
          </a:p>
          <a:p>
            <a:pPr marL="0" lvl="1" indent="0">
              <a:lnSpc>
                <a:spcPct val="120000"/>
              </a:lnSpc>
              <a:buNone/>
            </a:pPr>
            <a:endParaRPr lang="en-US" sz="2400" dirty="0"/>
          </a:p>
          <a:p>
            <a:pPr marL="0" lvl="1" indent="0">
              <a:lnSpc>
                <a:spcPct val="120000"/>
              </a:lnSpc>
              <a:buNone/>
            </a:pPr>
            <a:r>
              <a:rPr lang="en-US" sz="2400" dirty="0"/>
              <a:t>4. </a:t>
            </a:r>
            <a:r>
              <a:rPr lang="en-US" sz="2400" dirty="0" err="1"/>
              <a:t>Creazione</a:t>
            </a:r>
            <a:r>
              <a:rPr lang="en-US" sz="2400" dirty="0"/>
              <a:t> di app </a:t>
            </a:r>
            <a:r>
              <a:rPr lang="en-US" sz="2400" dirty="0" err="1"/>
              <a:t>lato</a:t>
            </a:r>
            <a:r>
              <a:rPr lang="en-US" sz="2400" dirty="0"/>
              <a:t> server complete, </a:t>
            </a:r>
            <a:r>
              <a:rPr lang="en-US" sz="2400" dirty="0" err="1"/>
              <a:t>simili</a:t>
            </a:r>
            <a:r>
              <a:rPr lang="en-US" sz="2400" dirty="0"/>
              <a:t> a quelle </a:t>
            </a:r>
            <a:r>
              <a:rPr lang="en-US" sz="2400" dirty="0" err="1"/>
              <a:t>che</a:t>
            </a:r>
            <a:r>
              <a:rPr lang="en-US" sz="2400" dirty="0"/>
              <a:t> </a:t>
            </a:r>
            <a:r>
              <a:rPr lang="en-US" sz="2400" dirty="0" err="1"/>
              <a:t>creiamo</a:t>
            </a:r>
            <a:r>
              <a:rPr lang="en-US" sz="2400" dirty="0"/>
              <a:t> in Java, ma </a:t>
            </a:r>
            <a:r>
              <a:rPr lang="en-US" sz="2400" dirty="0" err="1"/>
              <a:t>utilizzando</a:t>
            </a:r>
            <a:r>
              <a:rPr lang="en-US" sz="2400" dirty="0"/>
              <a:t> un framework JavaScript come Node.js</a:t>
            </a:r>
          </a:p>
        </p:txBody>
      </p:sp>
    </p:spTree>
    <p:extLst>
      <p:ext uri="{BB962C8B-B14F-4D97-AF65-F5344CB8AC3E}">
        <p14:creationId xmlns:p14="http://schemas.microsoft.com/office/powerpoint/2010/main" val="31170678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B504FE-5B89-3720-1C05-C26AFF00D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2FC344-3DF9-4E70-C049-577431C94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immerso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codice</a:t>
            </a:r>
            <a:r>
              <a:rPr lang="en-US" dirty="0"/>
              <a:t> HTML con un </a:t>
            </a:r>
            <a:r>
              <a:rPr lang="en-US" dirty="0" err="1"/>
              <a:t>marcatore</a:t>
            </a:r>
            <a:r>
              <a:rPr lang="en-US" dirty="0"/>
              <a:t> </a:t>
            </a:r>
            <a:r>
              <a:rPr lang="en-US" dirty="0" err="1"/>
              <a:t>specifico</a:t>
            </a:r>
            <a:endParaRPr lang="en-US" dirty="0"/>
          </a:p>
          <a:p>
            <a:endParaRPr lang="en-US" dirty="0"/>
          </a:p>
          <a:p>
            <a:pPr marL="0" indent="0">
              <a:lnSpc>
                <a:spcPct val="115000"/>
              </a:lnSpc>
              <a:buNone/>
            </a:pPr>
            <a:r>
              <a:rPr lang="it-IT" sz="2000" dirty="0">
                <a:latin typeface="Consolas"/>
                <a:ea typeface="Consolas"/>
                <a:cs typeface="Consolas"/>
                <a:sym typeface="Consolas"/>
              </a:rPr>
              <a:t>&lt;!DOCTYPE html&gt;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it-IT" sz="2000" dirty="0">
                <a:latin typeface="Consolas"/>
                <a:ea typeface="Consolas"/>
                <a:cs typeface="Consolas"/>
                <a:sym typeface="Consolas"/>
              </a:rPr>
              <a:t>&lt;html&gt;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it-IT" sz="2000" dirty="0">
                <a:latin typeface="Consolas"/>
                <a:ea typeface="Consolas"/>
                <a:cs typeface="Consolas"/>
                <a:sym typeface="Consolas"/>
              </a:rPr>
              <a:t>  &lt;head&gt;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it-IT" sz="2000" i="1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it-IT" sz="2000" dirty="0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it-IT" sz="2000" dirty="0" err="1"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lang="it-IT" sz="2000" dirty="0">
                <a:latin typeface="Consolas"/>
                <a:ea typeface="Consolas"/>
                <a:cs typeface="Consolas"/>
                <a:sym typeface="Consolas"/>
              </a:rPr>
              <a:t>&gt;SIW&lt;/</a:t>
            </a:r>
            <a:r>
              <a:rPr lang="it-IT" sz="2000" dirty="0" err="1"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lang="it-IT" sz="2000" dirty="0"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it-IT" sz="2000" dirty="0">
                <a:solidFill>
                  <a:srgbClr val="1368F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it-IT" sz="2000" dirty="0">
                <a:latin typeface="Consolas"/>
                <a:ea typeface="Consolas"/>
                <a:cs typeface="Consolas"/>
                <a:sym typeface="Consolas"/>
              </a:rPr>
              <a:t>&lt;link </a:t>
            </a:r>
            <a:r>
              <a:rPr lang="it-IT" sz="2000" dirty="0" err="1">
                <a:latin typeface="Consolas"/>
                <a:ea typeface="Consolas"/>
                <a:cs typeface="Consolas"/>
                <a:sym typeface="Consolas"/>
              </a:rPr>
              <a:t>rel</a:t>
            </a:r>
            <a:r>
              <a:rPr lang="it-IT" sz="2000" dirty="0"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it-IT" sz="2000" dirty="0" err="1">
                <a:latin typeface="Consolas"/>
                <a:ea typeface="Consolas"/>
                <a:cs typeface="Consolas"/>
                <a:sym typeface="Consolas"/>
              </a:rPr>
              <a:t>stylesheet</a:t>
            </a:r>
            <a:r>
              <a:rPr lang="it-IT" sz="2000" dirty="0">
                <a:latin typeface="Consolas"/>
                <a:ea typeface="Consolas"/>
                <a:cs typeface="Consolas"/>
                <a:sym typeface="Consolas"/>
              </a:rPr>
              <a:t>" </a:t>
            </a:r>
            <a:r>
              <a:rPr lang="it-IT" sz="2000" dirty="0" err="1"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it-IT" sz="2000" dirty="0"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it-IT" sz="2000" dirty="0" err="1">
                <a:latin typeface="Consolas"/>
                <a:ea typeface="Consolas"/>
                <a:cs typeface="Consolas"/>
                <a:sym typeface="Consolas"/>
              </a:rPr>
              <a:t>style.css</a:t>
            </a:r>
            <a:r>
              <a:rPr lang="it-IT" sz="2000" dirty="0">
                <a:latin typeface="Consolas"/>
                <a:ea typeface="Consolas"/>
                <a:cs typeface="Consolas"/>
                <a:sym typeface="Consolas"/>
              </a:rPr>
              <a:t>" /&gt;</a:t>
            </a:r>
          </a:p>
          <a:p>
            <a:pPr marL="0" indent="0">
              <a:lnSpc>
                <a:spcPct val="115000"/>
              </a:lnSpc>
              <a:buClr>
                <a:schemeClr val="dk1"/>
              </a:buClr>
              <a:buSzPts val="1100"/>
              <a:buNone/>
            </a:pPr>
            <a:r>
              <a:rPr lang="it-IT" sz="2000" b="1" dirty="0">
                <a:solidFill>
                  <a:srgbClr val="1368F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it-IT" sz="2000" b="1" dirty="0">
                <a:solidFill>
                  <a:srgbClr val="3369E8"/>
                </a:solidFill>
                <a:latin typeface="Consolas"/>
                <a:ea typeface="Consolas"/>
                <a:cs typeface="Consolas"/>
                <a:sym typeface="Consolas"/>
              </a:rPr>
              <a:t>&lt;script </a:t>
            </a:r>
            <a:r>
              <a:rPr lang="it-IT" sz="2000" b="1" dirty="0" err="1">
                <a:solidFill>
                  <a:srgbClr val="3369E8"/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it-IT" sz="2000" b="1" dirty="0">
                <a:solidFill>
                  <a:srgbClr val="3369E8"/>
                </a:solidFill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it-IT" sz="20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filename.js</a:t>
            </a:r>
            <a:r>
              <a:rPr lang="it-IT" sz="2000" b="1" dirty="0">
                <a:solidFill>
                  <a:srgbClr val="3369E8"/>
                </a:solidFill>
                <a:latin typeface="Consolas"/>
                <a:ea typeface="Consolas"/>
                <a:cs typeface="Consolas"/>
                <a:sym typeface="Consolas"/>
              </a:rPr>
              <a:t>"&gt;&lt;/script&gt;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it-IT" sz="2000" dirty="0">
                <a:latin typeface="Consolas"/>
                <a:ea typeface="Consolas"/>
                <a:cs typeface="Consolas"/>
                <a:sym typeface="Consolas"/>
              </a:rPr>
              <a:t>  &lt;/head&gt;</a:t>
            </a:r>
          </a:p>
          <a:p>
            <a:pPr marL="0" indent="0">
              <a:lnSpc>
                <a:spcPct val="115000"/>
              </a:lnSpc>
              <a:buClr>
                <a:schemeClr val="dk1"/>
              </a:buClr>
              <a:buSzPts val="1100"/>
              <a:buNone/>
            </a:pPr>
            <a:r>
              <a:rPr lang="it-IT" sz="2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&lt;body&gt;</a:t>
            </a:r>
          </a:p>
          <a:p>
            <a:pPr marL="0" indent="0">
              <a:lnSpc>
                <a:spcPct val="115000"/>
              </a:lnSpc>
              <a:buClr>
                <a:schemeClr val="dk1"/>
              </a:buClr>
              <a:buSzPts val="1100"/>
              <a:buNone/>
            </a:pPr>
            <a:r>
              <a:rPr lang="it-IT" sz="2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... Contenuto della pagina...</a:t>
            </a:r>
          </a:p>
          <a:p>
            <a:pPr marL="0" indent="0">
              <a:lnSpc>
                <a:spcPct val="115000"/>
              </a:lnSpc>
              <a:buClr>
                <a:schemeClr val="dk1"/>
              </a:buClr>
              <a:buSzPts val="1100"/>
              <a:buNone/>
            </a:pPr>
            <a:r>
              <a:rPr lang="it-IT" sz="2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&lt;/body&gt;</a:t>
            </a:r>
          </a:p>
          <a:p>
            <a:pPr marL="0" indent="0">
              <a:lnSpc>
                <a:spcPct val="115000"/>
              </a:lnSpc>
              <a:buClr>
                <a:schemeClr val="dk1"/>
              </a:buClr>
              <a:buSzPts val="1100"/>
              <a:buNone/>
            </a:pPr>
            <a:r>
              <a:rPr lang="it-IT" sz="2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 lang="it-IT" sz="2000" dirty="0">
              <a:latin typeface="Consolas"/>
              <a:ea typeface="Consolas"/>
              <a:cs typeface="Consolas"/>
              <a:sym typeface="Consola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397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Client-Server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199" y="1200152"/>
            <a:ext cx="8288867" cy="3394472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Consideriamo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il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Portale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dello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studente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È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un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esempio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di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sistema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su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architettura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Client-server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Il browser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che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usiamo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per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accedere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al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sistem</a:t>
            </a:r>
            <a:r>
              <a:rPr lang="en-US" dirty="0" err="1">
                <a:cs typeface="Calibri Light" panose="020F0302020204030204" pitchFamily="34" charset="0"/>
              </a:rPr>
              <a:t>a</a:t>
            </a:r>
            <a:r>
              <a:rPr lang="en-US" dirty="0"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è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un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esempio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di un client: un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programma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specializzato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a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chiedere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informazioni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ad un server e a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permettere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all'utente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di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interagire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con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tali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informazioni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Il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programma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che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risponde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alle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richieste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è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un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esempio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di un server: un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programma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specializzato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ad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attendere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richieste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dai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client, e a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fornire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una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risposta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La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risposta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del server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è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generata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da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un'applicazione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sotto il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controllo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(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diretto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o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indiretto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) del server</a:t>
            </a:r>
          </a:p>
        </p:txBody>
      </p:sp>
    </p:spTree>
    <p:extLst>
      <p:ext uri="{BB962C8B-B14F-4D97-AF65-F5344CB8AC3E}">
        <p14:creationId xmlns:p14="http://schemas.microsoft.com/office/powerpoint/2010/main" val="28157980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641CCC-0339-6F22-569B-D4EACD117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5A16810-16BD-BB57-AD69-986695696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 le </a:t>
            </a:r>
            <a:r>
              <a:rPr lang="en-US" dirty="0" err="1"/>
              <a:t>istruzioni</a:t>
            </a:r>
            <a:r>
              <a:rPr lang="en-US" dirty="0"/>
              <a:t> JavaScript, </a:t>
            </a:r>
            <a:r>
              <a:rPr lang="en-US" dirty="0" err="1"/>
              <a:t>offiramo</a:t>
            </a:r>
            <a:r>
              <a:rPr lang="en-US" dirty="0"/>
              <a:t> al client (browser) la </a:t>
            </a:r>
            <a:r>
              <a:rPr lang="en-US" dirty="0" err="1"/>
              <a:t>possibilità</a:t>
            </a:r>
            <a:r>
              <a:rPr lang="en-US" dirty="0"/>
              <a:t> di:</a:t>
            </a:r>
          </a:p>
          <a:p>
            <a:pPr lvl="1"/>
            <a:r>
              <a:rPr lang="en-US" dirty="0" err="1"/>
              <a:t>gestire</a:t>
            </a:r>
            <a:r>
              <a:rPr lang="en-US" dirty="0"/>
              <a:t> </a:t>
            </a:r>
            <a:r>
              <a:rPr lang="en-US" dirty="0" err="1"/>
              <a:t>eventi</a:t>
            </a:r>
            <a:r>
              <a:rPr lang="en-US" dirty="0"/>
              <a:t> </a:t>
            </a:r>
            <a:r>
              <a:rPr lang="en-US" dirty="0" err="1"/>
              <a:t>sul</a:t>
            </a:r>
            <a:r>
              <a:rPr lang="en-US" dirty="0"/>
              <a:t> client</a:t>
            </a:r>
          </a:p>
          <a:p>
            <a:pPr lvl="1"/>
            <a:r>
              <a:rPr lang="en-US" dirty="0" err="1"/>
              <a:t>manipolare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nodi </a:t>
            </a:r>
            <a:r>
              <a:rPr lang="en-US" dirty="0" err="1"/>
              <a:t>dell'albero</a:t>
            </a:r>
            <a:r>
              <a:rPr lang="en-US" dirty="0"/>
              <a:t> HTML</a:t>
            </a:r>
          </a:p>
          <a:p>
            <a:pPr lvl="1"/>
            <a:r>
              <a:rPr lang="en-US" dirty="0" err="1"/>
              <a:t>chiedere</a:t>
            </a:r>
            <a:r>
              <a:rPr lang="en-US" dirty="0"/>
              <a:t> al server </a:t>
            </a:r>
            <a:r>
              <a:rPr lang="en-US" dirty="0" err="1"/>
              <a:t>dati</a:t>
            </a:r>
            <a:r>
              <a:rPr lang="en-US" dirty="0"/>
              <a:t> (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possono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usati</a:t>
            </a:r>
            <a:r>
              <a:rPr lang="en-US" dirty="0"/>
              <a:t> per </a:t>
            </a:r>
            <a:r>
              <a:rPr lang="en-US" dirty="0" err="1"/>
              <a:t>modificare</a:t>
            </a:r>
            <a:r>
              <a:rPr lang="en-US" dirty="0"/>
              <a:t> I </a:t>
            </a:r>
            <a:r>
              <a:rPr lang="en-US" dirty="0" err="1"/>
              <a:t>contenuti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pagina</a:t>
            </a:r>
            <a:r>
              <a:rPr lang="en-US" dirty="0"/>
              <a:t> HTML)</a:t>
            </a:r>
          </a:p>
        </p:txBody>
      </p:sp>
    </p:spTree>
    <p:extLst>
      <p:ext uri="{BB962C8B-B14F-4D97-AF65-F5344CB8AC3E}">
        <p14:creationId xmlns:p14="http://schemas.microsoft.com/office/powerpoint/2010/main" val="29420501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4DF396-EAA2-163B-A363-B29077175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259566-2CFD-9100-8253-519F0C1A5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CE2E565-DC43-E4A9-B2E4-74388C47557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98646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1313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Anatomia</a:t>
            </a:r>
            <a:r>
              <a:rPr lang="en-US" dirty="0"/>
              <a:t> di un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informativo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Web</a:t>
            </a:r>
          </a:p>
        </p:txBody>
      </p:sp>
      <p:sp>
        <p:nvSpPr>
          <p:cNvPr id="5" name="Rettangolo 4"/>
          <p:cNvSpPr/>
          <p:nvPr/>
        </p:nvSpPr>
        <p:spPr>
          <a:xfrm>
            <a:off x="3124736" y="1252446"/>
            <a:ext cx="926360" cy="626222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Browser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  <a:t>(Firefox, Chrome,…) </a:t>
            </a:r>
          </a:p>
        </p:txBody>
      </p:sp>
      <p:sp>
        <p:nvSpPr>
          <p:cNvPr id="6" name="Rettangolo 5"/>
          <p:cNvSpPr/>
          <p:nvPr/>
        </p:nvSpPr>
        <p:spPr>
          <a:xfrm>
            <a:off x="6337781" y="1252446"/>
            <a:ext cx="926360" cy="626222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Site</a:t>
            </a:r>
            <a:endParaRPr lang="en-US" sz="105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Fumetto 4 6"/>
          <p:cNvSpPr/>
          <p:nvPr/>
        </p:nvSpPr>
        <p:spPr>
          <a:xfrm>
            <a:off x="4533396" y="1344109"/>
            <a:ext cx="1263704" cy="430528"/>
          </a:xfrm>
          <a:prstGeom prst="cloudCallout">
            <a:avLst>
              <a:gd name="adj1" fmla="val -22824"/>
              <a:gd name="adj2" fmla="val 37187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rgbClr val="000000"/>
                </a:solidFill>
                <a:latin typeface="Calibri Light" panose="020F0302020204030204" pitchFamily="34" charset="0"/>
              </a:rPr>
              <a:t>internet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1228705" y="1304969"/>
            <a:ext cx="1939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Calibri Light" panose="020F0302020204030204" pitchFamily="34" charset="0"/>
              </a:rPr>
              <a:t>30.000 mt</a:t>
            </a:r>
          </a:p>
          <a:p>
            <a:r>
              <a:rPr lang="en-US" sz="1350" dirty="0" err="1">
                <a:latin typeface="Calibri Light" panose="020F0302020204030204" pitchFamily="34" charset="0"/>
              </a:rPr>
              <a:t>Architettura</a:t>
            </a:r>
            <a:r>
              <a:rPr lang="en-US" sz="1350" dirty="0">
                <a:latin typeface="Calibri Light" panose="020F0302020204030204" pitchFamily="34" charset="0"/>
              </a:rPr>
              <a:t> client server</a:t>
            </a:r>
          </a:p>
        </p:txBody>
      </p:sp>
      <p:cxnSp>
        <p:nvCxnSpPr>
          <p:cNvPr id="10" name="Connettore 2 9"/>
          <p:cNvCxnSpPr>
            <a:stCxn id="5" idx="3"/>
            <a:endCxn id="7" idx="0"/>
          </p:cNvCxnSpPr>
          <p:nvPr/>
        </p:nvCxnSpPr>
        <p:spPr>
          <a:xfrm flipV="1">
            <a:off x="4051096" y="1559373"/>
            <a:ext cx="486218" cy="618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/>
          <p:cNvCxnSpPr>
            <a:stCxn id="7" idx="2"/>
            <a:endCxn id="6" idx="1"/>
          </p:cNvCxnSpPr>
          <p:nvPr/>
        </p:nvCxnSpPr>
        <p:spPr>
          <a:xfrm>
            <a:off x="5796047" y="1559373"/>
            <a:ext cx="541736" cy="618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/>
          <p:cNvSpPr txBox="1"/>
          <p:nvPr/>
        </p:nvSpPr>
        <p:spPr>
          <a:xfrm>
            <a:off x="1251675" y="1967211"/>
            <a:ext cx="1456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Calibri Light" panose="020F0302020204030204" pitchFamily="34" charset="0"/>
              </a:rPr>
              <a:t>15.000 mt</a:t>
            </a:r>
          </a:p>
          <a:p>
            <a:r>
              <a:rPr lang="en-US" sz="1350" dirty="0" err="1">
                <a:latin typeface="Calibri Light" panose="020F0302020204030204" pitchFamily="34" charset="0"/>
              </a:rPr>
              <a:t>HTTP+URI+Cookie</a:t>
            </a:r>
            <a:endParaRPr lang="en-US" sz="1350" dirty="0">
              <a:latin typeface="Calibri Light" panose="020F0302020204030204" pitchFamily="34" charset="0"/>
            </a:endParaRPr>
          </a:p>
        </p:txBody>
      </p:sp>
      <p:sp>
        <p:nvSpPr>
          <p:cNvPr id="17" name="Rettangolo 16"/>
          <p:cNvSpPr/>
          <p:nvPr/>
        </p:nvSpPr>
        <p:spPr>
          <a:xfrm>
            <a:off x="1251675" y="2394859"/>
            <a:ext cx="3429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latin typeface="Calibri Light" panose="020F0302020204030204" pitchFamily="34" charset="0"/>
              </a:rPr>
              <a:t>3.000 mt</a:t>
            </a:r>
          </a:p>
          <a:p>
            <a:r>
              <a:rPr lang="en-US" sz="1350" dirty="0">
                <a:latin typeface="Calibri Light" panose="020F0302020204030204" pitchFamily="34" charset="0"/>
              </a:rPr>
              <a:t>HTML+CSS+JS</a:t>
            </a:r>
          </a:p>
        </p:txBody>
      </p:sp>
      <p:sp>
        <p:nvSpPr>
          <p:cNvPr id="18" name="Rettangolo 17"/>
          <p:cNvSpPr/>
          <p:nvPr/>
        </p:nvSpPr>
        <p:spPr>
          <a:xfrm>
            <a:off x="1228704" y="2931477"/>
            <a:ext cx="3429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alibri Light" panose="020F0302020204030204" pitchFamily="34" charset="0"/>
              </a:rPr>
              <a:t>1.500 mt</a:t>
            </a:r>
          </a:p>
          <a:p>
            <a:r>
              <a:rPr lang="en-US" sz="1350" dirty="0" err="1">
                <a:solidFill>
                  <a:srgbClr val="FF0000"/>
                </a:solidFill>
                <a:latin typeface="Calibri Light" panose="020F0302020204030204" pitchFamily="34" charset="0"/>
              </a:rPr>
              <a:t>Architettura</a:t>
            </a:r>
            <a:r>
              <a:rPr lang="en-US" sz="1350" dirty="0">
                <a:solidFill>
                  <a:srgbClr val="FF0000"/>
                </a:solidFill>
                <a:latin typeface="Calibri Light" panose="020F0302020204030204" pitchFamily="34" charset="0"/>
              </a:rPr>
              <a:t> 3-tier</a:t>
            </a:r>
          </a:p>
        </p:txBody>
      </p:sp>
      <p:sp>
        <p:nvSpPr>
          <p:cNvPr id="19" name="Rettangolo 18"/>
          <p:cNvSpPr/>
          <p:nvPr/>
        </p:nvSpPr>
        <p:spPr>
          <a:xfrm>
            <a:off x="1251675" y="3834305"/>
            <a:ext cx="3429000" cy="8771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latin typeface="Calibri Light" panose="020F0302020204030204" pitchFamily="34" charset="0"/>
              </a:rPr>
              <a:t>100 mt</a:t>
            </a:r>
          </a:p>
          <a:p>
            <a:r>
              <a:rPr lang="en-US" sz="1350" dirty="0">
                <a:latin typeface="Calibri Light" panose="020F0302020204030204" pitchFamily="34" charset="0"/>
              </a:rPr>
              <a:t>Model-View-Controller</a:t>
            </a:r>
          </a:p>
          <a:p>
            <a:r>
              <a:rPr lang="en-US" sz="1350" dirty="0">
                <a:latin typeface="Calibri Light" panose="020F0302020204030204" pitchFamily="34" charset="0"/>
              </a:rPr>
              <a:t>CRUD</a:t>
            </a:r>
          </a:p>
          <a:p>
            <a:r>
              <a:rPr lang="en-US" sz="1350" dirty="0">
                <a:latin typeface="Calibri Light" panose="020F0302020204030204" pitchFamily="34" charset="0"/>
              </a:rPr>
              <a:t>ORM</a:t>
            </a:r>
          </a:p>
        </p:txBody>
      </p:sp>
      <p:cxnSp>
        <p:nvCxnSpPr>
          <p:cNvPr id="21" name="Connettore 2 20"/>
          <p:cNvCxnSpPr>
            <a:stCxn id="16" idx="3"/>
          </p:cNvCxnSpPr>
          <p:nvPr/>
        </p:nvCxnSpPr>
        <p:spPr>
          <a:xfrm flipV="1">
            <a:off x="2708292" y="1565557"/>
            <a:ext cx="1526928" cy="632487"/>
          </a:xfrm>
          <a:prstGeom prst="bentConnector3">
            <a:avLst>
              <a:gd name="adj1" fmla="val 50000"/>
            </a:avLst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itaglia singolo angolo rettangolo 25"/>
          <p:cNvSpPr/>
          <p:nvPr/>
        </p:nvSpPr>
        <p:spPr>
          <a:xfrm>
            <a:off x="2670018" y="2558143"/>
            <a:ext cx="585107" cy="686301"/>
          </a:xfrm>
          <a:prstGeom prst="snip1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000000"/>
                </a:solidFill>
                <a:latin typeface="Calibri Light" panose="020F0302020204030204" pitchFamily="34" charset="0"/>
              </a:rPr>
              <a:t>HTML</a:t>
            </a:r>
          </a:p>
        </p:txBody>
      </p:sp>
      <p:sp>
        <p:nvSpPr>
          <p:cNvPr id="27" name="Ritaglia singolo angolo rettangolo 26"/>
          <p:cNvSpPr/>
          <p:nvPr/>
        </p:nvSpPr>
        <p:spPr>
          <a:xfrm>
            <a:off x="3219750" y="2672443"/>
            <a:ext cx="585107" cy="686301"/>
          </a:xfrm>
          <a:prstGeom prst="snip1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000000"/>
                </a:solidFill>
                <a:latin typeface="Calibri Light" panose="020F0302020204030204" pitchFamily="34" charset="0"/>
              </a:rPr>
              <a:t>CSS</a:t>
            </a:r>
          </a:p>
        </p:txBody>
      </p:sp>
      <p:sp>
        <p:nvSpPr>
          <p:cNvPr id="28" name="Rettangolo 27"/>
          <p:cNvSpPr/>
          <p:nvPr/>
        </p:nvSpPr>
        <p:spPr>
          <a:xfrm>
            <a:off x="4045378" y="2359333"/>
            <a:ext cx="1138341" cy="626222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rgbClr val="FF0000"/>
                </a:solidFill>
                <a:latin typeface="Calibri Light" panose="020F0302020204030204" pitchFamily="34" charset="0"/>
              </a:rPr>
              <a:t>HTTP Server</a:t>
            </a:r>
          </a:p>
          <a:p>
            <a:pPr algn="ctr"/>
            <a:r>
              <a:rPr lang="en-US" sz="1050" dirty="0">
                <a:solidFill>
                  <a:srgbClr val="FF0000"/>
                </a:solidFill>
                <a:latin typeface="Calibri Light" panose="020F0302020204030204" pitchFamily="34" charset="0"/>
              </a:rPr>
              <a:t>(</a:t>
            </a:r>
            <a:r>
              <a:rPr lang="en-US" sz="1050" dirty="0" err="1">
                <a:solidFill>
                  <a:srgbClr val="FF0000"/>
                </a:solidFill>
                <a:latin typeface="Calibri Light" panose="020F0302020204030204" pitchFamily="34" charset="0"/>
              </a:rPr>
              <a:t>Apache,MSIIS</a:t>
            </a:r>
            <a:r>
              <a:rPr lang="en-US" sz="1050" dirty="0">
                <a:solidFill>
                  <a:srgbClr val="FF0000"/>
                </a:solidFill>
                <a:latin typeface="Calibri Light" panose="020F0302020204030204" pitchFamily="34" charset="0"/>
              </a:rPr>
              <a:t>, …) </a:t>
            </a:r>
          </a:p>
        </p:txBody>
      </p:sp>
      <p:sp>
        <p:nvSpPr>
          <p:cNvPr id="29" name="Rettangolo 28"/>
          <p:cNvSpPr/>
          <p:nvPr/>
        </p:nvSpPr>
        <p:spPr>
          <a:xfrm>
            <a:off x="5406877" y="2359333"/>
            <a:ext cx="1138341" cy="626222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>
                <a:solidFill>
                  <a:srgbClr val="FF0000"/>
                </a:solidFill>
                <a:latin typeface="Calibri Light" panose="020F0302020204030204" pitchFamily="34" charset="0"/>
              </a:rPr>
              <a:t>AppServer</a:t>
            </a:r>
            <a:endParaRPr lang="en-US" sz="1350" dirty="0">
              <a:solidFill>
                <a:srgbClr val="FF0000"/>
              </a:solidFill>
              <a:latin typeface="Calibri Light" panose="020F0302020204030204" pitchFamily="34" charset="0"/>
            </a:endParaRPr>
          </a:p>
          <a:p>
            <a:pPr algn="ctr"/>
            <a:r>
              <a:rPr lang="en-US" sz="1050" dirty="0">
                <a:solidFill>
                  <a:srgbClr val="FF0000"/>
                </a:solidFill>
                <a:latin typeface="Calibri Light" panose="020F0302020204030204" pitchFamily="34" charset="0"/>
              </a:rPr>
              <a:t>(JBoss, </a:t>
            </a:r>
            <a:br>
              <a:rPr lang="en-US" sz="1050" dirty="0">
                <a:solidFill>
                  <a:srgbClr val="FF0000"/>
                </a:solidFill>
                <a:latin typeface="Calibri Light" panose="020F0302020204030204" pitchFamily="34" charset="0"/>
              </a:rPr>
            </a:br>
            <a:r>
              <a:rPr lang="en-US" sz="1050" dirty="0" err="1">
                <a:solidFill>
                  <a:srgbClr val="FF0000"/>
                </a:solidFill>
                <a:latin typeface="Calibri Light" panose="020F0302020204030204" pitchFamily="34" charset="0"/>
              </a:rPr>
              <a:t>GlassFish</a:t>
            </a:r>
            <a:r>
              <a:rPr lang="en-US" sz="1050" dirty="0">
                <a:solidFill>
                  <a:srgbClr val="FF0000"/>
                </a:solidFill>
                <a:latin typeface="Calibri Light" panose="020F0302020204030204" pitchFamily="34" charset="0"/>
              </a:rPr>
              <a:t>, …) </a:t>
            </a:r>
          </a:p>
        </p:txBody>
      </p:sp>
      <p:sp>
        <p:nvSpPr>
          <p:cNvPr id="30" name="Rettangolo 29"/>
          <p:cNvSpPr/>
          <p:nvPr/>
        </p:nvSpPr>
        <p:spPr>
          <a:xfrm>
            <a:off x="6741161" y="2370072"/>
            <a:ext cx="1138341" cy="626222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rgbClr val="FF0000"/>
                </a:solidFill>
                <a:latin typeface="Calibri Light" panose="020F0302020204030204" pitchFamily="34" charset="0"/>
              </a:rPr>
              <a:t>DBMS</a:t>
            </a:r>
          </a:p>
          <a:p>
            <a:pPr algn="ctr"/>
            <a:r>
              <a:rPr lang="en-US" sz="1050" dirty="0">
                <a:solidFill>
                  <a:srgbClr val="FF0000"/>
                </a:solidFill>
                <a:latin typeface="Calibri Light" panose="020F0302020204030204" pitchFamily="34" charset="0"/>
              </a:rPr>
              <a:t>(Postgres, </a:t>
            </a:r>
            <a:br>
              <a:rPr lang="en-US" sz="1050" dirty="0">
                <a:solidFill>
                  <a:srgbClr val="FF0000"/>
                </a:solidFill>
                <a:latin typeface="Calibri Light" panose="020F0302020204030204" pitchFamily="34" charset="0"/>
              </a:rPr>
            </a:br>
            <a:r>
              <a:rPr lang="en-US" sz="1050" dirty="0">
                <a:solidFill>
                  <a:srgbClr val="FF0000"/>
                </a:solidFill>
                <a:latin typeface="Calibri Light" panose="020F0302020204030204" pitchFamily="34" charset="0"/>
              </a:rPr>
              <a:t>MySQL, …) </a:t>
            </a:r>
          </a:p>
        </p:txBody>
      </p:sp>
      <p:sp>
        <p:nvSpPr>
          <p:cNvPr id="31" name="CasellaDiTesto 30"/>
          <p:cNvSpPr txBox="1"/>
          <p:nvPr/>
        </p:nvSpPr>
        <p:spPr>
          <a:xfrm>
            <a:off x="3950129" y="2945084"/>
            <a:ext cx="13921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  <a:latin typeface="Calibri Light" panose="020F0302020204030204" pitchFamily="34" charset="0"/>
              </a:rPr>
              <a:t>Presentation Tier</a:t>
            </a:r>
          </a:p>
        </p:txBody>
      </p:sp>
      <p:sp>
        <p:nvSpPr>
          <p:cNvPr id="32" name="CasellaDiTesto 31"/>
          <p:cNvSpPr txBox="1"/>
          <p:nvPr/>
        </p:nvSpPr>
        <p:spPr>
          <a:xfrm>
            <a:off x="5567686" y="2932564"/>
            <a:ext cx="85472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  <a:latin typeface="Calibri Light" panose="020F0302020204030204" pitchFamily="34" charset="0"/>
              </a:rPr>
              <a:t>Logic Tier</a:t>
            </a:r>
          </a:p>
        </p:txBody>
      </p:sp>
      <p:sp>
        <p:nvSpPr>
          <p:cNvPr id="33" name="CasellaDiTesto 32"/>
          <p:cNvSpPr txBox="1"/>
          <p:nvPr/>
        </p:nvSpPr>
        <p:spPr>
          <a:xfrm>
            <a:off x="6634990" y="2939977"/>
            <a:ext cx="12933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  <a:latin typeface="Calibri Light" panose="020F0302020204030204" pitchFamily="34" charset="0"/>
              </a:rPr>
              <a:t>Persistence Tier</a:t>
            </a:r>
          </a:p>
        </p:txBody>
      </p:sp>
      <p:cxnSp>
        <p:nvCxnSpPr>
          <p:cNvPr id="34" name="Connettore 2 33"/>
          <p:cNvCxnSpPr>
            <a:cxnSpLocks/>
            <a:stCxn id="28" idx="3"/>
            <a:endCxn id="29" idx="1"/>
          </p:cNvCxnSpPr>
          <p:nvPr/>
        </p:nvCxnSpPr>
        <p:spPr>
          <a:xfrm>
            <a:off x="5183719" y="2672443"/>
            <a:ext cx="22315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/>
          <p:cNvCxnSpPr>
            <a:stCxn id="29" idx="3"/>
            <a:endCxn id="30" idx="1"/>
          </p:cNvCxnSpPr>
          <p:nvPr/>
        </p:nvCxnSpPr>
        <p:spPr>
          <a:xfrm>
            <a:off x="6545218" y="2672443"/>
            <a:ext cx="195944" cy="1073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1 42"/>
          <p:cNvCxnSpPr>
            <a:cxnSpLocks/>
          </p:cNvCxnSpPr>
          <p:nvPr/>
        </p:nvCxnSpPr>
        <p:spPr>
          <a:xfrm flipH="1">
            <a:off x="4045378" y="1878668"/>
            <a:ext cx="2292404" cy="480665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1 44"/>
          <p:cNvCxnSpPr/>
          <p:nvPr/>
        </p:nvCxnSpPr>
        <p:spPr>
          <a:xfrm>
            <a:off x="7264141" y="1878668"/>
            <a:ext cx="615362" cy="480665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ttangolo 47"/>
          <p:cNvSpPr/>
          <p:nvPr/>
        </p:nvSpPr>
        <p:spPr>
          <a:xfrm>
            <a:off x="4235220" y="4136419"/>
            <a:ext cx="908712" cy="403691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Model</a:t>
            </a:r>
            <a:endParaRPr lang="en-US" sz="105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49" name="Rettangolo 48"/>
          <p:cNvSpPr/>
          <p:nvPr/>
        </p:nvSpPr>
        <p:spPr>
          <a:xfrm>
            <a:off x="5537146" y="3690196"/>
            <a:ext cx="908712" cy="403691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Controller</a:t>
            </a:r>
            <a:endParaRPr lang="en-US" sz="105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50" name="Rettangolo 49"/>
          <p:cNvSpPr/>
          <p:nvPr/>
        </p:nvSpPr>
        <p:spPr>
          <a:xfrm>
            <a:off x="6814226" y="4126570"/>
            <a:ext cx="908712" cy="403691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View</a:t>
            </a:r>
            <a:endParaRPr lang="en-US" sz="105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51" name="Connettore 1 50"/>
          <p:cNvCxnSpPr/>
          <p:nvPr/>
        </p:nvCxnSpPr>
        <p:spPr>
          <a:xfrm flipH="1">
            <a:off x="4235222" y="2996292"/>
            <a:ext cx="1171657" cy="964227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1 53"/>
          <p:cNvCxnSpPr/>
          <p:nvPr/>
        </p:nvCxnSpPr>
        <p:spPr>
          <a:xfrm>
            <a:off x="6545220" y="2985553"/>
            <a:ext cx="1177720" cy="974966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1 59"/>
          <p:cNvCxnSpPr/>
          <p:nvPr/>
        </p:nvCxnSpPr>
        <p:spPr>
          <a:xfrm>
            <a:off x="2307203" y="1967211"/>
            <a:ext cx="5572301" cy="0"/>
          </a:xfrm>
          <a:prstGeom prst="line">
            <a:avLst/>
          </a:prstGeom>
          <a:ln w="762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1 60"/>
          <p:cNvCxnSpPr/>
          <p:nvPr/>
        </p:nvCxnSpPr>
        <p:spPr>
          <a:xfrm>
            <a:off x="2357784" y="3547012"/>
            <a:ext cx="5572301" cy="0"/>
          </a:xfrm>
          <a:prstGeom prst="line">
            <a:avLst/>
          </a:prstGeom>
          <a:ln w="762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4 64"/>
          <p:cNvCxnSpPr>
            <a:endCxn id="49" idx="1"/>
          </p:cNvCxnSpPr>
          <p:nvPr/>
        </p:nvCxnSpPr>
        <p:spPr>
          <a:xfrm flipV="1">
            <a:off x="4657706" y="3892044"/>
            <a:ext cx="879442" cy="201847"/>
          </a:xfrm>
          <a:prstGeom prst="bentConnector3">
            <a:avLst>
              <a:gd name="adj1" fmla="val 104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4 67"/>
          <p:cNvCxnSpPr>
            <a:endCxn id="49" idx="3"/>
          </p:cNvCxnSpPr>
          <p:nvPr/>
        </p:nvCxnSpPr>
        <p:spPr>
          <a:xfrm rot="10800000">
            <a:off x="6445861" y="3892045"/>
            <a:ext cx="972905" cy="201845"/>
          </a:xfrm>
          <a:prstGeom prst="bentConnector3">
            <a:avLst>
              <a:gd name="adj1" fmla="val 172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1 74"/>
          <p:cNvCxnSpPr>
            <a:stCxn id="48" idx="3"/>
            <a:endCxn id="50" idx="1"/>
          </p:cNvCxnSpPr>
          <p:nvPr/>
        </p:nvCxnSpPr>
        <p:spPr>
          <a:xfrm flipV="1">
            <a:off x="5143932" y="4328415"/>
            <a:ext cx="1670294" cy="98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ttangolo 79"/>
          <p:cNvSpPr/>
          <p:nvPr/>
        </p:nvSpPr>
        <p:spPr>
          <a:xfrm>
            <a:off x="3759750" y="4652038"/>
            <a:ext cx="908712" cy="403691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CRUD</a:t>
            </a:r>
            <a:endParaRPr lang="en-US" sz="105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81" name="Rettangolo 80"/>
          <p:cNvSpPr/>
          <p:nvPr/>
        </p:nvSpPr>
        <p:spPr>
          <a:xfrm>
            <a:off x="4729363" y="4652038"/>
            <a:ext cx="908712" cy="403691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ORM</a:t>
            </a:r>
            <a:endParaRPr lang="en-US" sz="105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84" name="CasellaDiTesto 83"/>
          <p:cNvSpPr txBox="1"/>
          <p:nvPr/>
        </p:nvSpPr>
        <p:spPr>
          <a:xfrm>
            <a:off x="1143000" y="4835378"/>
            <a:ext cx="2605200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525" dirty="0" err="1">
                <a:latin typeface="Calibri Light" panose="020F0302020204030204" pitchFamily="34" charset="0"/>
              </a:rPr>
              <a:t>Tratto</a:t>
            </a:r>
            <a:r>
              <a:rPr lang="en-US" sz="525" dirty="0">
                <a:latin typeface="Calibri Light" panose="020F0302020204030204" pitchFamily="34" charset="0"/>
              </a:rPr>
              <a:t> da: David Patterson, Armando Fox</a:t>
            </a:r>
            <a:br>
              <a:rPr lang="en-US" sz="525" dirty="0">
                <a:latin typeface="Calibri Light" panose="020F0302020204030204" pitchFamily="34" charset="0"/>
              </a:rPr>
            </a:br>
            <a:r>
              <a:rPr lang="en-US" sz="525" dirty="0">
                <a:latin typeface="Calibri Light" panose="020F0302020204030204" pitchFamily="34" charset="0"/>
              </a:rPr>
              <a:t>Engineering Long-Lasting Software: An Agile Approach Using SaaS and Cloud Computing</a:t>
            </a:r>
          </a:p>
          <a:p>
            <a:endParaRPr lang="en-US" sz="525" dirty="0">
              <a:latin typeface="Calibri Light" panose="020F0302020204030204" pitchFamily="34" charset="0"/>
            </a:endParaRPr>
          </a:p>
        </p:txBody>
      </p:sp>
      <p:sp>
        <p:nvSpPr>
          <p:cNvPr id="3" name="Ritaglia singolo angolo rettangolo 26">
            <a:extLst>
              <a:ext uri="{FF2B5EF4-FFF2-40B4-BE49-F238E27FC236}">
                <a16:creationId xmlns:a16="http://schemas.microsoft.com/office/drawing/2014/main" id="{4916AA58-7474-872F-97EA-E7A716D933AA}"/>
              </a:ext>
            </a:extLst>
          </p:cNvPr>
          <p:cNvSpPr/>
          <p:nvPr/>
        </p:nvSpPr>
        <p:spPr>
          <a:xfrm>
            <a:off x="3467196" y="3032056"/>
            <a:ext cx="585107" cy="686301"/>
          </a:xfrm>
          <a:prstGeom prst="snip1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000000"/>
                </a:solidFill>
                <a:latin typeface="Calibri Light" panose="020F0302020204030204" pitchFamily="34" charset="0"/>
              </a:rPr>
              <a:t>JS</a:t>
            </a:r>
          </a:p>
        </p:txBody>
      </p:sp>
    </p:spTree>
    <p:extLst>
      <p:ext uri="{BB962C8B-B14F-4D97-AF65-F5344CB8AC3E}">
        <p14:creationId xmlns:p14="http://schemas.microsoft.com/office/powerpoint/2010/main" val="26041323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Architettura</a:t>
            </a:r>
            <a:r>
              <a:rPr lang="en-US" dirty="0"/>
              <a:t> n-Tier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199" y="1258768"/>
            <a:ext cx="8229599" cy="3394472"/>
          </a:xfrm>
        </p:spPr>
        <p:txBody>
          <a:bodyPr>
            <a:normAutofit/>
          </a:bodyPr>
          <a:lstStyle/>
          <a:p>
            <a:r>
              <a:rPr lang="en-US" dirty="0"/>
              <a:t>Multi tier (</a:t>
            </a:r>
            <a:r>
              <a:rPr lang="en-US" dirty="0" err="1"/>
              <a:t>unità</a:t>
            </a:r>
            <a:r>
              <a:rPr lang="en-US" dirty="0"/>
              <a:t> di </a:t>
            </a:r>
            <a:r>
              <a:rPr lang="en-US" dirty="0" err="1"/>
              <a:t>dispiegamento</a:t>
            </a:r>
            <a:r>
              <a:rPr lang="en-US" dirty="0"/>
              <a:t>)</a:t>
            </a:r>
          </a:p>
          <a:p>
            <a:pPr marL="257175" lvl="1" indent="-257175">
              <a:buFont typeface="Arial"/>
              <a:buChar char="•"/>
            </a:pPr>
            <a:r>
              <a:rPr lang="en-US" sz="2400" dirty="0" err="1"/>
              <a:t>Idealmente</a:t>
            </a:r>
            <a:r>
              <a:rPr lang="en-US" sz="2400" dirty="0"/>
              <a:t> </a:t>
            </a:r>
            <a:r>
              <a:rPr lang="en-US" sz="2400" dirty="0" err="1"/>
              <a:t>ogni</a:t>
            </a:r>
            <a:r>
              <a:rPr lang="en-US" sz="2400" dirty="0"/>
              <a:t> </a:t>
            </a:r>
            <a:r>
              <a:rPr lang="en-US" sz="2400" dirty="0" err="1"/>
              <a:t>unità</a:t>
            </a:r>
            <a:r>
              <a:rPr lang="en-US" sz="2400" dirty="0"/>
              <a:t> di </a:t>
            </a:r>
            <a:r>
              <a:rPr lang="en-US" sz="2400" dirty="0" err="1"/>
              <a:t>dispiegamento</a:t>
            </a:r>
            <a:r>
              <a:rPr lang="en-US" sz="2400" dirty="0"/>
              <a:t> </a:t>
            </a:r>
            <a:r>
              <a:rPr lang="en-US" sz="2400" dirty="0" err="1"/>
              <a:t>corrisponde</a:t>
            </a:r>
            <a:r>
              <a:rPr lang="en-US" sz="2400" dirty="0"/>
              <a:t> una </a:t>
            </a:r>
            <a:r>
              <a:rPr lang="en-US" sz="2400" dirty="0" err="1"/>
              <a:t>struttura</a:t>
            </a:r>
            <a:r>
              <a:rPr lang="en-US" sz="2400" dirty="0"/>
              <a:t> </a:t>
            </a:r>
            <a:r>
              <a:rPr lang="en-US" sz="2400" dirty="0" err="1"/>
              <a:t>fisica</a:t>
            </a:r>
            <a:r>
              <a:rPr lang="en-US" sz="2400" dirty="0"/>
              <a:t> (ma con la </a:t>
            </a:r>
            <a:r>
              <a:rPr lang="en-US" sz="2400" dirty="0" err="1"/>
              <a:t>virtualizzazione</a:t>
            </a:r>
            <a:r>
              <a:rPr lang="en-US" sz="2400" dirty="0"/>
              <a:t> </a:t>
            </a:r>
            <a:r>
              <a:rPr lang="en-US" sz="2400" dirty="0" err="1"/>
              <a:t>questa</a:t>
            </a:r>
            <a:r>
              <a:rPr lang="en-US" sz="2400" dirty="0"/>
              <a:t> </a:t>
            </a:r>
            <a:r>
              <a:rPr lang="en-US" sz="2400" dirty="0" err="1"/>
              <a:t>distinzione</a:t>
            </a:r>
            <a:r>
              <a:rPr lang="en-US" sz="2400" dirty="0"/>
              <a:t> </a:t>
            </a:r>
            <a:r>
              <a:rPr lang="en-US" sz="2400" dirty="0" err="1"/>
              <a:t>è</a:t>
            </a:r>
            <a:r>
              <a:rPr lang="en-US" sz="2400" dirty="0"/>
              <a:t> </a:t>
            </a:r>
            <a:r>
              <a:rPr lang="en-US" sz="2400" dirty="0" err="1"/>
              <a:t>più</a:t>
            </a:r>
            <a:r>
              <a:rPr lang="en-US" sz="2400" dirty="0"/>
              <a:t> </a:t>
            </a:r>
            <a:r>
              <a:rPr lang="en-US" sz="2400" dirty="0" err="1"/>
              <a:t>articolata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32387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Architettura</a:t>
            </a:r>
            <a:r>
              <a:rPr lang="en-US" dirty="0"/>
              <a:t> n-Tier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Presentation Tier</a:t>
            </a:r>
          </a:p>
          <a:p>
            <a:pPr lvl="1"/>
            <a:r>
              <a:rPr lang="en-US" dirty="0"/>
              <a:t>server HTTP: </a:t>
            </a:r>
            <a:r>
              <a:rPr lang="en-US" dirty="0" err="1"/>
              <a:t>accetta</a:t>
            </a:r>
            <a:r>
              <a:rPr lang="en-US" dirty="0"/>
              <a:t> le </a:t>
            </a:r>
            <a:r>
              <a:rPr lang="en-US" dirty="0" err="1"/>
              <a:t>richieste</a:t>
            </a:r>
            <a:r>
              <a:rPr lang="en-US" dirty="0"/>
              <a:t> e serve </a:t>
            </a:r>
            <a:r>
              <a:rPr lang="en-US" dirty="0" err="1"/>
              <a:t>direttamente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contenuti</a:t>
            </a:r>
            <a:r>
              <a:rPr lang="en-US" dirty="0"/>
              <a:t> </a:t>
            </a:r>
            <a:r>
              <a:rPr lang="en-US" dirty="0" err="1"/>
              <a:t>statici</a:t>
            </a:r>
            <a:r>
              <a:rPr lang="en-US" dirty="0"/>
              <a:t> </a:t>
            </a:r>
            <a:r>
              <a:rPr lang="en-US" dirty="0" err="1"/>
              <a:t>prendendoli</a:t>
            </a:r>
            <a:r>
              <a:rPr lang="en-US" dirty="0"/>
              <a:t> dal file system (</a:t>
            </a:r>
            <a:r>
              <a:rPr lang="en-US" dirty="0" err="1"/>
              <a:t>css</a:t>
            </a:r>
            <a:r>
              <a:rPr lang="en-US" dirty="0"/>
              <a:t>, </a:t>
            </a:r>
            <a:r>
              <a:rPr lang="en-US" dirty="0" err="1"/>
              <a:t>immagini</a:t>
            </a:r>
            <a:r>
              <a:rPr lang="en-US" dirty="0"/>
              <a:t>, etc.)</a:t>
            </a:r>
          </a:p>
          <a:p>
            <a:pPr lvl="1"/>
            <a:r>
              <a:rPr lang="en-US" dirty="0" err="1"/>
              <a:t>inoltra</a:t>
            </a:r>
            <a:r>
              <a:rPr lang="en-US" dirty="0"/>
              <a:t> </a:t>
            </a:r>
            <a:r>
              <a:rPr lang="en-US" dirty="0" err="1"/>
              <a:t>richieste</a:t>
            </a:r>
            <a:r>
              <a:rPr lang="en-US" dirty="0"/>
              <a:t> per </a:t>
            </a:r>
            <a:r>
              <a:rPr lang="en-US" dirty="0" err="1"/>
              <a:t>contenuti</a:t>
            </a:r>
            <a:r>
              <a:rPr lang="en-US" dirty="0"/>
              <a:t> </a:t>
            </a:r>
            <a:r>
              <a:rPr lang="en-US" dirty="0" err="1"/>
              <a:t>dinamici</a:t>
            </a:r>
            <a:r>
              <a:rPr lang="en-US" dirty="0"/>
              <a:t> al Logic Tier</a:t>
            </a:r>
          </a:p>
        </p:txBody>
      </p:sp>
    </p:spTree>
    <p:extLst>
      <p:ext uri="{BB962C8B-B14F-4D97-AF65-F5344CB8AC3E}">
        <p14:creationId xmlns:p14="http://schemas.microsoft.com/office/powerpoint/2010/main" val="25493072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Architettura</a:t>
            </a:r>
            <a:r>
              <a:rPr lang="en-US" dirty="0"/>
              <a:t> n-Tier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Logic Tier</a:t>
            </a:r>
          </a:p>
          <a:p>
            <a:pPr lvl="1"/>
            <a:r>
              <a:rPr lang="en-US" dirty="0"/>
              <a:t>qui </a:t>
            </a:r>
            <a:r>
              <a:rPr lang="en-US" dirty="0" err="1"/>
              <a:t>gira</a:t>
            </a:r>
            <a:r>
              <a:rPr lang="en-US" dirty="0"/>
              <a:t> </a:t>
            </a:r>
            <a:r>
              <a:rPr lang="en-US" dirty="0" err="1"/>
              <a:t>l’applicazione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genera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contenuti</a:t>
            </a:r>
            <a:r>
              <a:rPr lang="en-US" dirty="0"/>
              <a:t> </a:t>
            </a:r>
            <a:r>
              <a:rPr lang="en-US" dirty="0" err="1"/>
              <a:t>dinamici</a:t>
            </a:r>
            <a:endParaRPr lang="en-US" dirty="0"/>
          </a:p>
          <a:p>
            <a:pPr lvl="1"/>
            <a:r>
              <a:rPr lang="en-US" dirty="0"/>
              <a:t>il </a:t>
            </a:r>
            <a:r>
              <a:rPr lang="en-US" dirty="0" err="1"/>
              <a:t>ciclo</a:t>
            </a:r>
            <a:r>
              <a:rPr lang="en-US" dirty="0"/>
              <a:t> di vita </a:t>
            </a:r>
            <a:r>
              <a:rPr lang="en-US" dirty="0" err="1"/>
              <a:t>dell'applicazione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gestito</a:t>
            </a:r>
            <a:r>
              <a:rPr lang="en-US" dirty="0"/>
              <a:t> da un </a:t>
            </a:r>
            <a:r>
              <a:rPr lang="en-US" b="1" i="1" dirty="0"/>
              <a:t>Application Server</a:t>
            </a:r>
          </a:p>
          <a:p>
            <a:endParaRPr lang="en-US" i="1" dirty="0"/>
          </a:p>
          <a:p>
            <a:r>
              <a:rPr lang="en-US" i="1" dirty="0" err="1"/>
              <a:t>L'application</a:t>
            </a:r>
            <a:r>
              <a:rPr lang="en-US" i="1" dirty="0"/>
              <a:t> server di </a:t>
            </a:r>
            <a:r>
              <a:rPr lang="en-US" i="1" dirty="0" err="1"/>
              <a:t>solito</a:t>
            </a:r>
            <a:r>
              <a:rPr lang="en-US" i="1" dirty="0"/>
              <a:t> include </a:t>
            </a:r>
            <a:r>
              <a:rPr lang="en-US" i="1" dirty="0" err="1"/>
              <a:t>anche</a:t>
            </a:r>
            <a:r>
              <a:rPr lang="en-US" i="1" dirty="0"/>
              <a:t> un http server e </a:t>
            </a:r>
            <a:r>
              <a:rPr lang="en-US" i="1" dirty="0" err="1"/>
              <a:t>quindi</a:t>
            </a:r>
            <a:r>
              <a:rPr lang="en-US" i="1" dirty="0"/>
              <a:t> </a:t>
            </a:r>
            <a:r>
              <a:rPr lang="en-US" i="1" dirty="0" err="1"/>
              <a:t>è</a:t>
            </a:r>
            <a:r>
              <a:rPr lang="en-US" i="1" dirty="0"/>
              <a:t> in </a:t>
            </a:r>
            <a:r>
              <a:rPr lang="en-US" i="1" dirty="0" err="1"/>
              <a:t>grado</a:t>
            </a:r>
            <a:r>
              <a:rPr lang="en-US" i="1" dirty="0"/>
              <a:t> </a:t>
            </a:r>
            <a:r>
              <a:rPr lang="en-US" i="1" dirty="0" err="1"/>
              <a:t>gestire</a:t>
            </a:r>
            <a:r>
              <a:rPr lang="en-US" i="1" dirty="0"/>
              <a:t> </a:t>
            </a:r>
            <a:r>
              <a:rPr lang="en-US" i="1" dirty="0" err="1"/>
              <a:t>anche</a:t>
            </a:r>
            <a:r>
              <a:rPr lang="en-US" i="1" dirty="0"/>
              <a:t> </a:t>
            </a:r>
            <a:r>
              <a:rPr lang="en-US" i="1" dirty="0" err="1"/>
              <a:t>richieste</a:t>
            </a:r>
            <a:r>
              <a:rPr lang="en-US" i="1" dirty="0"/>
              <a:t> di </a:t>
            </a:r>
            <a:r>
              <a:rPr lang="en-US" i="1" dirty="0" err="1"/>
              <a:t>contenuti</a:t>
            </a:r>
            <a:r>
              <a:rPr lang="en-US" i="1" dirty="0"/>
              <a:t> </a:t>
            </a:r>
            <a:r>
              <a:rPr lang="en-US" i="1" dirty="0" err="1"/>
              <a:t>statici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1264687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sz="3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j-ea"/>
                <a:cs typeface="+mj-cs"/>
              </a:rPr>
              <a:t>Anatomia</a:t>
            </a: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j-ea"/>
                <a:cs typeface="+mj-cs"/>
              </a:rPr>
              <a:t> di un </a:t>
            </a:r>
            <a:r>
              <a:rPr kumimoji="0" lang="en-US" sz="3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j-ea"/>
                <a:cs typeface="+mj-cs"/>
              </a:rPr>
              <a:t>sistema</a:t>
            </a: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j-ea"/>
                <a:cs typeface="+mj-cs"/>
              </a:rPr>
              <a:t> </a:t>
            </a:r>
            <a:r>
              <a:rPr kumimoji="0" lang="en-US" sz="3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j-ea"/>
                <a:cs typeface="+mj-cs"/>
              </a:rPr>
              <a:t>informativo</a:t>
            </a: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j-ea"/>
                <a:cs typeface="+mj-cs"/>
              </a:rPr>
              <a:t> </a:t>
            </a:r>
            <a:r>
              <a:rPr kumimoji="0" lang="en-US" sz="3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j-ea"/>
                <a:cs typeface="+mj-cs"/>
              </a:rPr>
              <a:t>su</a:t>
            </a: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j-ea"/>
                <a:cs typeface="+mj-cs"/>
              </a:rPr>
              <a:t> Web</a:t>
            </a:r>
            <a:b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j-ea"/>
                <a:cs typeface="+mj-cs"/>
              </a:rPr>
            </a:b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+mj-ea"/>
                <a:cs typeface="+mj-cs"/>
              </a:rPr>
              <a:t>(nostra </a:t>
            </a:r>
            <a:r>
              <a:rPr kumimoji="0" lang="en-US" sz="27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+mj-ea"/>
                <a:cs typeface="+mj-cs"/>
              </a:rPr>
              <a:t>architettura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+mj-ea"/>
                <a:cs typeface="+mj-cs"/>
              </a:rPr>
              <a:t>)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3124736" y="1252446"/>
            <a:ext cx="926360" cy="626222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Browser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  <a:t>(Firefox, Chrome,…) </a:t>
            </a:r>
          </a:p>
        </p:txBody>
      </p:sp>
      <p:sp>
        <p:nvSpPr>
          <p:cNvPr id="6" name="Rettangolo 5"/>
          <p:cNvSpPr/>
          <p:nvPr/>
        </p:nvSpPr>
        <p:spPr>
          <a:xfrm>
            <a:off x="6337781" y="1252446"/>
            <a:ext cx="926360" cy="626222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Site</a:t>
            </a:r>
            <a:endParaRPr lang="en-US" sz="105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Fumetto 4 6"/>
          <p:cNvSpPr/>
          <p:nvPr/>
        </p:nvSpPr>
        <p:spPr>
          <a:xfrm>
            <a:off x="4533396" y="1344109"/>
            <a:ext cx="1263704" cy="430528"/>
          </a:xfrm>
          <a:prstGeom prst="cloudCallout">
            <a:avLst>
              <a:gd name="adj1" fmla="val -22824"/>
              <a:gd name="adj2" fmla="val 37187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rgbClr val="000000"/>
                </a:solidFill>
                <a:latin typeface="Calibri Light" panose="020F0302020204030204" pitchFamily="34" charset="0"/>
              </a:rPr>
              <a:t>internet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1228705" y="1304969"/>
            <a:ext cx="1939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Calibri Light" panose="020F0302020204030204" pitchFamily="34" charset="0"/>
              </a:rPr>
              <a:t>30.000 mt</a:t>
            </a:r>
          </a:p>
          <a:p>
            <a:r>
              <a:rPr lang="en-US" sz="1350" dirty="0" err="1">
                <a:latin typeface="Calibri Light" panose="020F0302020204030204" pitchFamily="34" charset="0"/>
              </a:rPr>
              <a:t>Architettura</a:t>
            </a:r>
            <a:r>
              <a:rPr lang="en-US" sz="1350" dirty="0">
                <a:latin typeface="Calibri Light" panose="020F0302020204030204" pitchFamily="34" charset="0"/>
              </a:rPr>
              <a:t> client server</a:t>
            </a:r>
          </a:p>
        </p:txBody>
      </p:sp>
      <p:cxnSp>
        <p:nvCxnSpPr>
          <p:cNvPr id="10" name="Connettore 2 9"/>
          <p:cNvCxnSpPr>
            <a:stCxn id="5" idx="3"/>
            <a:endCxn id="7" idx="0"/>
          </p:cNvCxnSpPr>
          <p:nvPr/>
        </p:nvCxnSpPr>
        <p:spPr>
          <a:xfrm flipV="1">
            <a:off x="4051096" y="1559373"/>
            <a:ext cx="486218" cy="618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/>
          <p:cNvCxnSpPr>
            <a:stCxn id="7" idx="2"/>
            <a:endCxn id="6" idx="1"/>
          </p:cNvCxnSpPr>
          <p:nvPr/>
        </p:nvCxnSpPr>
        <p:spPr>
          <a:xfrm>
            <a:off x="5796047" y="1559373"/>
            <a:ext cx="541736" cy="618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/>
          <p:cNvSpPr txBox="1"/>
          <p:nvPr/>
        </p:nvSpPr>
        <p:spPr>
          <a:xfrm>
            <a:off x="1251675" y="1967211"/>
            <a:ext cx="1456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Calibri Light" panose="020F0302020204030204" pitchFamily="34" charset="0"/>
              </a:rPr>
              <a:t>15.000 mt</a:t>
            </a:r>
          </a:p>
          <a:p>
            <a:r>
              <a:rPr lang="en-US" sz="1350" dirty="0" err="1">
                <a:latin typeface="Calibri Light" panose="020F0302020204030204" pitchFamily="34" charset="0"/>
              </a:rPr>
              <a:t>HTTP+URI+Cookie</a:t>
            </a:r>
            <a:endParaRPr lang="en-US" sz="1350" dirty="0">
              <a:latin typeface="Calibri Light" panose="020F0302020204030204" pitchFamily="34" charset="0"/>
            </a:endParaRPr>
          </a:p>
        </p:txBody>
      </p:sp>
      <p:sp>
        <p:nvSpPr>
          <p:cNvPr id="17" name="Rettangolo 16"/>
          <p:cNvSpPr/>
          <p:nvPr/>
        </p:nvSpPr>
        <p:spPr>
          <a:xfrm>
            <a:off x="1251675" y="2394859"/>
            <a:ext cx="3429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latin typeface="Calibri Light" panose="020F0302020204030204" pitchFamily="34" charset="0"/>
              </a:rPr>
              <a:t>3.000 mt</a:t>
            </a:r>
          </a:p>
          <a:p>
            <a:r>
              <a:rPr lang="en-US" sz="1350" dirty="0">
                <a:latin typeface="Calibri Light" panose="020F0302020204030204" pitchFamily="34" charset="0"/>
              </a:rPr>
              <a:t>HTML+CSS+JS</a:t>
            </a:r>
          </a:p>
        </p:txBody>
      </p:sp>
      <p:sp>
        <p:nvSpPr>
          <p:cNvPr id="18" name="Rettangolo 17"/>
          <p:cNvSpPr/>
          <p:nvPr/>
        </p:nvSpPr>
        <p:spPr>
          <a:xfrm>
            <a:off x="1228704" y="2931477"/>
            <a:ext cx="3429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alibri Light" panose="020F0302020204030204" pitchFamily="34" charset="0"/>
              </a:rPr>
              <a:t>1.500 mt</a:t>
            </a:r>
          </a:p>
          <a:p>
            <a:r>
              <a:rPr lang="en-US" sz="1350" dirty="0" err="1">
                <a:solidFill>
                  <a:srgbClr val="FF0000"/>
                </a:solidFill>
                <a:latin typeface="Calibri Light" panose="020F0302020204030204" pitchFamily="34" charset="0"/>
              </a:rPr>
              <a:t>Architettura</a:t>
            </a:r>
            <a:r>
              <a:rPr lang="en-US" sz="1350" dirty="0">
                <a:solidFill>
                  <a:srgbClr val="FF0000"/>
                </a:solidFill>
                <a:latin typeface="Calibri Light" panose="020F0302020204030204" pitchFamily="34" charset="0"/>
              </a:rPr>
              <a:t> 3-tier</a:t>
            </a:r>
          </a:p>
        </p:txBody>
      </p:sp>
      <p:sp>
        <p:nvSpPr>
          <p:cNvPr id="19" name="Rettangolo 18"/>
          <p:cNvSpPr/>
          <p:nvPr/>
        </p:nvSpPr>
        <p:spPr>
          <a:xfrm>
            <a:off x="1251675" y="3834305"/>
            <a:ext cx="3429000" cy="8771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latin typeface="Calibri Light" panose="020F0302020204030204" pitchFamily="34" charset="0"/>
              </a:rPr>
              <a:t>100 mt</a:t>
            </a:r>
          </a:p>
          <a:p>
            <a:r>
              <a:rPr lang="en-US" sz="1350" dirty="0">
                <a:latin typeface="Calibri Light" panose="020F0302020204030204" pitchFamily="34" charset="0"/>
              </a:rPr>
              <a:t>Model-View-Controller</a:t>
            </a:r>
          </a:p>
          <a:p>
            <a:r>
              <a:rPr lang="en-US" sz="1350" dirty="0">
                <a:latin typeface="Calibri Light" panose="020F0302020204030204" pitchFamily="34" charset="0"/>
              </a:rPr>
              <a:t>CRUD</a:t>
            </a:r>
          </a:p>
          <a:p>
            <a:r>
              <a:rPr lang="en-US" sz="1350" dirty="0">
                <a:latin typeface="Calibri Light" panose="020F0302020204030204" pitchFamily="34" charset="0"/>
              </a:rPr>
              <a:t>ORM</a:t>
            </a:r>
          </a:p>
        </p:txBody>
      </p:sp>
      <p:cxnSp>
        <p:nvCxnSpPr>
          <p:cNvPr id="21" name="Connettore 2 20"/>
          <p:cNvCxnSpPr>
            <a:stCxn id="16" idx="3"/>
          </p:cNvCxnSpPr>
          <p:nvPr/>
        </p:nvCxnSpPr>
        <p:spPr>
          <a:xfrm flipV="1">
            <a:off x="2708292" y="1565557"/>
            <a:ext cx="1526928" cy="632487"/>
          </a:xfrm>
          <a:prstGeom prst="bentConnector3">
            <a:avLst>
              <a:gd name="adj1" fmla="val 50000"/>
            </a:avLst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itaglia singolo angolo rettangolo 25"/>
          <p:cNvSpPr/>
          <p:nvPr/>
        </p:nvSpPr>
        <p:spPr>
          <a:xfrm>
            <a:off x="2670018" y="2558143"/>
            <a:ext cx="585107" cy="686301"/>
          </a:xfrm>
          <a:prstGeom prst="snip1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000000"/>
                </a:solidFill>
                <a:latin typeface="Calibri Light" panose="020F0302020204030204" pitchFamily="34" charset="0"/>
              </a:rPr>
              <a:t>HTML</a:t>
            </a:r>
          </a:p>
        </p:txBody>
      </p:sp>
      <p:sp>
        <p:nvSpPr>
          <p:cNvPr id="27" name="Ritaglia singolo angolo rettangolo 26"/>
          <p:cNvSpPr/>
          <p:nvPr/>
        </p:nvSpPr>
        <p:spPr>
          <a:xfrm>
            <a:off x="3219750" y="2672443"/>
            <a:ext cx="585107" cy="686301"/>
          </a:xfrm>
          <a:prstGeom prst="snip1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000000"/>
                </a:solidFill>
                <a:latin typeface="Calibri Light" panose="020F0302020204030204" pitchFamily="34" charset="0"/>
              </a:rPr>
              <a:t>CSS</a:t>
            </a:r>
          </a:p>
        </p:txBody>
      </p:sp>
      <p:sp>
        <p:nvSpPr>
          <p:cNvPr id="29" name="Rettangolo 28"/>
          <p:cNvSpPr/>
          <p:nvPr/>
        </p:nvSpPr>
        <p:spPr>
          <a:xfrm>
            <a:off x="4802978" y="2359333"/>
            <a:ext cx="1742242" cy="626222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rgbClr val="FF0000"/>
                </a:solidFill>
                <a:latin typeface="Calibri Light" panose="020F0302020204030204" pitchFamily="34" charset="0"/>
              </a:rPr>
              <a:t>HTTP + </a:t>
            </a:r>
            <a:r>
              <a:rPr lang="en-US" sz="1350" dirty="0" err="1">
                <a:solidFill>
                  <a:srgbClr val="FF0000"/>
                </a:solidFill>
                <a:latin typeface="Calibri Light" panose="020F0302020204030204" pitchFamily="34" charset="0"/>
              </a:rPr>
              <a:t>AppServer</a:t>
            </a:r>
            <a:endParaRPr lang="en-US" sz="1350" dirty="0">
              <a:solidFill>
                <a:srgbClr val="FF0000"/>
              </a:solidFill>
              <a:latin typeface="Calibri Light" panose="020F0302020204030204" pitchFamily="34" charset="0"/>
            </a:endParaRPr>
          </a:p>
          <a:p>
            <a:pPr algn="ctr"/>
            <a:r>
              <a:rPr lang="en-US" sz="1050" dirty="0">
                <a:solidFill>
                  <a:srgbClr val="FF0000"/>
                </a:solidFill>
                <a:latin typeface="Calibri Light" panose="020F0302020204030204" pitchFamily="34" charset="0"/>
              </a:rPr>
              <a:t>(Tomcat, JBoss, </a:t>
            </a:r>
            <a:br>
              <a:rPr lang="en-US" sz="1050" dirty="0">
                <a:solidFill>
                  <a:srgbClr val="FF0000"/>
                </a:solidFill>
                <a:latin typeface="Calibri Light" panose="020F0302020204030204" pitchFamily="34" charset="0"/>
              </a:rPr>
            </a:br>
            <a:r>
              <a:rPr lang="en-US" sz="1050" dirty="0" err="1">
                <a:solidFill>
                  <a:srgbClr val="FF0000"/>
                </a:solidFill>
                <a:latin typeface="Calibri Light" panose="020F0302020204030204" pitchFamily="34" charset="0"/>
              </a:rPr>
              <a:t>GlassFish</a:t>
            </a:r>
            <a:r>
              <a:rPr lang="en-US" sz="1050" dirty="0">
                <a:solidFill>
                  <a:srgbClr val="FF0000"/>
                </a:solidFill>
                <a:latin typeface="Calibri Light" panose="020F0302020204030204" pitchFamily="34" charset="0"/>
              </a:rPr>
              <a:t>, …) </a:t>
            </a:r>
          </a:p>
        </p:txBody>
      </p:sp>
      <p:sp>
        <p:nvSpPr>
          <p:cNvPr id="30" name="Rettangolo 29"/>
          <p:cNvSpPr/>
          <p:nvPr/>
        </p:nvSpPr>
        <p:spPr>
          <a:xfrm>
            <a:off x="6741161" y="2370072"/>
            <a:ext cx="1138341" cy="626222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rgbClr val="FF0000"/>
                </a:solidFill>
                <a:latin typeface="Calibri Light" panose="020F0302020204030204" pitchFamily="34" charset="0"/>
              </a:rPr>
              <a:t>DBMS</a:t>
            </a:r>
          </a:p>
          <a:p>
            <a:pPr algn="ctr"/>
            <a:r>
              <a:rPr lang="en-US" sz="1050" dirty="0">
                <a:solidFill>
                  <a:srgbClr val="FF0000"/>
                </a:solidFill>
                <a:latin typeface="Calibri Light" panose="020F0302020204030204" pitchFamily="34" charset="0"/>
              </a:rPr>
              <a:t>(Postgres, </a:t>
            </a:r>
            <a:br>
              <a:rPr lang="en-US" sz="1050" dirty="0">
                <a:solidFill>
                  <a:srgbClr val="FF0000"/>
                </a:solidFill>
                <a:latin typeface="Calibri Light" panose="020F0302020204030204" pitchFamily="34" charset="0"/>
              </a:rPr>
            </a:br>
            <a:r>
              <a:rPr lang="en-US" sz="1050" dirty="0">
                <a:solidFill>
                  <a:srgbClr val="FF0000"/>
                </a:solidFill>
                <a:latin typeface="Calibri Light" panose="020F0302020204030204" pitchFamily="34" charset="0"/>
              </a:rPr>
              <a:t>MySQL, …) </a:t>
            </a:r>
          </a:p>
        </p:txBody>
      </p:sp>
      <p:sp>
        <p:nvSpPr>
          <p:cNvPr id="31" name="CasellaDiTesto 30"/>
          <p:cNvSpPr txBox="1"/>
          <p:nvPr/>
        </p:nvSpPr>
        <p:spPr>
          <a:xfrm>
            <a:off x="5246168" y="2982657"/>
            <a:ext cx="13921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  <a:latin typeface="Calibri Light" panose="020F0302020204030204" pitchFamily="34" charset="0"/>
              </a:rPr>
              <a:t>Presentation Tier</a:t>
            </a:r>
          </a:p>
        </p:txBody>
      </p:sp>
      <p:sp>
        <p:nvSpPr>
          <p:cNvPr id="32" name="CasellaDiTesto 31"/>
          <p:cNvSpPr txBox="1"/>
          <p:nvPr/>
        </p:nvSpPr>
        <p:spPr>
          <a:xfrm>
            <a:off x="5433874" y="3133153"/>
            <a:ext cx="85472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  <a:latin typeface="Calibri Light" panose="020F0302020204030204" pitchFamily="34" charset="0"/>
              </a:rPr>
              <a:t>Logic Tier</a:t>
            </a:r>
          </a:p>
        </p:txBody>
      </p:sp>
      <p:sp>
        <p:nvSpPr>
          <p:cNvPr id="33" name="CasellaDiTesto 32"/>
          <p:cNvSpPr txBox="1"/>
          <p:nvPr/>
        </p:nvSpPr>
        <p:spPr>
          <a:xfrm>
            <a:off x="6634990" y="2939977"/>
            <a:ext cx="12933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  <a:latin typeface="Calibri Light" panose="020F0302020204030204" pitchFamily="34" charset="0"/>
              </a:rPr>
              <a:t>Persistence Tier</a:t>
            </a:r>
          </a:p>
        </p:txBody>
      </p:sp>
      <p:cxnSp>
        <p:nvCxnSpPr>
          <p:cNvPr id="38" name="Connettore 2 37"/>
          <p:cNvCxnSpPr>
            <a:cxnSpLocks/>
            <a:stCxn id="29" idx="3"/>
            <a:endCxn id="30" idx="1"/>
          </p:cNvCxnSpPr>
          <p:nvPr/>
        </p:nvCxnSpPr>
        <p:spPr>
          <a:xfrm>
            <a:off x="6545218" y="2672443"/>
            <a:ext cx="195944" cy="1073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1 42"/>
          <p:cNvCxnSpPr>
            <a:cxnSpLocks/>
          </p:cNvCxnSpPr>
          <p:nvPr/>
        </p:nvCxnSpPr>
        <p:spPr>
          <a:xfrm flipH="1">
            <a:off x="4729363" y="1878666"/>
            <a:ext cx="1608419" cy="474482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1 44"/>
          <p:cNvCxnSpPr/>
          <p:nvPr/>
        </p:nvCxnSpPr>
        <p:spPr>
          <a:xfrm>
            <a:off x="7264141" y="1878668"/>
            <a:ext cx="615362" cy="480665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ttangolo 47"/>
          <p:cNvSpPr/>
          <p:nvPr/>
        </p:nvSpPr>
        <p:spPr>
          <a:xfrm>
            <a:off x="4235220" y="4136419"/>
            <a:ext cx="908712" cy="403691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Model</a:t>
            </a:r>
            <a:endParaRPr lang="en-US" sz="105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49" name="Rettangolo 48"/>
          <p:cNvSpPr/>
          <p:nvPr/>
        </p:nvSpPr>
        <p:spPr>
          <a:xfrm>
            <a:off x="5537146" y="3690196"/>
            <a:ext cx="908712" cy="403691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Controller</a:t>
            </a:r>
            <a:endParaRPr lang="en-US" sz="105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50" name="Rettangolo 49"/>
          <p:cNvSpPr/>
          <p:nvPr/>
        </p:nvSpPr>
        <p:spPr>
          <a:xfrm>
            <a:off x="6814226" y="4126570"/>
            <a:ext cx="908712" cy="403691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View</a:t>
            </a:r>
            <a:endParaRPr lang="en-US" sz="105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51" name="Connettore 1 50"/>
          <p:cNvCxnSpPr/>
          <p:nvPr/>
        </p:nvCxnSpPr>
        <p:spPr>
          <a:xfrm flipH="1">
            <a:off x="4235222" y="2996292"/>
            <a:ext cx="1171657" cy="964227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1 53"/>
          <p:cNvCxnSpPr/>
          <p:nvPr/>
        </p:nvCxnSpPr>
        <p:spPr>
          <a:xfrm>
            <a:off x="6545220" y="2985553"/>
            <a:ext cx="1177720" cy="974966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1 59"/>
          <p:cNvCxnSpPr/>
          <p:nvPr/>
        </p:nvCxnSpPr>
        <p:spPr>
          <a:xfrm>
            <a:off x="2307203" y="1967211"/>
            <a:ext cx="5572301" cy="0"/>
          </a:xfrm>
          <a:prstGeom prst="line">
            <a:avLst/>
          </a:prstGeom>
          <a:ln w="762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1 60"/>
          <p:cNvCxnSpPr/>
          <p:nvPr/>
        </p:nvCxnSpPr>
        <p:spPr>
          <a:xfrm>
            <a:off x="2357784" y="3547012"/>
            <a:ext cx="5572301" cy="0"/>
          </a:xfrm>
          <a:prstGeom prst="line">
            <a:avLst/>
          </a:prstGeom>
          <a:ln w="762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4 64"/>
          <p:cNvCxnSpPr>
            <a:endCxn id="49" idx="1"/>
          </p:cNvCxnSpPr>
          <p:nvPr/>
        </p:nvCxnSpPr>
        <p:spPr>
          <a:xfrm flipV="1">
            <a:off x="4657706" y="3892044"/>
            <a:ext cx="879442" cy="201847"/>
          </a:xfrm>
          <a:prstGeom prst="bentConnector3">
            <a:avLst>
              <a:gd name="adj1" fmla="val 104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4 67"/>
          <p:cNvCxnSpPr>
            <a:endCxn id="49" idx="3"/>
          </p:cNvCxnSpPr>
          <p:nvPr/>
        </p:nvCxnSpPr>
        <p:spPr>
          <a:xfrm rot="10800000">
            <a:off x="6445861" y="3892045"/>
            <a:ext cx="972905" cy="201845"/>
          </a:xfrm>
          <a:prstGeom prst="bentConnector3">
            <a:avLst>
              <a:gd name="adj1" fmla="val 172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1 74"/>
          <p:cNvCxnSpPr>
            <a:stCxn id="48" idx="3"/>
            <a:endCxn id="50" idx="1"/>
          </p:cNvCxnSpPr>
          <p:nvPr/>
        </p:nvCxnSpPr>
        <p:spPr>
          <a:xfrm flipV="1">
            <a:off x="5143932" y="4328415"/>
            <a:ext cx="1670294" cy="98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ttangolo 79"/>
          <p:cNvSpPr/>
          <p:nvPr/>
        </p:nvSpPr>
        <p:spPr>
          <a:xfrm>
            <a:off x="3759750" y="4652038"/>
            <a:ext cx="908712" cy="403691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CRUD</a:t>
            </a:r>
            <a:endParaRPr lang="en-US" sz="105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81" name="Rettangolo 80"/>
          <p:cNvSpPr/>
          <p:nvPr/>
        </p:nvSpPr>
        <p:spPr>
          <a:xfrm>
            <a:off x="4729363" y="4652038"/>
            <a:ext cx="908712" cy="403691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ORM</a:t>
            </a:r>
            <a:endParaRPr lang="en-US" sz="105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84" name="CasellaDiTesto 83"/>
          <p:cNvSpPr txBox="1"/>
          <p:nvPr/>
        </p:nvSpPr>
        <p:spPr>
          <a:xfrm>
            <a:off x="1143000" y="4835378"/>
            <a:ext cx="2605200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525" dirty="0" err="1">
                <a:latin typeface="Calibri Light" panose="020F0302020204030204" pitchFamily="34" charset="0"/>
              </a:rPr>
              <a:t>Tratto</a:t>
            </a:r>
            <a:r>
              <a:rPr lang="en-US" sz="525" dirty="0">
                <a:latin typeface="Calibri Light" panose="020F0302020204030204" pitchFamily="34" charset="0"/>
              </a:rPr>
              <a:t> da: David Patterson, Armando Fox</a:t>
            </a:r>
            <a:br>
              <a:rPr lang="en-US" sz="525" dirty="0">
                <a:latin typeface="Calibri Light" panose="020F0302020204030204" pitchFamily="34" charset="0"/>
              </a:rPr>
            </a:br>
            <a:r>
              <a:rPr lang="en-US" sz="525" dirty="0">
                <a:latin typeface="Calibri Light" panose="020F0302020204030204" pitchFamily="34" charset="0"/>
              </a:rPr>
              <a:t>Engineering Long-Lasting Software: An Agile Approach Using SaaS and Cloud Computing</a:t>
            </a:r>
          </a:p>
          <a:p>
            <a:endParaRPr lang="en-US" sz="525" dirty="0">
              <a:latin typeface="Calibri Light" panose="020F0302020204030204" pitchFamily="34" charset="0"/>
            </a:endParaRPr>
          </a:p>
        </p:txBody>
      </p:sp>
      <p:sp>
        <p:nvSpPr>
          <p:cNvPr id="3" name="Ritaglia singolo angolo rettangolo 26">
            <a:extLst>
              <a:ext uri="{FF2B5EF4-FFF2-40B4-BE49-F238E27FC236}">
                <a16:creationId xmlns:a16="http://schemas.microsoft.com/office/drawing/2014/main" id="{086218CA-4ADF-8EF4-5DC7-546425A44551}"/>
              </a:ext>
            </a:extLst>
          </p:cNvPr>
          <p:cNvSpPr/>
          <p:nvPr/>
        </p:nvSpPr>
        <p:spPr>
          <a:xfrm>
            <a:off x="3661903" y="2788423"/>
            <a:ext cx="585107" cy="686301"/>
          </a:xfrm>
          <a:prstGeom prst="snip1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000000"/>
                </a:solidFill>
                <a:latin typeface="Calibri Light" panose="020F0302020204030204" pitchFamily="34" charset="0"/>
              </a:rPr>
              <a:t>JS</a:t>
            </a:r>
          </a:p>
        </p:txBody>
      </p:sp>
    </p:spTree>
    <p:extLst>
      <p:ext uri="{BB962C8B-B14F-4D97-AF65-F5344CB8AC3E}">
        <p14:creationId xmlns:p14="http://schemas.microsoft.com/office/powerpoint/2010/main" val="29200867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Server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>
                <a:latin typeface="Calibri Light" panose="020F0302020204030204" pitchFamily="34" charset="0"/>
              </a:rPr>
              <a:t>Infrastruttura architetturale: sistema che offre servizi per la gestione e l'esecuzione di applicazioni Web complesse</a:t>
            </a:r>
          </a:p>
          <a:p>
            <a:pPr lvl="1"/>
            <a:r>
              <a:rPr lang="it-IT" dirty="0">
                <a:latin typeface="Calibri Light" panose="020F0302020204030204" pitchFamily="34" charset="0"/>
              </a:rPr>
              <a:t>Obiettivo: efficienza (nell'esecuzione delle applicazioni)</a:t>
            </a:r>
          </a:p>
          <a:p>
            <a:r>
              <a:rPr lang="it-IT" dirty="0">
                <a:latin typeface="Calibri Light" panose="020F0302020204030204" pitchFamily="34" charset="0"/>
              </a:rPr>
              <a:t>Infrastruttura per la programmazione:</a:t>
            </a:r>
            <a:br>
              <a:rPr lang="it-IT" dirty="0">
                <a:latin typeface="Calibri Light" panose="020F0302020204030204" pitchFamily="34" charset="0"/>
              </a:rPr>
            </a:br>
            <a:r>
              <a:rPr lang="it-IT" dirty="0">
                <a:latin typeface="Calibri Light" panose="020F0302020204030204" pitchFamily="34" charset="0"/>
              </a:rPr>
              <a:t>librerie, paradigmi di programmazione</a:t>
            </a:r>
          </a:p>
          <a:p>
            <a:pPr lvl="1"/>
            <a:r>
              <a:rPr lang="it-IT" dirty="0">
                <a:latin typeface="Calibri Light" panose="020F0302020204030204" pitchFamily="34" charset="0"/>
              </a:rPr>
              <a:t>Obiettivo: efficacia (nello sviluppo del </a:t>
            </a:r>
            <a:r>
              <a:rPr lang="it-IT" dirty="0" err="1">
                <a:latin typeface="Calibri Light" panose="020F0302020204030204" pitchFamily="34" charset="0"/>
              </a:rPr>
              <a:t>sw</a:t>
            </a:r>
            <a:r>
              <a:rPr lang="it-IT" dirty="0">
                <a:latin typeface="Calibri Light" panose="020F03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853681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767C11-1BD2-104B-9094-CBC68050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Architettura </a:t>
            </a:r>
            <a:r>
              <a:rPr lang="it-IT" dirty="0" err="1"/>
              <a:t>n-Tier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634859-15E2-3348-9323-3E6585002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L'architettura </a:t>
            </a:r>
            <a:r>
              <a:rPr lang="it-IT" dirty="0" err="1"/>
              <a:t>n-Tier</a:t>
            </a:r>
            <a:r>
              <a:rPr lang="it-IT" dirty="0"/>
              <a:t> permette una elevata scalabilità </a:t>
            </a:r>
          </a:p>
          <a:p>
            <a:r>
              <a:rPr lang="it-IT" dirty="0"/>
              <a:t>Presentation </a:t>
            </a:r>
            <a:r>
              <a:rPr lang="it-IT" dirty="0" err="1"/>
              <a:t>tier</a:t>
            </a:r>
            <a:r>
              <a:rPr lang="it-IT" dirty="0"/>
              <a:t> e </a:t>
            </a:r>
            <a:r>
              <a:rPr lang="it-IT" dirty="0" err="1"/>
              <a:t>application</a:t>
            </a:r>
            <a:r>
              <a:rPr lang="it-IT" dirty="0"/>
              <a:t> </a:t>
            </a:r>
            <a:r>
              <a:rPr lang="it-IT" dirty="0" err="1"/>
              <a:t>tier</a:t>
            </a:r>
            <a:r>
              <a:rPr lang="it-IT" dirty="0"/>
              <a:t> possono essere facilmente replicati orizzontalmente</a:t>
            </a:r>
          </a:p>
          <a:p>
            <a:r>
              <a:rPr lang="it-IT" dirty="0"/>
              <a:t>Per il </a:t>
            </a:r>
            <a:r>
              <a:rPr lang="it-IT" dirty="0" err="1"/>
              <a:t>persistence</a:t>
            </a:r>
            <a:r>
              <a:rPr lang="it-IT" dirty="0"/>
              <a:t> </a:t>
            </a:r>
            <a:r>
              <a:rPr lang="it-IT" dirty="0" err="1"/>
              <a:t>tier</a:t>
            </a:r>
            <a:r>
              <a:rPr lang="it-IT" dirty="0"/>
              <a:t> serve qualche considerazione aggiuntiva </a:t>
            </a:r>
          </a:p>
        </p:txBody>
      </p:sp>
    </p:spTree>
    <p:extLst>
      <p:ext uri="{BB962C8B-B14F-4D97-AF65-F5344CB8AC3E}">
        <p14:creationId xmlns:p14="http://schemas.microsoft.com/office/powerpoint/2010/main" val="31139280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Architettura</a:t>
            </a:r>
            <a:r>
              <a:rPr lang="en-US" dirty="0"/>
              <a:t> n-Tier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Persistence Tier</a:t>
            </a:r>
          </a:p>
          <a:p>
            <a:pPr lvl="1"/>
            <a:r>
              <a:rPr lang="en-US" dirty="0"/>
              <a:t>ha la </a:t>
            </a:r>
            <a:r>
              <a:rPr lang="en-US" dirty="0" err="1"/>
              <a:t>responsabilità</a:t>
            </a:r>
            <a:r>
              <a:rPr lang="en-US" dirty="0"/>
              <a:t> di </a:t>
            </a:r>
            <a:r>
              <a:rPr lang="en-US" dirty="0" err="1"/>
              <a:t>gestire</a:t>
            </a:r>
            <a:r>
              <a:rPr lang="en-US" dirty="0"/>
              <a:t> la </a:t>
            </a:r>
            <a:r>
              <a:rPr lang="en-US" dirty="0" err="1"/>
              <a:t>persistenza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di </a:t>
            </a:r>
            <a:r>
              <a:rPr lang="en-US" dirty="0" err="1"/>
              <a:t>solito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un DBMS </a:t>
            </a:r>
            <a:r>
              <a:rPr lang="en-US" dirty="0" err="1"/>
              <a:t>relazionale</a:t>
            </a:r>
            <a:r>
              <a:rPr lang="en-US" dirty="0"/>
              <a:t> (per </a:t>
            </a:r>
            <a:r>
              <a:rPr lang="en-US" dirty="0" err="1"/>
              <a:t>noi</a:t>
            </a:r>
            <a:r>
              <a:rPr lang="en-US" dirty="0"/>
              <a:t> </a:t>
            </a:r>
            <a:r>
              <a:rPr lang="en-US" dirty="0" err="1"/>
              <a:t>sarà</a:t>
            </a:r>
            <a:r>
              <a:rPr lang="en-US" dirty="0"/>
              <a:t> </a:t>
            </a:r>
            <a:r>
              <a:rPr lang="en-US" dirty="0" err="1"/>
              <a:t>così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l'unico</a:t>
            </a:r>
            <a:r>
              <a:rPr lang="en-US" dirty="0"/>
              <a:t> Tier in cui non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applicare</a:t>
            </a:r>
            <a:r>
              <a:rPr lang="en-US" dirty="0"/>
              <a:t> una </a:t>
            </a:r>
            <a:r>
              <a:rPr lang="en-US" dirty="0" err="1"/>
              <a:t>soluzione</a:t>
            </a:r>
            <a:r>
              <a:rPr lang="en-US" dirty="0"/>
              <a:t> </a:t>
            </a:r>
            <a:r>
              <a:rPr lang="en-US" dirty="0" err="1"/>
              <a:t>ridondante</a:t>
            </a:r>
            <a:r>
              <a:rPr lang="en-US" dirty="0"/>
              <a:t> </a:t>
            </a:r>
            <a:r>
              <a:rPr lang="en-US" i="1" dirty="0"/>
              <a:t>shared-nothing</a:t>
            </a:r>
          </a:p>
          <a:p>
            <a:pPr lvl="1"/>
            <a:r>
              <a:rPr lang="en-US" dirty="0"/>
              <a:t>per </a:t>
            </a:r>
            <a:r>
              <a:rPr lang="en-US" dirty="0" err="1"/>
              <a:t>ovviare</a:t>
            </a:r>
            <a:r>
              <a:rPr lang="en-US" dirty="0"/>
              <a:t>, </a:t>
            </a:r>
            <a:r>
              <a:rPr lang="en-US" dirty="0" err="1"/>
              <a:t>considerando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spesso</a:t>
            </a:r>
            <a:r>
              <a:rPr lang="en-US" dirty="0"/>
              <a:t> </a:t>
            </a:r>
            <a:r>
              <a:rPr lang="en-US" dirty="0" err="1"/>
              <a:t>nei</a:t>
            </a:r>
            <a:r>
              <a:rPr lang="en-US" dirty="0"/>
              <a:t> SIW le </a:t>
            </a:r>
            <a:r>
              <a:rPr lang="en-US" dirty="0" err="1"/>
              <a:t>operazioni</a:t>
            </a:r>
            <a:r>
              <a:rPr lang="en-US" dirty="0"/>
              <a:t> di </a:t>
            </a:r>
            <a:r>
              <a:rPr lang="en-US" dirty="0" err="1"/>
              <a:t>lettura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molto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numerose</a:t>
            </a:r>
            <a:r>
              <a:rPr lang="en-US" dirty="0"/>
              <a:t> e </a:t>
            </a:r>
            <a:r>
              <a:rPr lang="en-US" dirty="0" err="1"/>
              <a:t>frequenti</a:t>
            </a:r>
            <a:r>
              <a:rPr lang="en-US" dirty="0"/>
              <a:t> di quelle di </a:t>
            </a:r>
            <a:r>
              <a:rPr lang="en-US" dirty="0" err="1"/>
              <a:t>scrittura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applicano</a:t>
            </a:r>
            <a:r>
              <a:rPr lang="en-US" dirty="0"/>
              <a:t> </a:t>
            </a:r>
            <a:r>
              <a:rPr lang="en-US" dirty="0" err="1"/>
              <a:t>archietetture</a:t>
            </a:r>
            <a:r>
              <a:rPr lang="en-US" dirty="0"/>
              <a:t> </a:t>
            </a:r>
            <a:r>
              <a:rPr lang="en-US" i="1" dirty="0"/>
              <a:t>master-slave</a:t>
            </a:r>
            <a:endParaRPr lang="en-US" dirty="0"/>
          </a:p>
          <a:p>
            <a:pPr lvl="2"/>
            <a:r>
              <a:rPr lang="en-US" dirty="0" err="1"/>
              <a:t>qualunque</a:t>
            </a:r>
            <a:r>
              <a:rPr lang="en-US" dirty="0"/>
              <a:t> </a:t>
            </a:r>
            <a:r>
              <a:rPr lang="en-US" i="1" dirty="0"/>
              <a:t>slave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soddisfare</a:t>
            </a:r>
            <a:r>
              <a:rPr lang="en-US" dirty="0"/>
              <a:t> </a:t>
            </a:r>
            <a:r>
              <a:rPr lang="en-US" dirty="0" err="1"/>
              <a:t>richieste</a:t>
            </a:r>
            <a:r>
              <a:rPr lang="en-US" dirty="0"/>
              <a:t> di </a:t>
            </a:r>
            <a:r>
              <a:rPr lang="en-US" dirty="0" err="1"/>
              <a:t>lettura</a:t>
            </a:r>
            <a:endParaRPr lang="en-US" dirty="0"/>
          </a:p>
          <a:p>
            <a:pPr lvl="2"/>
            <a:r>
              <a:rPr lang="en-US" dirty="0"/>
              <a:t>solo il </a:t>
            </a:r>
            <a:r>
              <a:rPr lang="en-US" i="1" dirty="0"/>
              <a:t>master</a:t>
            </a:r>
            <a:r>
              <a:rPr lang="en-US" dirty="0"/>
              <a:t>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soddificare</a:t>
            </a:r>
            <a:r>
              <a:rPr lang="en-US" dirty="0"/>
              <a:t> </a:t>
            </a:r>
            <a:r>
              <a:rPr lang="en-US" dirty="0" err="1"/>
              <a:t>richieste</a:t>
            </a:r>
            <a:r>
              <a:rPr lang="en-US" dirty="0"/>
              <a:t> di </a:t>
            </a:r>
            <a:r>
              <a:rPr lang="en-US" dirty="0" err="1"/>
              <a:t>scrittura</a:t>
            </a:r>
            <a:r>
              <a:rPr lang="en-US" dirty="0"/>
              <a:t> (e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preoccupa</a:t>
            </a:r>
            <a:r>
              <a:rPr lang="en-US" dirty="0"/>
              <a:t> di </a:t>
            </a:r>
            <a:r>
              <a:rPr lang="en-US" dirty="0" err="1"/>
              <a:t>propagare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aggiornamenti </a:t>
            </a:r>
            <a:r>
              <a:rPr lang="en-US" dirty="0" err="1"/>
              <a:t>agli</a:t>
            </a:r>
            <a:r>
              <a:rPr lang="en-US" dirty="0"/>
              <a:t> slave)</a:t>
            </a:r>
          </a:p>
        </p:txBody>
      </p:sp>
    </p:spTree>
    <p:extLst>
      <p:ext uri="{BB962C8B-B14F-4D97-AF65-F5344CB8AC3E}">
        <p14:creationId xmlns:p14="http://schemas.microsoft.com/office/powerpoint/2010/main" val="1147426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Client-Server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Il client </a:t>
            </a:r>
            <a:r>
              <a:rPr lang="en-US" err="1"/>
              <a:t>fa</a:t>
            </a:r>
            <a:r>
              <a:rPr lang="en-US"/>
              <a:t> un </a:t>
            </a:r>
            <a:r>
              <a:rPr lang="en-US" err="1"/>
              <a:t>richiesta</a:t>
            </a:r>
            <a:endParaRPr lang="en-US"/>
          </a:p>
          <a:p>
            <a:r>
              <a:rPr lang="en-US"/>
              <a:t>Il server </a:t>
            </a:r>
            <a:r>
              <a:rPr lang="en-US" err="1"/>
              <a:t>invoca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applicazione</a:t>
            </a:r>
            <a:r>
              <a:rPr lang="en-US"/>
              <a:t> per </a:t>
            </a:r>
            <a:r>
              <a:rPr lang="en-US" err="1"/>
              <a:t>soddisfare</a:t>
            </a:r>
            <a:r>
              <a:rPr lang="en-US"/>
              <a:t> la </a:t>
            </a:r>
            <a:r>
              <a:rPr lang="en-US" err="1"/>
              <a:t>richiesta</a:t>
            </a:r>
            <a:r>
              <a:rPr lang="en-US"/>
              <a:t> e </a:t>
            </a:r>
            <a:r>
              <a:rPr lang="en-US" err="1"/>
              <a:t>manda</a:t>
            </a:r>
            <a:r>
              <a:rPr lang="en-US"/>
              <a:t> in </a:t>
            </a:r>
            <a:r>
              <a:rPr lang="en-US" err="1"/>
              <a:t>risposta</a:t>
            </a:r>
            <a:r>
              <a:rPr lang="en-US"/>
              <a:t> al client </a:t>
            </a:r>
            <a:r>
              <a:rPr lang="en-US" err="1"/>
              <a:t>l'output</a:t>
            </a:r>
            <a:r>
              <a:rPr lang="en-US"/>
              <a:t> </a:t>
            </a:r>
            <a:r>
              <a:rPr lang="en-US" err="1"/>
              <a:t>della</a:t>
            </a:r>
            <a:r>
              <a:rPr lang="en-US"/>
              <a:t> </a:t>
            </a:r>
            <a:r>
              <a:rPr lang="en-US" err="1"/>
              <a:t>applicazione</a:t>
            </a:r>
            <a:endParaRPr lang="en-US"/>
          </a:p>
          <a:p>
            <a:r>
              <a:rPr lang="en-US"/>
              <a:t>Il client </a:t>
            </a:r>
            <a:r>
              <a:rPr lang="en-US" err="1"/>
              <a:t>visualizza</a:t>
            </a:r>
            <a:r>
              <a:rPr lang="en-US"/>
              <a:t> la </a:t>
            </a:r>
            <a:r>
              <a:rPr lang="en-US" err="1"/>
              <a:t>risposta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5108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ilindro 19"/>
          <p:cNvSpPr/>
          <p:nvPr/>
        </p:nvSpPr>
        <p:spPr>
          <a:xfrm>
            <a:off x="2611516" y="4183903"/>
            <a:ext cx="971210" cy="560345"/>
          </a:xfrm>
          <a:prstGeom prst="can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Calibri Light" panose="020F0302020204030204" pitchFamily="34" charset="0"/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Architettura</a:t>
            </a:r>
            <a:r>
              <a:rPr lang="en-US" dirty="0"/>
              <a:t> n-Tier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2639533" y="1713241"/>
            <a:ext cx="1002197" cy="30008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alibri Light" panose="020F0302020204030204" pitchFamily="34" charset="0"/>
              </a:rPr>
              <a:t>Web Server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3790413" y="1713241"/>
            <a:ext cx="1002197" cy="30008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alibri Light" panose="020F0302020204030204" pitchFamily="34" charset="0"/>
              </a:rPr>
              <a:t>Web Server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5398887" y="1713241"/>
            <a:ext cx="1002197" cy="30008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alibri Light" panose="020F0302020204030204" pitchFamily="34" charset="0"/>
              </a:rPr>
              <a:t>Web Server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4934443" y="1713241"/>
            <a:ext cx="34552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Calibri Light" panose="020F0302020204030204" pitchFamily="34" charset="0"/>
              </a:rPr>
              <a:t>…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2639531" y="2920210"/>
            <a:ext cx="958852" cy="30008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alibri Light" panose="020F0302020204030204" pitchFamily="34" charset="0"/>
              </a:rPr>
              <a:t>App Server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3790411" y="2920210"/>
            <a:ext cx="958852" cy="30008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alibri Light" panose="020F0302020204030204" pitchFamily="34" charset="0"/>
              </a:rPr>
              <a:t>App Server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5398885" y="2920210"/>
            <a:ext cx="958852" cy="30008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alibri Light" panose="020F0302020204030204" pitchFamily="34" charset="0"/>
              </a:rPr>
              <a:t>App Server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4934443" y="2920210"/>
            <a:ext cx="34552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Calibri Light" panose="020F0302020204030204" pitchFamily="34" charset="0"/>
              </a:rPr>
              <a:t>…</a:t>
            </a:r>
          </a:p>
        </p:txBody>
      </p:sp>
      <p:sp>
        <p:nvSpPr>
          <p:cNvPr id="19" name="CasellaDiTesto 18"/>
          <p:cNvSpPr txBox="1"/>
          <p:nvPr/>
        </p:nvSpPr>
        <p:spPr>
          <a:xfrm>
            <a:off x="2667546" y="4295969"/>
            <a:ext cx="9230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alibri Light" panose="020F0302020204030204" pitchFamily="34" charset="0"/>
              </a:rPr>
              <a:t>DB Master</a:t>
            </a:r>
          </a:p>
        </p:txBody>
      </p:sp>
      <p:sp>
        <p:nvSpPr>
          <p:cNvPr id="22" name="Cilindro 21"/>
          <p:cNvSpPr/>
          <p:nvPr/>
        </p:nvSpPr>
        <p:spPr>
          <a:xfrm>
            <a:off x="3797401" y="4183903"/>
            <a:ext cx="971210" cy="560345"/>
          </a:xfrm>
          <a:prstGeom prst="can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Calibri Light" panose="020F0302020204030204" pitchFamily="34" charset="0"/>
            </a:endParaRPr>
          </a:p>
        </p:txBody>
      </p:sp>
      <p:sp>
        <p:nvSpPr>
          <p:cNvPr id="23" name="CasellaDiTesto 22"/>
          <p:cNvSpPr txBox="1"/>
          <p:nvPr/>
        </p:nvSpPr>
        <p:spPr>
          <a:xfrm>
            <a:off x="3918800" y="4295969"/>
            <a:ext cx="7876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alibri Light" panose="020F0302020204030204" pitchFamily="34" charset="0"/>
              </a:rPr>
              <a:t>DB Slave</a:t>
            </a:r>
          </a:p>
        </p:txBody>
      </p:sp>
      <p:sp>
        <p:nvSpPr>
          <p:cNvPr id="24" name="Cilindro 23"/>
          <p:cNvSpPr/>
          <p:nvPr/>
        </p:nvSpPr>
        <p:spPr>
          <a:xfrm>
            <a:off x="5359036" y="4183903"/>
            <a:ext cx="971210" cy="560345"/>
          </a:xfrm>
          <a:prstGeom prst="can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Calibri Light" panose="020F0302020204030204" pitchFamily="34" charset="0"/>
            </a:endParaRPr>
          </a:p>
        </p:txBody>
      </p:sp>
      <p:sp>
        <p:nvSpPr>
          <p:cNvPr id="25" name="CasellaDiTesto 24"/>
          <p:cNvSpPr txBox="1"/>
          <p:nvPr/>
        </p:nvSpPr>
        <p:spPr>
          <a:xfrm>
            <a:off x="5480435" y="4295969"/>
            <a:ext cx="7876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alibri Light" panose="020F0302020204030204" pitchFamily="34" charset="0"/>
              </a:rPr>
              <a:t>DB Slave</a:t>
            </a:r>
          </a:p>
        </p:txBody>
      </p:sp>
      <p:cxnSp>
        <p:nvCxnSpPr>
          <p:cNvPr id="27" name="Connettore 2 26"/>
          <p:cNvCxnSpPr>
            <a:stCxn id="5" idx="2"/>
            <a:endCxn id="77" idx="0"/>
          </p:cNvCxnSpPr>
          <p:nvPr/>
        </p:nvCxnSpPr>
        <p:spPr>
          <a:xfrm>
            <a:off x="3140632" y="2013323"/>
            <a:ext cx="1348987" cy="303097"/>
          </a:xfrm>
          <a:prstGeom prst="straightConnector1">
            <a:avLst/>
          </a:prstGeom>
          <a:ln w="3175" cmpd="sng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/>
          <p:cNvCxnSpPr>
            <a:stCxn id="6" idx="2"/>
            <a:endCxn id="77" idx="0"/>
          </p:cNvCxnSpPr>
          <p:nvPr/>
        </p:nvCxnSpPr>
        <p:spPr>
          <a:xfrm>
            <a:off x="4291512" y="2013323"/>
            <a:ext cx="198107" cy="303097"/>
          </a:xfrm>
          <a:prstGeom prst="straightConnector1">
            <a:avLst/>
          </a:prstGeom>
          <a:ln w="3175" cmpd="sng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/>
          <p:cNvCxnSpPr>
            <a:stCxn id="7" idx="2"/>
            <a:endCxn id="77" idx="0"/>
          </p:cNvCxnSpPr>
          <p:nvPr/>
        </p:nvCxnSpPr>
        <p:spPr>
          <a:xfrm flipH="1">
            <a:off x="4489619" y="2013323"/>
            <a:ext cx="1410367" cy="303097"/>
          </a:xfrm>
          <a:prstGeom prst="straightConnector1">
            <a:avLst/>
          </a:prstGeom>
          <a:ln w="3175" cmpd="sng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/>
          <p:cNvCxnSpPr>
            <a:stCxn id="9" idx="0"/>
            <a:endCxn id="77" idx="2"/>
          </p:cNvCxnSpPr>
          <p:nvPr/>
        </p:nvCxnSpPr>
        <p:spPr>
          <a:xfrm flipV="1">
            <a:off x="3118957" y="2593419"/>
            <a:ext cx="1370662" cy="326791"/>
          </a:xfrm>
          <a:prstGeom prst="straightConnector1">
            <a:avLst/>
          </a:prstGeom>
          <a:ln w="3175" cmpd="sng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/>
          <p:cNvCxnSpPr>
            <a:stCxn id="10" idx="0"/>
            <a:endCxn id="77" idx="2"/>
          </p:cNvCxnSpPr>
          <p:nvPr/>
        </p:nvCxnSpPr>
        <p:spPr>
          <a:xfrm flipV="1">
            <a:off x="4269837" y="2593419"/>
            <a:ext cx="219782" cy="326791"/>
          </a:xfrm>
          <a:prstGeom prst="straightConnector1">
            <a:avLst/>
          </a:prstGeom>
          <a:ln w="3175" cmpd="sng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/>
          <p:cNvCxnSpPr>
            <a:stCxn id="11" idx="0"/>
            <a:endCxn id="77" idx="2"/>
          </p:cNvCxnSpPr>
          <p:nvPr/>
        </p:nvCxnSpPr>
        <p:spPr>
          <a:xfrm flipH="1" flipV="1">
            <a:off x="4489619" y="2593419"/>
            <a:ext cx="1388692" cy="326791"/>
          </a:xfrm>
          <a:prstGeom prst="straightConnector1">
            <a:avLst/>
          </a:prstGeom>
          <a:ln w="3175" cmpd="sng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/>
          <p:cNvCxnSpPr>
            <a:stCxn id="9" idx="2"/>
            <a:endCxn id="84" idx="0"/>
          </p:cNvCxnSpPr>
          <p:nvPr/>
        </p:nvCxnSpPr>
        <p:spPr>
          <a:xfrm>
            <a:off x="3118957" y="3220292"/>
            <a:ext cx="1370662" cy="331171"/>
          </a:xfrm>
          <a:prstGeom prst="straightConnector1">
            <a:avLst/>
          </a:prstGeom>
          <a:ln w="3175" cmpd="sng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2 49"/>
          <p:cNvCxnSpPr>
            <a:stCxn id="10" idx="2"/>
            <a:endCxn id="84" idx="0"/>
          </p:cNvCxnSpPr>
          <p:nvPr/>
        </p:nvCxnSpPr>
        <p:spPr>
          <a:xfrm>
            <a:off x="4269837" y="3220292"/>
            <a:ext cx="219782" cy="331171"/>
          </a:xfrm>
          <a:prstGeom prst="straightConnector1">
            <a:avLst/>
          </a:prstGeom>
          <a:ln w="3175" cmpd="sng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2 53"/>
          <p:cNvCxnSpPr>
            <a:stCxn id="11" idx="2"/>
            <a:endCxn id="84" idx="0"/>
          </p:cNvCxnSpPr>
          <p:nvPr/>
        </p:nvCxnSpPr>
        <p:spPr>
          <a:xfrm flipH="1">
            <a:off x="4489619" y="3220292"/>
            <a:ext cx="1388692" cy="331171"/>
          </a:xfrm>
          <a:prstGeom prst="straightConnector1">
            <a:avLst/>
          </a:prstGeom>
          <a:ln w="3175" cmpd="sng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2 59"/>
          <p:cNvCxnSpPr>
            <a:stCxn id="20" idx="1"/>
            <a:endCxn id="84" idx="2"/>
          </p:cNvCxnSpPr>
          <p:nvPr/>
        </p:nvCxnSpPr>
        <p:spPr>
          <a:xfrm flipV="1">
            <a:off x="3097123" y="3828462"/>
            <a:ext cx="1392496" cy="355439"/>
          </a:xfrm>
          <a:prstGeom prst="straightConnector1">
            <a:avLst/>
          </a:prstGeom>
          <a:ln w="3175" cmpd="sng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/>
          <p:cNvCxnSpPr>
            <a:stCxn id="22" idx="1"/>
            <a:endCxn id="84" idx="2"/>
          </p:cNvCxnSpPr>
          <p:nvPr/>
        </p:nvCxnSpPr>
        <p:spPr>
          <a:xfrm flipV="1">
            <a:off x="4283008" y="3828462"/>
            <a:ext cx="206611" cy="355439"/>
          </a:xfrm>
          <a:prstGeom prst="straightConnector1">
            <a:avLst/>
          </a:prstGeom>
          <a:ln w="3175" cmpd="sng">
            <a:solidFill>
              <a:schemeClr val="tx1"/>
            </a:solidFill>
            <a:prstDash val="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2 65"/>
          <p:cNvCxnSpPr>
            <a:stCxn id="24" idx="1"/>
            <a:endCxn id="84" idx="2"/>
          </p:cNvCxnSpPr>
          <p:nvPr/>
        </p:nvCxnSpPr>
        <p:spPr>
          <a:xfrm flipH="1" flipV="1">
            <a:off x="4489619" y="3828462"/>
            <a:ext cx="1355024" cy="355439"/>
          </a:xfrm>
          <a:prstGeom prst="straightConnector1">
            <a:avLst/>
          </a:prstGeom>
          <a:ln w="3175" cmpd="sng">
            <a:solidFill>
              <a:schemeClr val="tx1"/>
            </a:solidFill>
            <a:prstDash val="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CasellaDiTesto 68"/>
          <p:cNvSpPr txBox="1"/>
          <p:nvPr/>
        </p:nvSpPr>
        <p:spPr>
          <a:xfrm>
            <a:off x="4922671" y="4267263"/>
            <a:ext cx="34552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Calibri Light" panose="020F0302020204030204" pitchFamily="34" charset="0"/>
              </a:rPr>
              <a:t>…</a:t>
            </a:r>
          </a:p>
        </p:txBody>
      </p:sp>
      <p:cxnSp>
        <p:nvCxnSpPr>
          <p:cNvPr id="71" name="Connettore 7 70"/>
          <p:cNvCxnSpPr>
            <a:stCxn id="20" idx="3"/>
            <a:endCxn id="22" idx="3"/>
          </p:cNvCxnSpPr>
          <p:nvPr/>
        </p:nvCxnSpPr>
        <p:spPr>
          <a:xfrm rot="16200000" flipH="1">
            <a:off x="3690064" y="4794241"/>
            <a:ext cx="9525" cy="1185885"/>
          </a:xfrm>
          <a:prstGeom prst="curvedConnector3">
            <a:avLst>
              <a:gd name="adj1" fmla="val 1701945"/>
            </a:avLst>
          </a:prstGeom>
          <a:ln w="317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onnettore 7 72"/>
          <p:cNvCxnSpPr>
            <a:stCxn id="20" idx="3"/>
            <a:endCxn id="24" idx="3"/>
          </p:cNvCxnSpPr>
          <p:nvPr/>
        </p:nvCxnSpPr>
        <p:spPr>
          <a:xfrm rot="16200000" flipH="1">
            <a:off x="4470881" y="4013423"/>
            <a:ext cx="9525" cy="2747520"/>
          </a:xfrm>
          <a:prstGeom prst="curvedConnector3">
            <a:avLst>
              <a:gd name="adj1" fmla="val 3564858"/>
            </a:avLst>
          </a:prstGeom>
          <a:ln w="317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ttangolo arrotondato 76"/>
          <p:cNvSpPr/>
          <p:nvPr/>
        </p:nvSpPr>
        <p:spPr>
          <a:xfrm>
            <a:off x="3744839" y="2316420"/>
            <a:ext cx="1489559" cy="27699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latin typeface="Calibri Light" panose="020F0302020204030204" pitchFamily="34" charset="0"/>
              </a:rPr>
              <a:t>Load Balancer</a:t>
            </a:r>
          </a:p>
        </p:txBody>
      </p:sp>
      <p:sp>
        <p:nvSpPr>
          <p:cNvPr id="84" name="Rettangolo arrotondato 83"/>
          <p:cNvSpPr/>
          <p:nvPr/>
        </p:nvSpPr>
        <p:spPr>
          <a:xfrm>
            <a:off x="3744839" y="3551463"/>
            <a:ext cx="1489559" cy="27699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latin typeface="Calibri Light" panose="020F0302020204030204" pitchFamily="34" charset="0"/>
              </a:rPr>
              <a:t>Load Balancer</a:t>
            </a:r>
          </a:p>
        </p:txBody>
      </p:sp>
      <p:sp>
        <p:nvSpPr>
          <p:cNvPr id="92" name="Rettangolo arrotondato 91"/>
          <p:cNvSpPr/>
          <p:nvPr/>
        </p:nvSpPr>
        <p:spPr>
          <a:xfrm>
            <a:off x="3744839" y="1253996"/>
            <a:ext cx="1489559" cy="27699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latin typeface="Calibri Light" panose="020F0302020204030204" pitchFamily="34" charset="0"/>
              </a:rPr>
              <a:t>Load Balancer</a:t>
            </a:r>
          </a:p>
        </p:txBody>
      </p:sp>
      <p:cxnSp>
        <p:nvCxnSpPr>
          <p:cNvPr id="93" name="Connettore 2 92"/>
          <p:cNvCxnSpPr>
            <a:stCxn id="5" idx="0"/>
            <a:endCxn id="92" idx="2"/>
          </p:cNvCxnSpPr>
          <p:nvPr/>
        </p:nvCxnSpPr>
        <p:spPr>
          <a:xfrm flipV="1">
            <a:off x="3140632" y="1530995"/>
            <a:ext cx="1348987" cy="182246"/>
          </a:xfrm>
          <a:prstGeom prst="straightConnector1">
            <a:avLst/>
          </a:prstGeom>
          <a:ln w="3175" cmpd="sng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2 95"/>
          <p:cNvCxnSpPr>
            <a:stCxn id="6" idx="0"/>
            <a:endCxn id="92" idx="2"/>
          </p:cNvCxnSpPr>
          <p:nvPr/>
        </p:nvCxnSpPr>
        <p:spPr>
          <a:xfrm flipV="1">
            <a:off x="4291512" y="1530995"/>
            <a:ext cx="198107" cy="182246"/>
          </a:xfrm>
          <a:prstGeom prst="straightConnector1">
            <a:avLst/>
          </a:prstGeom>
          <a:ln w="3175" cmpd="sng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onnettore 2 98"/>
          <p:cNvCxnSpPr>
            <a:stCxn id="7" idx="0"/>
            <a:endCxn id="92" idx="2"/>
          </p:cNvCxnSpPr>
          <p:nvPr/>
        </p:nvCxnSpPr>
        <p:spPr>
          <a:xfrm flipH="1" flipV="1">
            <a:off x="4489619" y="1530995"/>
            <a:ext cx="1410367" cy="182246"/>
          </a:xfrm>
          <a:prstGeom prst="straightConnector1">
            <a:avLst/>
          </a:prstGeom>
          <a:ln w="3175" cmpd="sng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Freccia giù 103"/>
          <p:cNvSpPr/>
          <p:nvPr/>
        </p:nvSpPr>
        <p:spPr>
          <a:xfrm>
            <a:off x="4159354" y="1091246"/>
            <a:ext cx="609223" cy="144072"/>
          </a:xfrm>
          <a:prstGeom prst="downArrow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Calibri Light" panose="020F0302020204030204" pitchFamily="34" charset="0"/>
            </a:endParaRPr>
          </a:p>
        </p:txBody>
      </p:sp>
      <p:sp>
        <p:nvSpPr>
          <p:cNvPr id="105" name="CasellaDiTesto 104"/>
          <p:cNvSpPr txBox="1"/>
          <p:nvPr/>
        </p:nvSpPr>
        <p:spPr>
          <a:xfrm>
            <a:off x="4000600" y="859197"/>
            <a:ext cx="11606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alibri Light" panose="020F0302020204030204" pitchFamily="34" charset="0"/>
              </a:rPr>
              <a:t>http  requests</a:t>
            </a:r>
          </a:p>
        </p:txBody>
      </p:sp>
    </p:spTree>
    <p:extLst>
      <p:ext uri="{BB962C8B-B14F-4D97-AF65-F5344CB8AC3E}">
        <p14:creationId xmlns:p14="http://schemas.microsoft.com/office/powerpoint/2010/main" val="16751303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Cloud Computing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Uno stack </a:t>
            </a:r>
            <a:r>
              <a:rPr lang="en-US" dirty="0" err="1"/>
              <a:t>completo</a:t>
            </a:r>
            <a:r>
              <a:rPr lang="en-US" dirty="0"/>
              <a:t> </a:t>
            </a:r>
            <a:r>
              <a:rPr lang="en-US" dirty="0" err="1"/>
              <a:t>dell'architettura</a:t>
            </a:r>
            <a:r>
              <a:rPr lang="en-US" dirty="0"/>
              <a:t> n–Tier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dispiegare</a:t>
            </a:r>
            <a:r>
              <a:rPr lang="en-US" dirty="0"/>
              <a:t> in una </a:t>
            </a:r>
            <a:r>
              <a:rPr lang="en-US" dirty="0" err="1"/>
              <a:t>piattaforma</a:t>
            </a:r>
            <a:r>
              <a:rPr lang="en-US" dirty="0"/>
              <a:t> di Cloud Computing</a:t>
            </a:r>
          </a:p>
          <a:p>
            <a:pPr lvl="1"/>
            <a:r>
              <a:rPr lang="en-US" dirty="0"/>
              <a:t>Amazon AWS</a:t>
            </a:r>
          </a:p>
          <a:p>
            <a:pPr lvl="1"/>
            <a:r>
              <a:rPr lang="en-US" dirty="0"/>
              <a:t>Google </a:t>
            </a:r>
            <a:r>
              <a:rPr lang="en-US" dirty="0" err="1"/>
              <a:t>AppEngine</a:t>
            </a:r>
            <a:endParaRPr lang="en-US" dirty="0"/>
          </a:p>
          <a:p>
            <a:pPr lvl="1"/>
            <a:r>
              <a:rPr lang="en-US" dirty="0"/>
              <a:t>Microsoft Azure</a:t>
            </a:r>
          </a:p>
          <a:p>
            <a:pPr lvl="1"/>
            <a:r>
              <a:rPr lang="en-US" dirty="0"/>
              <a:t>Heroku</a:t>
            </a:r>
          </a:p>
          <a:p>
            <a:pPr lvl="1"/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0102081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Cloud Computing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Risorse</a:t>
            </a:r>
            <a:r>
              <a:rPr lang="en-US" dirty="0"/>
              <a:t> di </a:t>
            </a:r>
            <a:r>
              <a:rPr lang="en-US" dirty="0" err="1"/>
              <a:t>calcolo</a:t>
            </a:r>
            <a:r>
              <a:rPr lang="en-US" dirty="0"/>
              <a:t>: una commodity (come </a:t>
            </a:r>
            <a:r>
              <a:rPr lang="en-US" dirty="0" err="1"/>
              <a:t>acqua</a:t>
            </a:r>
            <a:r>
              <a:rPr lang="en-US" dirty="0"/>
              <a:t>, </a:t>
            </a:r>
            <a:r>
              <a:rPr lang="en-US" dirty="0" err="1"/>
              <a:t>energia</a:t>
            </a:r>
            <a:r>
              <a:rPr lang="en-US" dirty="0"/>
              <a:t> </a:t>
            </a:r>
            <a:r>
              <a:rPr lang="en-US" dirty="0" err="1"/>
              <a:t>elettrica</a:t>
            </a:r>
            <a:r>
              <a:rPr lang="en-US" dirty="0"/>
              <a:t>, gas)</a:t>
            </a:r>
          </a:p>
          <a:p>
            <a:pPr lvl="1"/>
            <a:r>
              <a:rPr lang="en-US" dirty="0" err="1"/>
              <a:t>questa</a:t>
            </a:r>
            <a:r>
              <a:rPr lang="en-US" dirty="0"/>
              <a:t> </a:t>
            </a:r>
            <a:r>
              <a:rPr lang="en-US" dirty="0" err="1"/>
              <a:t>visione</a:t>
            </a:r>
            <a:r>
              <a:rPr lang="en-US" dirty="0"/>
              <a:t> </a:t>
            </a:r>
            <a:r>
              <a:rPr lang="en-US" dirty="0" err="1"/>
              <a:t>risale</a:t>
            </a:r>
            <a:r>
              <a:rPr lang="en-US" dirty="0"/>
              <a:t> al 1966</a:t>
            </a:r>
          </a:p>
          <a:p>
            <a:r>
              <a:rPr lang="en-US" dirty="0"/>
              <a:t>Il </a:t>
            </a:r>
            <a:r>
              <a:rPr lang="en-US" dirty="0" err="1"/>
              <a:t>termine</a:t>
            </a:r>
            <a:r>
              <a:rPr lang="en-US" dirty="0"/>
              <a:t> Cloud Computing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riferisce</a:t>
            </a:r>
            <a:r>
              <a:rPr lang="en-US" dirty="0"/>
              <a:t> a:</a:t>
            </a:r>
          </a:p>
          <a:p>
            <a:pPr lvl="1"/>
            <a:r>
              <a:rPr lang="en-US" dirty="0" err="1"/>
              <a:t>Applicazioni</a:t>
            </a:r>
            <a:r>
              <a:rPr lang="en-US" dirty="0"/>
              <a:t> SaaS (Software As A Service)</a:t>
            </a:r>
          </a:p>
          <a:p>
            <a:pPr lvl="1"/>
            <a:r>
              <a:rPr lang="en-US" dirty="0"/>
              <a:t>HW e SW </a:t>
            </a:r>
            <a:r>
              <a:rPr lang="en-US" dirty="0" err="1"/>
              <a:t>nei</a:t>
            </a:r>
            <a:r>
              <a:rPr lang="en-US" dirty="0"/>
              <a:t> datacenter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ospitano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servizi</a:t>
            </a:r>
            <a:r>
              <a:rPr lang="en-US" dirty="0"/>
              <a:t> SaaS</a:t>
            </a:r>
          </a:p>
          <a:p>
            <a:r>
              <a:rPr lang="en-US" dirty="0"/>
              <a:t>HW e SW di </a:t>
            </a:r>
            <a:r>
              <a:rPr lang="en-US" dirty="0" err="1"/>
              <a:t>gestione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Datacenter: Cloud</a:t>
            </a:r>
            <a:endParaRPr lang="it-IT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932983">
            <a:off x="7152332" y="1821002"/>
            <a:ext cx="1112420" cy="1681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17459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Cloud</a:t>
            </a:r>
            <a:r>
              <a:rPr lang="it-IT"/>
              <a:t> Computing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87724" y="1232287"/>
            <a:ext cx="4768487" cy="3268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060064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Software </a:t>
            </a:r>
            <a:r>
              <a:rPr lang="it-IT" dirty="0" err="1"/>
              <a:t>as</a:t>
            </a:r>
            <a:r>
              <a:rPr lang="it-IT" dirty="0"/>
              <a:t> a Service (</a:t>
            </a:r>
            <a:r>
              <a:rPr lang="it-IT" dirty="0" err="1"/>
              <a:t>SaaS</a:t>
            </a:r>
            <a:r>
              <a:rPr lang="it-IT" dirty="0"/>
              <a:t>)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199" y="1209677"/>
            <a:ext cx="8229599" cy="3394472"/>
          </a:xfrm>
        </p:spPr>
        <p:txBody>
          <a:bodyPr>
            <a:normAutofit/>
          </a:bodyPr>
          <a:lstStyle/>
          <a:p>
            <a:r>
              <a:rPr lang="en-US" dirty="0" err="1"/>
              <a:t>Vantaggi</a:t>
            </a:r>
            <a:r>
              <a:rPr lang="en-US" dirty="0"/>
              <a:t> SaaS</a:t>
            </a:r>
          </a:p>
          <a:p>
            <a:pPr lvl="1"/>
            <a:r>
              <a:rPr lang="en-US" dirty="0"/>
              <a:t>Service providers: </a:t>
            </a:r>
            <a:r>
              <a:rPr lang="en-US" dirty="0" err="1"/>
              <a:t>installazione</a:t>
            </a:r>
            <a:r>
              <a:rPr lang="en-US" dirty="0"/>
              <a:t> e </a:t>
            </a:r>
            <a:r>
              <a:rPr lang="en-US" dirty="0" err="1"/>
              <a:t>manutenzione</a:t>
            </a:r>
            <a:r>
              <a:rPr lang="en-US" dirty="0"/>
              <a:t>, </a:t>
            </a:r>
            <a:r>
              <a:rPr lang="en-US" dirty="0" err="1"/>
              <a:t>controllo</a:t>
            </a:r>
            <a:r>
              <a:rPr lang="en-US" dirty="0"/>
              <a:t> </a:t>
            </a:r>
            <a:r>
              <a:rPr lang="en-US" dirty="0" err="1"/>
              <a:t>centralizzato</a:t>
            </a:r>
            <a:endParaRPr lang="en-US" dirty="0"/>
          </a:p>
          <a:p>
            <a:pPr lvl="1"/>
            <a:r>
              <a:rPr lang="en-US" dirty="0"/>
              <a:t>End users: accesso al </a:t>
            </a:r>
            <a:r>
              <a:rPr lang="en-US" dirty="0" err="1"/>
              <a:t>servizio</a:t>
            </a:r>
            <a:r>
              <a:rPr lang="en-US" dirty="0"/>
              <a:t> “anytime, anywhere”, </a:t>
            </a:r>
            <a:r>
              <a:rPr lang="en-US" dirty="0" err="1"/>
              <a:t>condivisione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 e </a:t>
            </a:r>
            <a:r>
              <a:rPr lang="en-US" dirty="0" err="1"/>
              <a:t>collaborazione</a:t>
            </a:r>
            <a:r>
              <a:rPr lang="en-US" dirty="0"/>
              <a:t> </a:t>
            </a:r>
            <a:r>
              <a:rPr lang="en-US" dirty="0" err="1"/>
              <a:t>elaborazione</a:t>
            </a:r>
            <a:r>
              <a:rPr lang="en-US" dirty="0"/>
              <a:t>, </a:t>
            </a:r>
            <a:r>
              <a:rPr lang="en-US" dirty="0" err="1"/>
              <a:t>dati</a:t>
            </a:r>
            <a:r>
              <a:rPr lang="en-US" dirty="0"/>
              <a:t> </a:t>
            </a:r>
            <a:r>
              <a:rPr lang="en-US" dirty="0" err="1"/>
              <a:t>memorizzati</a:t>
            </a:r>
            <a:r>
              <a:rPr lang="en-US" dirty="0"/>
              <a:t> </a:t>
            </a:r>
            <a:r>
              <a:rPr lang="en-US" dirty="0" err="1"/>
              <a:t>nell'infrastruttura</a:t>
            </a:r>
            <a:endParaRPr lang="en-US" dirty="0"/>
          </a:p>
          <a:p>
            <a:r>
              <a:rPr lang="en-US" dirty="0"/>
              <a:t>Cloud Computing </a:t>
            </a:r>
            <a:r>
              <a:rPr lang="en-US" dirty="0" err="1"/>
              <a:t>permette</a:t>
            </a:r>
            <a:r>
              <a:rPr lang="en-US" dirty="0"/>
              <a:t> a </a:t>
            </a:r>
            <a:r>
              <a:rPr lang="en-US" dirty="0" err="1"/>
              <a:t>chiunque</a:t>
            </a:r>
            <a:r>
              <a:rPr lang="en-US" dirty="0"/>
              <a:t> di </a:t>
            </a:r>
            <a:r>
              <a:rPr lang="en-US" dirty="0" err="1"/>
              <a:t>offrire</a:t>
            </a:r>
            <a:r>
              <a:rPr lang="en-US" dirty="0"/>
              <a:t> </a:t>
            </a:r>
            <a:r>
              <a:rPr lang="en-US" dirty="0" err="1"/>
              <a:t>servizi</a:t>
            </a:r>
            <a:r>
              <a:rPr lang="en-US" dirty="0"/>
              <a:t> SaaS senza dover </a:t>
            </a:r>
            <a:r>
              <a:rPr lang="en-US" dirty="0" err="1"/>
              <a:t>possedere</a:t>
            </a:r>
            <a:r>
              <a:rPr lang="en-US" dirty="0"/>
              <a:t> un datacenter (no "Gatekeepers")</a:t>
            </a:r>
          </a:p>
        </p:txBody>
      </p:sp>
    </p:spTree>
    <p:extLst>
      <p:ext uri="{BB962C8B-B14F-4D97-AF65-F5344CB8AC3E}">
        <p14:creationId xmlns:p14="http://schemas.microsoft.com/office/powerpoint/2010/main" val="9159503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Cloud</a:t>
            </a:r>
            <a:r>
              <a:rPr lang="it-IT"/>
              <a:t> Computing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Dal </a:t>
            </a:r>
            <a:r>
              <a:rPr lang="en-US" err="1"/>
              <a:t>punto</a:t>
            </a:r>
            <a:r>
              <a:rPr lang="en-US"/>
              <a:t> di vista </a:t>
            </a:r>
            <a:r>
              <a:rPr lang="en-US" err="1"/>
              <a:t>dell'hardware</a:t>
            </a:r>
            <a:endParaRPr lang="en-US"/>
          </a:p>
          <a:p>
            <a:pPr marL="685800" lvl="1" indent="-385763">
              <a:buFont typeface="+mj-lt"/>
              <a:buAutoNum type="arabicPeriod"/>
            </a:pPr>
            <a:r>
              <a:rPr lang="en-US" err="1"/>
              <a:t>I</a:t>
            </a:r>
            <a:r>
              <a:rPr lang="en-US" b="1" err="1"/>
              <a:t>llusione</a:t>
            </a:r>
            <a:r>
              <a:rPr lang="en-US" b="1"/>
              <a:t> di infinite </a:t>
            </a:r>
            <a:r>
              <a:rPr lang="en-US" b="1" err="1"/>
              <a:t>risorse</a:t>
            </a:r>
            <a:r>
              <a:rPr lang="en-US" b="1"/>
              <a:t> di </a:t>
            </a:r>
            <a:r>
              <a:rPr lang="en-US" b="1" err="1"/>
              <a:t>calcolo</a:t>
            </a:r>
            <a:r>
              <a:rPr lang="en-US" b="1"/>
              <a:t>: </a:t>
            </a:r>
            <a:r>
              <a:rPr lang="en-US"/>
              <a:t>non </a:t>
            </a:r>
            <a:r>
              <a:rPr lang="en-US" err="1"/>
              <a:t>c'è</a:t>
            </a:r>
            <a:r>
              <a:rPr lang="en-US"/>
              <a:t> </a:t>
            </a:r>
            <a:r>
              <a:rPr lang="en-US" err="1"/>
              <a:t>più</a:t>
            </a:r>
            <a:r>
              <a:rPr lang="en-US"/>
              <a:t> la </a:t>
            </a:r>
            <a:r>
              <a:rPr lang="en-US" err="1"/>
              <a:t>necessità</a:t>
            </a:r>
            <a:r>
              <a:rPr lang="en-US"/>
              <a:t> di </a:t>
            </a:r>
            <a:r>
              <a:rPr lang="en-US" err="1"/>
              <a:t>pianificare</a:t>
            </a:r>
            <a:r>
              <a:rPr lang="en-US"/>
              <a:t> </a:t>
            </a:r>
            <a:r>
              <a:rPr lang="en-US" err="1"/>
              <a:t>l'approvigionamento</a:t>
            </a:r>
            <a:r>
              <a:rPr lang="en-US"/>
              <a:t> di </a:t>
            </a:r>
            <a:r>
              <a:rPr lang="en-US" err="1"/>
              <a:t>risorse</a:t>
            </a:r>
            <a:r>
              <a:rPr lang="en-US"/>
              <a:t>;</a:t>
            </a:r>
          </a:p>
          <a:p>
            <a:pPr marL="685800" lvl="1" indent="-385763">
              <a:buFont typeface="+mj-lt"/>
              <a:buAutoNum type="arabicPeriod"/>
            </a:pPr>
            <a:r>
              <a:rPr lang="en-US" b="1" err="1"/>
              <a:t>Flessibilità</a:t>
            </a:r>
            <a:r>
              <a:rPr lang="en-US" b="1"/>
              <a:t>: </a:t>
            </a:r>
            <a:r>
              <a:rPr lang="en-US" err="1"/>
              <a:t>si</a:t>
            </a:r>
            <a:r>
              <a:rPr lang="en-US"/>
              <a:t> </a:t>
            </a:r>
            <a:r>
              <a:rPr lang="en-US" err="1"/>
              <a:t>può</a:t>
            </a:r>
            <a:r>
              <a:rPr lang="en-US"/>
              <a:t> </a:t>
            </a:r>
            <a:r>
              <a:rPr lang="en-US" err="1"/>
              <a:t>partire</a:t>
            </a:r>
            <a:r>
              <a:rPr lang="en-US"/>
              <a:t> con </a:t>
            </a:r>
            <a:r>
              <a:rPr lang="en-US" err="1"/>
              <a:t>poche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hw</a:t>
            </a:r>
            <a:r>
              <a:rPr lang="en-US"/>
              <a:t> e </a:t>
            </a:r>
            <a:r>
              <a:rPr lang="en-US" err="1"/>
              <a:t>farle</a:t>
            </a:r>
            <a:r>
              <a:rPr lang="en-US"/>
              <a:t> </a:t>
            </a:r>
            <a:r>
              <a:rPr lang="en-US" err="1"/>
              <a:t>crescere</a:t>
            </a:r>
            <a:r>
              <a:rPr lang="en-US"/>
              <a:t> (o </a:t>
            </a:r>
            <a:r>
              <a:rPr lang="en-US" err="1"/>
              <a:t>decrescere</a:t>
            </a:r>
            <a:r>
              <a:rPr lang="en-US"/>
              <a:t>) a </a:t>
            </a:r>
            <a:r>
              <a:rPr lang="en-US" err="1"/>
              <a:t>seconda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necessità</a:t>
            </a:r>
            <a:r>
              <a:rPr lang="en-US"/>
              <a:t>;</a:t>
            </a:r>
          </a:p>
          <a:p>
            <a:pPr marL="685800" lvl="1" indent="-385763">
              <a:buFont typeface="+mj-lt"/>
              <a:buAutoNum type="arabicPeriod"/>
            </a:pPr>
            <a:r>
              <a:rPr lang="en-US" b="1" err="1"/>
              <a:t>Pagamento</a:t>
            </a:r>
            <a:r>
              <a:rPr lang="en-US" b="1"/>
              <a:t> a </a:t>
            </a:r>
            <a:r>
              <a:rPr lang="en-US" b="1" err="1"/>
              <a:t>consumo</a:t>
            </a:r>
            <a:r>
              <a:rPr lang="en-US" b="1"/>
              <a:t>: </a:t>
            </a:r>
            <a:r>
              <a:rPr lang="en-US" err="1"/>
              <a:t>si</a:t>
            </a:r>
            <a:r>
              <a:rPr lang="en-US"/>
              <a:t> </a:t>
            </a:r>
            <a:r>
              <a:rPr lang="en-US" err="1"/>
              <a:t>paga</a:t>
            </a:r>
            <a:r>
              <a:rPr lang="en-US"/>
              <a:t> solo </a:t>
            </a:r>
            <a:r>
              <a:rPr lang="en-US" err="1"/>
              <a:t>ciò</a:t>
            </a:r>
            <a:r>
              <a:rPr lang="en-US"/>
              <a:t> </a:t>
            </a:r>
            <a:r>
              <a:rPr lang="en-US" err="1"/>
              <a:t>che</a:t>
            </a:r>
            <a:r>
              <a:rPr lang="en-US"/>
              <a:t> </a:t>
            </a:r>
            <a:r>
              <a:rPr lang="en-US" err="1"/>
              <a:t>si</a:t>
            </a:r>
            <a:r>
              <a:rPr lang="en-US"/>
              <a:t> </a:t>
            </a:r>
            <a:r>
              <a:rPr lang="en-US" err="1"/>
              <a:t>consuma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73727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err="1"/>
              <a:t>Cloud</a:t>
            </a:r>
            <a:r>
              <a:rPr lang="it-IT"/>
              <a:t> Computing</a:t>
            </a:r>
            <a:endParaRPr lang="en-US"/>
          </a:p>
        </p:txBody>
      </p: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1955744" y="1628888"/>
            <a:ext cx="4235054" cy="2421731"/>
            <a:chOff x="228600" y="3124200"/>
            <a:chExt cx="5646457" cy="3229470"/>
          </a:xfrm>
        </p:grpSpPr>
        <p:pic>
          <p:nvPicPr>
            <p:cNvPr id="5" name="Picture 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3164148"/>
              <a:ext cx="5417857" cy="31895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Rectangle 10"/>
            <p:cNvSpPr/>
            <p:nvPr/>
          </p:nvSpPr>
          <p:spPr>
            <a:xfrm>
              <a:off x="228600" y="3124200"/>
              <a:ext cx="609570" cy="685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>
                <a:latin typeface="Calibri Light" panose="020F0302020204030204" pitchFamily="34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59902" y="2006928"/>
            <a:ext cx="1850231" cy="138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" name="Rettangolo 75"/>
          <p:cNvSpPr/>
          <p:nvPr/>
        </p:nvSpPr>
        <p:spPr>
          <a:xfrm>
            <a:off x="1439652" y="1167596"/>
            <a:ext cx="3596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alibri Light" panose="020F0302020204030204" pitchFamily="34" charset="0"/>
              </a:rPr>
              <a:t>Illusione</a:t>
            </a:r>
            <a:r>
              <a:rPr lang="en-US" dirty="0">
                <a:latin typeface="Calibri Light" panose="020F0302020204030204" pitchFamily="34" charset="0"/>
              </a:rPr>
              <a:t> di infinite </a:t>
            </a:r>
            <a:r>
              <a:rPr lang="en-US" dirty="0" err="1">
                <a:latin typeface="Calibri Light" panose="020F0302020204030204" pitchFamily="34" charset="0"/>
              </a:rPr>
              <a:t>risorse</a:t>
            </a:r>
            <a:r>
              <a:rPr lang="en-US" dirty="0">
                <a:latin typeface="Calibri Light" panose="020F0302020204030204" pitchFamily="34" charset="0"/>
              </a:rPr>
              <a:t> di </a:t>
            </a:r>
            <a:r>
              <a:rPr lang="en-US" dirty="0" err="1">
                <a:latin typeface="Calibri Light" panose="020F0302020204030204" pitchFamily="34" charset="0"/>
              </a:rPr>
              <a:t>calcolo</a:t>
            </a:r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1485902" y="4180157"/>
            <a:ext cx="61138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>
                <a:latin typeface="Calibri Light" panose="020F0302020204030204" pitchFamily="34" charset="0"/>
              </a:rPr>
              <a:t>Lettura</a:t>
            </a:r>
            <a:r>
              <a:rPr lang="en-US" sz="1350" dirty="0">
                <a:latin typeface="Calibri Light" panose="020F0302020204030204" pitchFamily="34" charset="0"/>
              </a:rPr>
              <a:t> </a:t>
            </a:r>
            <a:r>
              <a:rPr lang="en-US" sz="1350" dirty="0" err="1">
                <a:latin typeface="Calibri Light" panose="020F0302020204030204" pitchFamily="34" charset="0"/>
              </a:rPr>
              <a:t>consigliata</a:t>
            </a:r>
            <a:r>
              <a:rPr lang="en-US" sz="1350" dirty="0">
                <a:latin typeface="Calibri Light" panose="020F0302020204030204" pitchFamily="34" charset="0"/>
              </a:rPr>
              <a:t>: "The Datacenter as a Computer" (Google)</a:t>
            </a:r>
          </a:p>
          <a:p>
            <a:r>
              <a:rPr lang="en-US" sz="1350" dirty="0">
                <a:latin typeface="Calibri Light" panose="020F0302020204030204" pitchFamily="34" charset="0"/>
                <a:hlinkClick r:id="rId5"/>
              </a:rPr>
              <a:t>http://www.morganclaypool.com/doi/abs/10.2200/S00193ED1V01Y200905CAC006</a:t>
            </a:r>
            <a:r>
              <a:rPr lang="en-US" sz="1350" dirty="0">
                <a:latin typeface="Calibri Light" panose="020F0302020204030204" pitchFamily="34" charset="0"/>
              </a:rPr>
              <a:t> </a:t>
            </a:r>
          </a:p>
          <a:p>
            <a:r>
              <a:rPr lang="en-US" sz="1350" dirty="0">
                <a:latin typeface="Calibri Light" panose="020F0302020204030204" pitchFamily="34" charset="0"/>
              </a:rPr>
              <a:t>Video </a:t>
            </a:r>
            <a:r>
              <a:rPr lang="en-US" sz="1350" dirty="0" err="1">
                <a:latin typeface="Calibri Light" panose="020F0302020204030204" pitchFamily="34" charset="0"/>
              </a:rPr>
              <a:t>interessante</a:t>
            </a:r>
            <a:r>
              <a:rPr lang="en-US" sz="1350" dirty="0">
                <a:latin typeface="Calibri Light" panose="020F0302020204030204" pitchFamily="34" charset="0"/>
              </a:rPr>
              <a:t>: "Google container data center tour"</a:t>
            </a:r>
            <a:br>
              <a:rPr lang="it-IT" sz="1350" dirty="0">
                <a:latin typeface="Calibri Light" panose="020F0302020204030204" pitchFamily="34" charset="0"/>
              </a:rPr>
            </a:br>
            <a:r>
              <a:rPr lang="it-IT" sz="1350" dirty="0">
                <a:latin typeface="Calibri Light" panose="020F0302020204030204" pitchFamily="34" charset="0"/>
                <a:hlinkClick r:id="rId6"/>
              </a:rPr>
              <a:t>http://www.youtube.com/watch?v=zRwPSFpLX8I</a:t>
            </a:r>
            <a:endParaRPr lang="en-US" sz="135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8989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Cloud</a:t>
            </a:r>
            <a:r>
              <a:rPr lang="it-IT"/>
              <a:t> Computing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Flessibilità</a:t>
            </a:r>
            <a:r>
              <a:rPr lang="en-US" dirty="0"/>
              <a:t> + </a:t>
            </a:r>
            <a:r>
              <a:rPr lang="en-US" dirty="0" err="1"/>
              <a:t>Pagamento</a:t>
            </a:r>
            <a:r>
              <a:rPr lang="en-US" dirty="0"/>
              <a:t> a </a:t>
            </a:r>
            <a:r>
              <a:rPr lang="en-US" dirty="0" err="1"/>
              <a:t>Consumo</a:t>
            </a:r>
            <a:endParaRPr lang="en-US" dirty="0"/>
          </a:p>
        </p:txBody>
      </p:sp>
      <p:sp>
        <p:nvSpPr>
          <p:cNvPr id="4" name="Cloud"/>
          <p:cNvSpPr>
            <a:spLocks noChangeAspect="1" noEditPoints="1" noChangeArrowheads="1"/>
          </p:cNvSpPr>
          <p:nvPr/>
        </p:nvSpPr>
        <p:spPr bwMode="auto">
          <a:xfrm>
            <a:off x="1143000" y="2009460"/>
            <a:ext cx="3996929" cy="2483644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blipFill>
            <a:blip r:embed="rId3" cstate="print"/>
            <a:tile tx="0" ty="0" sx="100000" sy="100000" flip="none" algn="tl"/>
          </a:blip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it-IT" sz="1350" dirty="0">
              <a:solidFill>
                <a:schemeClr val="tx2">
                  <a:lumMod val="75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977878" y="3575130"/>
            <a:ext cx="1565672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de-DE" sz="1350" dirty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</a:rPr>
              <a:t>Load Balancer</a:t>
            </a:r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6840143" y="2063038"/>
            <a:ext cx="582215" cy="594122"/>
            <a:chOff x="431" y="981"/>
            <a:chExt cx="710" cy="725"/>
          </a:xfrm>
        </p:grpSpPr>
        <p:sp>
          <p:nvSpPr>
            <p:cNvPr id="7" name="AutoShape 5"/>
            <p:cNvSpPr>
              <a:spLocks noChangeAspect="1" noChangeArrowheads="1" noTextEdit="1"/>
            </p:cNvSpPr>
            <p:nvPr/>
          </p:nvSpPr>
          <p:spPr bwMode="auto">
            <a:xfrm>
              <a:off x="431" y="981"/>
              <a:ext cx="710" cy="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431" y="1270"/>
              <a:ext cx="505" cy="293"/>
            </a:xfrm>
            <a:custGeom>
              <a:avLst/>
              <a:gdLst>
                <a:gd name="T0" fmla="*/ 0 w 1514"/>
                <a:gd name="T1" fmla="*/ 0 h 880"/>
                <a:gd name="T2" fmla="*/ 0 w 1514"/>
                <a:gd name="T3" fmla="*/ 0 h 880"/>
                <a:gd name="T4" fmla="*/ 0 w 1514"/>
                <a:gd name="T5" fmla="*/ 0 h 880"/>
                <a:gd name="T6" fmla="*/ 0 w 1514"/>
                <a:gd name="T7" fmla="*/ 0 h 880"/>
                <a:gd name="T8" fmla="*/ 0 w 1514"/>
                <a:gd name="T9" fmla="*/ 0 h 880"/>
                <a:gd name="T10" fmla="*/ 0 w 1514"/>
                <a:gd name="T11" fmla="*/ 0 h 8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14"/>
                <a:gd name="T19" fmla="*/ 0 h 880"/>
                <a:gd name="T20" fmla="*/ 1514 w 1514"/>
                <a:gd name="T21" fmla="*/ 880 h 8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14" h="880">
                  <a:moveTo>
                    <a:pt x="0" y="204"/>
                  </a:moveTo>
                  <a:lnTo>
                    <a:pt x="0" y="686"/>
                  </a:lnTo>
                  <a:lnTo>
                    <a:pt x="567" y="880"/>
                  </a:lnTo>
                  <a:lnTo>
                    <a:pt x="1304" y="601"/>
                  </a:lnTo>
                  <a:lnTo>
                    <a:pt x="1514" y="0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rgbClr val="A5CEA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830" y="1042"/>
              <a:ext cx="213" cy="275"/>
            </a:xfrm>
            <a:custGeom>
              <a:avLst/>
              <a:gdLst>
                <a:gd name="T0" fmla="*/ 0 w 637"/>
                <a:gd name="T1" fmla="*/ 0 h 826"/>
                <a:gd name="T2" fmla="*/ 0 w 637"/>
                <a:gd name="T3" fmla="*/ 0 h 826"/>
                <a:gd name="T4" fmla="*/ 0 w 637"/>
                <a:gd name="T5" fmla="*/ 0 h 826"/>
                <a:gd name="T6" fmla="*/ 0 w 637"/>
                <a:gd name="T7" fmla="*/ 0 h 826"/>
                <a:gd name="T8" fmla="*/ 0 w 637"/>
                <a:gd name="T9" fmla="*/ 0 h 826"/>
                <a:gd name="T10" fmla="*/ 0 w 637"/>
                <a:gd name="T11" fmla="*/ 0 h 826"/>
                <a:gd name="T12" fmla="*/ 0 w 637"/>
                <a:gd name="T13" fmla="*/ 0 h 826"/>
                <a:gd name="T14" fmla="*/ 0 w 637"/>
                <a:gd name="T15" fmla="*/ 0 h 826"/>
                <a:gd name="T16" fmla="*/ 0 w 637"/>
                <a:gd name="T17" fmla="*/ 0 h 826"/>
                <a:gd name="T18" fmla="*/ 0 w 637"/>
                <a:gd name="T19" fmla="*/ 0 h 826"/>
                <a:gd name="T20" fmla="*/ 0 w 637"/>
                <a:gd name="T21" fmla="*/ 0 h 826"/>
                <a:gd name="T22" fmla="*/ 0 w 637"/>
                <a:gd name="T23" fmla="*/ 0 h 826"/>
                <a:gd name="T24" fmla="*/ 0 w 637"/>
                <a:gd name="T25" fmla="*/ 0 h 826"/>
                <a:gd name="T26" fmla="*/ 0 w 637"/>
                <a:gd name="T27" fmla="*/ 0 h 826"/>
                <a:gd name="T28" fmla="*/ 0 w 637"/>
                <a:gd name="T29" fmla="*/ 0 h 826"/>
                <a:gd name="T30" fmla="*/ 0 w 637"/>
                <a:gd name="T31" fmla="*/ 0 h 826"/>
                <a:gd name="T32" fmla="*/ 0 w 637"/>
                <a:gd name="T33" fmla="*/ 0 h 826"/>
                <a:gd name="T34" fmla="*/ 0 w 637"/>
                <a:gd name="T35" fmla="*/ 0 h 826"/>
                <a:gd name="T36" fmla="*/ 0 w 637"/>
                <a:gd name="T37" fmla="*/ 0 h 826"/>
                <a:gd name="T38" fmla="*/ 0 w 637"/>
                <a:gd name="T39" fmla="*/ 0 h 826"/>
                <a:gd name="T40" fmla="*/ 0 w 637"/>
                <a:gd name="T41" fmla="*/ 0 h 826"/>
                <a:gd name="T42" fmla="*/ 0 w 637"/>
                <a:gd name="T43" fmla="*/ 0 h 826"/>
                <a:gd name="T44" fmla="*/ 0 w 637"/>
                <a:gd name="T45" fmla="*/ 0 h 826"/>
                <a:gd name="T46" fmla="*/ 0 w 637"/>
                <a:gd name="T47" fmla="*/ 0 h 826"/>
                <a:gd name="T48" fmla="*/ 0 w 637"/>
                <a:gd name="T49" fmla="*/ 0 h 826"/>
                <a:gd name="T50" fmla="*/ 0 w 637"/>
                <a:gd name="T51" fmla="*/ 0 h 826"/>
                <a:gd name="T52" fmla="*/ 0 w 637"/>
                <a:gd name="T53" fmla="*/ 0 h 826"/>
                <a:gd name="T54" fmla="*/ 0 w 637"/>
                <a:gd name="T55" fmla="*/ 0 h 826"/>
                <a:gd name="T56" fmla="*/ 0 w 637"/>
                <a:gd name="T57" fmla="*/ 0 h 826"/>
                <a:gd name="T58" fmla="*/ 0 w 637"/>
                <a:gd name="T59" fmla="*/ 0 h 826"/>
                <a:gd name="T60" fmla="*/ 0 w 637"/>
                <a:gd name="T61" fmla="*/ 0 h 826"/>
                <a:gd name="T62" fmla="*/ 0 w 637"/>
                <a:gd name="T63" fmla="*/ 0 h 826"/>
                <a:gd name="T64" fmla="*/ 0 w 637"/>
                <a:gd name="T65" fmla="*/ 0 h 826"/>
                <a:gd name="T66" fmla="*/ 0 w 637"/>
                <a:gd name="T67" fmla="*/ 0 h 826"/>
                <a:gd name="T68" fmla="*/ 0 w 637"/>
                <a:gd name="T69" fmla="*/ 0 h 826"/>
                <a:gd name="T70" fmla="*/ 0 w 637"/>
                <a:gd name="T71" fmla="*/ 0 h 826"/>
                <a:gd name="T72" fmla="*/ 0 w 637"/>
                <a:gd name="T73" fmla="*/ 0 h 826"/>
                <a:gd name="T74" fmla="*/ 0 w 637"/>
                <a:gd name="T75" fmla="*/ 0 h 826"/>
                <a:gd name="T76" fmla="*/ 0 w 637"/>
                <a:gd name="T77" fmla="*/ 0 h 826"/>
                <a:gd name="T78" fmla="*/ 0 w 637"/>
                <a:gd name="T79" fmla="*/ 0 h 826"/>
                <a:gd name="T80" fmla="*/ 0 w 637"/>
                <a:gd name="T81" fmla="*/ 0 h 826"/>
                <a:gd name="T82" fmla="*/ 0 w 637"/>
                <a:gd name="T83" fmla="*/ 0 h 826"/>
                <a:gd name="T84" fmla="*/ 0 w 637"/>
                <a:gd name="T85" fmla="*/ 0 h 826"/>
                <a:gd name="T86" fmla="*/ 0 w 637"/>
                <a:gd name="T87" fmla="*/ 0 h 826"/>
                <a:gd name="T88" fmla="*/ 0 w 637"/>
                <a:gd name="T89" fmla="*/ 0 h 826"/>
                <a:gd name="T90" fmla="*/ 0 w 637"/>
                <a:gd name="T91" fmla="*/ 0 h 826"/>
                <a:gd name="T92" fmla="*/ 0 w 637"/>
                <a:gd name="T93" fmla="*/ 0 h 82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637"/>
                <a:gd name="T142" fmla="*/ 0 h 826"/>
                <a:gd name="T143" fmla="*/ 637 w 637"/>
                <a:gd name="T144" fmla="*/ 826 h 82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637" h="826">
                  <a:moveTo>
                    <a:pt x="492" y="437"/>
                  </a:moveTo>
                  <a:lnTo>
                    <a:pt x="500" y="408"/>
                  </a:lnTo>
                  <a:lnTo>
                    <a:pt x="507" y="379"/>
                  </a:lnTo>
                  <a:lnTo>
                    <a:pt x="510" y="347"/>
                  </a:lnTo>
                  <a:lnTo>
                    <a:pt x="511" y="316"/>
                  </a:lnTo>
                  <a:lnTo>
                    <a:pt x="510" y="283"/>
                  </a:lnTo>
                  <a:lnTo>
                    <a:pt x="506" y="252"/>
                  </a:lnTo>
                  <a:lnTo>
                    <a:pt x="499" y="222"/>
                  </a:lnTo>
                  <a:lnTo>
                    <a:pt x="492" y="193"/>
                  </a:lnTo>
                  <a:lnTo>
                    <a:pt x="481" y="165"/>
                  </a:lnTo>
                  <a:lnTo>
                    <a:pt x="468" y="139"/>
                  </a:lnTo>
                  <a:lnTo>
                    <a:pt x="453" y="115"/>
                  </a:lnTo>
                  <a:lnTo>
                    <a:pt x="436" y="92"/>
                  </a:lnTo>
                  <a:lnTo>
                    <a:pt x="419" y="72"/>
                  </a:lnTo>
                  <a:lnTo>
                    <a:pt x="398" y="54"/>
                  </a:lnTo>
                  <a:lnTo>
                    <a:pt x="378" y="38"/>
                  </a:lnTo>
                  <a:lnTo>
                    <a:pt x="356" y="25"/>
                  </a:lnTo>
                  <a:lnTo>
                    <a:pt x="332" y="14"/>
                  </a:lnTo>
                  <a:lnTo>
                    <a:pt x="307" y="7"/>
                  </a:lnTo>
                  <a:lnTo>
                    <a:pt x="282" y="1"/>
                  </a:lnTo>
                  <a:lnTo>
                    <a:pt x="256" y="0"/>
                  </a:lnTo>
                  <a:lnTo>
                    <a:pt x="230" y="1"/>
                  </a:lnTo>
                  <a:lnTo>
                    <a:pt x="205" y="7"/>
                  </a:lnTo>
                  <a:lnTo>
                    <a:pt x="180" y="14"/>
                  </a:lnTo>
                  <a:lnTo>
                    <a:pt x="157" y="25"/>
                  </a:lnTo>
                  <a:lnTo>
                    <a:pt x="135" y="38"/>
                  </a:lnTo>
                  <a:lnTo>
                    <a:pt x="113" y="54"/>
                  </a:lnTo>
                  <a:lnTo>
                    <a:pt x="94" y="72"/>
                  </a:lnTo>
                  <a:lnTo>
                    <a:pt x="75" y="92"/>
                  </a:lnTo>
                  <a:lnTo>
                    <a:pt x="59" y="115"/>
                  </a:lnTo>
                  <a:lnTo>
                    <a:pt x="44" y="139"/>
                  </a:lnTo>
                  <a:lnTo>
                    <a:pt x="32" y="165"/>
                  </a:lnTo>
                  <a:lnTo>
                    <a:pt x="21" y="193"/>
                  </a:lnTo>
                  <a:lnTo>
                    <a:pt x="12" y="222"/>
                  </a:lnTo>
                  <a:lnTo>
                    <a:pt x="6" y="252"/>
                  </a:lnTo>
                  <a:lnTo>
                    <a:pt x="1" y="283"/>
                  </a:lnTo>
                  <a:lnTo>
                    <a:pt x="0" y="316"/>
                  </a:lnTo>
                  <a:lnTo>
                    <a:pt x="1" y="348"/>
                  </a:lnTo>
                  <a:lnTo>
                    <a:pt x="5" y="379"/>
                  </a:lnTo>
                  <a:lnTo>
                    <a:pt x="11" y="409"/>
                  </a:lnTo>
                  <a:lnTo>
                    <a:pt x="19" y="438"/>
                  </a:lnTo>
                  <a:lnTo>
                    <a:pt x="29" y="466"/>
                  </a:lnTo>
                  <a:lnTo>
                    <a:pt x="41" y="492"/>
                  </a:lnTo>
                  <a:lnTo>
                    <a:pt x="55" y="517"/>
                  </a:lnTo>
                  <a:lnTo>
                    <a:pt x="70" y="538"/>
                  </a:lnTo>
                  <a:lnTo>
                    <a:pt x="86" y="559"/>
                  </a:lnTo>
                  <a:lnTo>
                    <a:pt x="106" y="577"/>
                  </a:lnTo>
                  <a:lnTo>
                    <a:pt x="125" y="594"/>
                  </a:lnTo>
                  <a:lnTo>
                    <a:pt x="147" y="607"/>
                  </a:lnTo>
                  <a:lnTo>
                    <a:pt x="170" y="617"/>
                  </a:lnTo>
                  <a:lnTo>
                    <a:pt x="193" y="625"/>
                  </a:lnTo>
                  <a:lnTo>
                    <a:pt x="218" y="629"/>
                  </a:lnTo>
                  <a:lnTo>
                    <a:pt x="244" y="632"/>
                  </a:lnTo>
                  <a:lnTo>
                    <a:pt x="250" y="632"/>
                  </a:lnTo>
                  <a:lnTo>
                    <a:pt x="255" y="631"/>
                  </a:lnTo>
                  <a:lnTo>
                    <a:pt x="262" y="631"/>
                  </a:lnTo>
                  <a:lnTo>
                    <a:pt x="267" y="629"/>
                  </a:lnTo>
                  <a:lnTo>
                    <a:pt x="274" y="628"/>
                  </a:lnTo>
                  <a:lnTo>
                    <a:pt x="279" y="627"/>
                  </a:lnTo>
                  <a:lnTo>
                    <a:pt x="285" y="626"/>
                  </a:lnTo>
                  <a:lnTo>
                    <a:pt x="290" y="625"/>
                  </a:lnTo>
                  <a:lnTo>
                    <a:pt x="261" y="734"/>
                  </a:lnTo>
                  <a:lnTo>
                    <a:pt x="263" y="736"/>
                  </a:lnTo>
                  <a:lnTo>
                    <a:pt x="269" y="741"/>
                  </a:lnTo>
                  <a:lnTo>
                    <a:pt x="281" y="751"/>
                  </a:lnTo>
                  <a:lnTo>
                    <a:pt x="295" y="762"/>
                  </a:lnTo>
                  <a:lnTo>
                    <a:pt x="314" y="775"/>
                  </a:lnTo>
                  <a:lnTo>
                    <a:pt x="336" y="789"/>
                  </a:lnTo>
                  <a:lnTo>
                    <a:pt x="359" y="803"/>
                  </a:lnTo>
                  <a:lnTo>
                    <a:pt x="386" y="816"/>
                  </a:lnTo>
                  <a:lnTo>
                    <a:pt x="401" y="821"/>
                  </a:lnTo>
                  <a:lnTo>
                    <a:pt x="415" y="825"/>
                  </a:lnTo>
                  <a:lnTo>
                    <a:pt x="430" y="826"/>
                  </a:lnTo>
                  <a:lnTo>
                    <a:pt x="444" y="825"/>
                  </a:lnTo>
                  <a:lnTo>
                    <a:pt x="459" y="823"/>
                  </a:lnTo>
                  <a:lnTo>
                    <a:pt x="473" y="819"/>
                  </a:lnTo>
                  <a:lnTo>
                    <a:pt x="487" y="815"/>
                  </a:lnTo>
                  <a:lnTo>
                    <a:pt x="500" y="809"/>
                  </a:lnTo>
                  <a:lnTo>
                    <a:pt x="513" y="804"/>
                  </a:lnTo>
                  <a:lnTo>
                    <a:pt x="526" y="798"/>
                  </a:lnTo>
                  <a:lnTo>
                    <a:pt x="538" y="791"/>
                  </a:lnTo>
                  <a:lnTo>
                    <a:pt x="549" y="786"/>
                  </a:lnTo>
                  <a:lnTo>
                    <a:pt x="559" y="780"/>
                  </a:lnTo>
                  <a:lnTo>
                    <a:pt x="568" y="776"/>
                  </a:lnTo>
                  <a:lnTo>
                    <a:pt x="575" y="772"/>
                  </a:lnTo>
                  <a:lnTo>
                    <a:pt x="582" y="769"/>
                  </a:lnTo>
                  <a:lnTo>
                    <a:pt x="593" y="763"/>
                  </a:lnTo>
                  <a:lnTo>
                    <a:pt x="603" y="753"/>
                  </a:lnTo>
                  <a:lnTo>
                    <a:pt x="612" y="740"/>
                  </a:lnTo>
                  <a:lnTo>
                    <a:pt x="621" y="726"/>
                  </a:lnTo>
                  <a:lnTo>
                    <a:pt x="627" y="712"/>
                  </a:lnTo>
                  <a:lnTo>
                    <a:pt x="633" y="700"/>
                  </a:lnTo>
                  <a:lnTo>
                    <a:pt x="636" y="692"/>
                  </a:lnTo>
                  <a:lnTo>
                    <a:pt x="637" y="689"/>
                  </a:lnTo>
                  <a:lnTo>
                    <a:pt x="492" y="437"/>
                  </a:lnTo>
                  <a:close/>
                </a:path>
              </a:pathLst>
            </a:custGeom>
            <a:solidFill>
              <a:srgbClr val="F2CC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832" y="982"/>
              <a:ext cx="309" cy="250"/>
            </a:xfrm>
            <a:custGeom>
              <a:avLst/>
              <a:gdLst>
                <a:gd name="T0" fmla="*/ 0 w 925"/>
                <a:gd name="T1" fmla="*/ 0 h 751"/>
                <a:gd name="T2" fmla="*/ 0 w 925"/>
                <a:gd name="T3" fmla="*/ 0 h 751"/>
                <a:gd name="T4" fmla="*/ 0 w 925"/>
                <a:gd name="T5" fmla="*/ 0 h 751"/>
                <a:gd name="T6" fmla="*/ 0 w 925"/>
                <a:gd name="T7" fmla="*/ 0 h 751"/>
                <a:gd name="T8" fmla="*/ 0 w 925"/>
                <a:gd name="T9" fmla="*/ 0 h 751"/>
                <a:gd name="T10" fmla="*/ 0 w 925"/>
                <a:gd name="T11" fmla="*/ 0 h 751"/>
                <a:gd name="T12" fmla="*/ 0 w 925"/>
                <a:gd name="T13" fmla="*/ 0 h 751"/>
                <a:gd name="T14" fmla="*/ 0 w 925"/>
                <a:gd name="T15" fmla="*/ 0 h 751"/>
                <a:gd name="T16" fmla="*/ 0 w 925"/>
                <a:gd name="T17" fmla="*/ 0 h 751"/>
                <a:gd name="T18" fmla="*/ 0 w 925"/>
                <a:gd name="T19" fmla="*/ 0 h 751"/>
                <a:gd name="T20" fmla="*/ 0 w 925"/>
                <a:gd name="T21" fmla="*/ 0 h 751"/>
                <a:gd name="T22" fmla="*/ 0 w 925"/>
                <a:gd name="T23" fmla="*/ 0 h 751"/>
                <a:gd name="T24" fmla="*/ 0 w 925"/>
                <a:gd name="T25" fmla="*/ 0 h 751"/>
                <a:gd name="T26" fmla="*/ 0 w 925"/>
                <a:gd name="T27" fmla="*/ 0 h 751"/>
                <a:gd name="T28" fmla="*/ 0 w 925"/>
                <a:gd name="T29" fmla="*/ 0 h 751"/>
                <a:gd name="T30" fmla="*/ 0 w 925"/>
                <a:gd name="T31" fmla="*/ 0 h 751"/>
                <a:gd name="T32" fmla="*/ 0 w 925"/>
                <a:gd name="T33" fmla="*/ 0 h 751"/>
                <a:gd name="T34" fmla="*/ 0 w 925"/>
                <a:gd name="T35" fmla="*/ 0 h 751"/>
                <a:gd name="T36" fmla="*/ 0 w 925"/>
                <a:gd name="T37" fmla="*/ 0 h 751"/>
                <a:gd name="T38" fmla="*/ 0 w 925"/>
                <a:gd name="T39" fmla="*/ 0 h 751"/>
                <a:gd name="T40" fmla="*/ 0 w 925"/>
                <a:gd name="T41" fmla="*/ 0 h 751"/>
                <a:gd name="T42" fmla="*/ 0 w 925"/>
                <a:gd name="T43" fmla="*/ 0 h 751"/>
                <a:gd name="T44" fmla="*/ 0 w 925"/>
                <a:gd name="T45" fmla="*/ 0 h 751"/>
                <a:gd name="T46" fmla="*/ 0 w 925"/>
                <a:gd name="T47" fmla="*/ 0 h 751"/>
                <a:gd name="T48" fmla="*/ 0 w 925"/>
                <a:gd name="T49" fmla="*/ 0 h 751"/>
                <a:gd name="T50" fmla="*/ 0 w 925"/>
                <a:gd name="T51" fmla="*/ 0 h 751"/>
                <a:gd name="T52" fmla="*/ 0 w 925"/>
                <a:gd name="T53" fmla="*/ 0 h 751"/>
                <a:gd name="T54" fmla="*/ 0 w 925"/>
                <a:gd name="T55" fmla="*/ 0 h 751"/>
                <a:gd name="T56" fmla="*/ 0 w 925"/>
                <a:gd name="T57" fmla="*/ 0 h 751"/>
                <a:gd name="T58" fmla="*/ 0 w 925"/>
                <a:gd name="T59" fmla="*/ 0 h 751"/>
                <a:gd name="T60" fmla="*/ 0 w 925"/>
                <a:gd name="T61" fmla="*/ 0 h 751"/>
                <a:gd name="T62" fmla="*/ 0 w 925"/>
                <a:gd name="T63" fmla="*/ 0 h 751"/>
                <a:gd name="T64" fmla="*/ 0 w 925"/>
                <a:gd name="T65" fmla="*/ 0 h 751"/>
                <a:gd name="T66" fmla="*/ 0 w 925"/>
                <a:gd name="T67" fmla="*/ 0 h 751"/>
                <a:gd name="T68" fmla="*/ 0 w 925"/>
                <a:gd name="T69" fmla="*/ 0 h 751"/>
                <a:gd name="T70" fmla="*/ 0 w 925"/>
                <a:gd name="T71" fmla="*/ 0 h 751"/>
                <a:gd name="T72" fmla="*/ 0 w 925"/>
                <a:gd name="T73" fmla="*/ 0 h 751"/>
                <a:gd name="T74" fmla="*/ 0 w 925"/>
                <a:gd name="T75" fmla="*/ 0 h 751"/>
                <a:gd name="T76" fmla="*/ 0 w 925"/>
                <a:gd name="T77" fmla="*/ 0 h 751"/>
                <a:gd name="T78" fmla="*/ 0 w 925"/>
                <a:gd name="T79" fmla="*/ 0 h 751"/>
                <a:gd name="T80" fmla="*/ 0 w 925"/>
                <a:gd name="T81" fmla="*/ 0 h 751"/>
                <a:gd name="T82" fmla="*/ 0 w 925"/>
                <a:gd name="T83" fmla="*/ 0 h 751"/>
                <a:gd name="T84" fmla="*/ 0 w 925"/>
                <a:gd name="T85" fmla="*/ 0 h 751"/>
                <a:gd name="T86" fmla="*/ 0 w 925"/>
                <a:gd name="T87" fmla="*/ 0 h 751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925"/>
                <a:gd name="T133" fmla="*/ 0 h 751"/>
                <a:gd name="T134" fmla="*/ 925 w 925"/>
                <a:gd name="T135" fmla="*/ 751 h 751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925" h="751">
                  <a:moveTo>
                    <a:pt x="924" y="382"/>
                  </a:moveTo>
                  <a:lnTo>
                    <a:pt x="922" y="360"/>
                  </a:lnTo>
                  <a:lnTo>
                    <a:pt x="919" y="340"/>
                  </a:lnTo>
                  <a:lnTo>
                    <a:pt x="915" y="321"/>
                  </a:lnTo>
                  <a:lnTo>
                    <a:pt x="911" y="303"/>
                  </a:lnTo>
                  <a:lnTo>
                    <a:pt x="905" y="286"/>
                  </a:lnTo>
                  <a:lnTo>
                    <a:pt x="899" y="270"/>
                  </a:lnTo>
                  <a:lnTo>
                    <a:pt x="892" y="256"/>
                  </a:lnTo>
                  <a:lnTo>
                    <a:pt x="885" y="243"/>
                  </a:lnTo>
                  <a:lnTo>
                    <a:pt x="872" y="224"/>
                  </a:lnTo>
                  <a:lnTo>
                    <a:pt x="860" y="205"/>
                  </a:lnTo>
                  <a:lnTo>
                    <a:pt x="847" y="188"/>
                  </a:lnTo>
                  <a:lnTo>
                    <a:pt x="834" y="173"/>
                  </a:lnTo>
                  <a:lnTo>
                    <a:pt x="819" y="161"/>
                  </a:lnTo>
                  <a:lnTo>
                    <a:pt x="800" y="150"/>
                  </a:lnTo>
                  <a:lnTo>
                    <a:pt x="780" y="141"/>
                  </a:lnTo>
                  <a:lnTo>
                    <a:pt x="756" y="136"/>
                  </a:lnTo>
                  <a:lnTo>
                    <a:pt x="736" y="135"/>
                  </a:lnTo>
                  <a:lnTo>
                    <a:pt x="717" y="136"/>
                  </a:lnTo>
                  <a:lnTo>
                    <a:pt x="697" y="138"/>
                  </a:lnTo>
                  <a:lnTo>
                    <a:pt x="678" y="141"/>
                  </a:lnTo>
                  <a:lnTo>
                    <a:pt x="659" y="146"/>
                  </a:lnTo>
                  <a:lnTo>
                    <a:pt x="642" y="149"/>
                  </a:lnTo>
                  <a:lnTo>
                    <a:pt x="626" y="152"/>
                  </a:lnTo>
                  <a:lnTo>
                    <a:pt x="613" y="154"/>
                  </a:lnTo>
                  <a:lnTo>
                    <a:pt x="601" y="136"/>
                  </a:lnTo>
                  <a:lnTo>
                    <a:pt x="585" y="117"/>
                  </a:lnTo>
                  <a:lnTo>
                    <a:pt x="569" y="99"/>
                  </a:lnTo>
                  <a:lnTo>
                    <a:pt x="551" y="82"/>
                  </a:lnTo>
                  <a:lnTo>
                    <a:pt x="530" y="65"/>
                  </a:lnTo>
                  <a:lnTo>
                    <a:pt x="507" y="50"/>
                  </a:lnTo>
                  <a:lnTo>
                    <a:pt x="484" y="36"/>
                  </a:lnTo>
                  <a:lnTo>
                    <a:pt x="457" y="24"/>
                  </a:lnTo>
                  <a:lnTo>
                    <a:pt x="441" y="18"/>
                  </a:lnTo>
                  <a:lnTo>
                    <a:pt x="424" y="12"/>
                  </a:lnTo>
                  <a:lnTo>
                    <a:pt x="407" y="8"/>
                  </a:lnTo>
                  <a:lnTo>
                    <a:pt x="389" y="5"/>
                  </a:lnTo>
                  <a:lnTo>
                    <a:pt x="372" y="1"/>
                  </a:lnTo>
                  <a:lnTo>
                    <a:pt x="353" y="0"/>
                  </a:lnTo>
                  <a:lnTo>
                    <a:pt x="334" y="0"/>
                  </a:lnTo>
                  <a:lnTo>
                    <a:pt x="315" y="1"/>
                  </a:lnTo>
                  <a:lnTo>
                    <a:pt x="298" y="2"/>
                  </a:lnTo>
                  <a:lnTo>
                    <a:pt x="281" y="5"/>
                  </a:lnTo>
                  <a:lnTo>
                    <a:pt x="264" y="7"/>
                  </a:lnTo>
                  <a:lnTo>
                    <a:pt x="249" y="9"/>
                  </a:lnTo>
                  <a:lnTo>
                    <a:pt x="234" y="11"/>
                  </a:lnTo>
                  <a:lnTo>
                    <a:pt x="219" y="13"/>
                  </a:lnTo>
                  <a:lnTo>
                    <a:pt x="205" y="15"/>
                  </a:lnTo>
                  <a:lnTo>
                    <a:pt x="191" y="19"/>
                  </a:lnTo>
                  <a:lnTo>
                    <a:pt x="178" y="22"/>
                  </a:lnTo>
                  <a:lnTo>
                    <a:pt x="165" y="25"/>
                  </a:lnTo>
                  <a:lnTo>
                    <a:pt x="153" y="28"/>
                  </a:lnTo>
                  <a:lnTo>
                    <a:pt x="141" y="32"/>
                  </a:lnTo>
                  <a:lnTo>
                    <a:pt x="130" y="35"/>
                  </a:lnTo>
                  <a:lnTo>
                    <a:pt x="119" y="39"/>
                  </a:lnTo>
                  <a:lnTo>
                    <a:pt x="109" y="44"/>
                  </a:lnTo>
                  <a:lnTo>
                    <a:pt x="100" y="48"/>
                  </a:lnTo>
                  <a:lnTo>
                    <a:pt x="76" y="61"/>
                  </a:lnTo>
                  <a:lnTo>
                    <a:pt x="55" y="75"/>
                  </a:lnTo>
                  <a:lnTo>
                    <a:pt x="38" y="91"/>
                  </a:lnTo>
                  <a:lnTo>
                    <a:pt x="24" y="109"/>
                  </a:lnTo>
                  <a:lnTo>
                    <a:pt x="13" y="128"/>
                  </a:lnTo>
                  <a:lnTo>
                    <a:pt x="5" y="150"/>
                  </a:lnTo>
                  <a:lnTo>
                    <a:pt x="1" y="173"/>
                  </a:lnTo>
                  <a:lnTo>
                    <a:pt x="0" y="197"/>
                  </a:lnTo>
                  <a:lnTo>
                    <a:pt x="1" y="217"/>
                  </a:lnTo>
                  <a:lnTo>
                    <a:pt x="5" y="237"/>
                  </a:lnTo>
                  <a:lnTo>
                    <a:pt x="12" y="255"/>
                  </a:lnTo>
                  <a:lnTo>
                    <a:pt x="22" y="271"/>
                  </a:lnTo>
                  <a:lnTo>
                    <a:pt x="33" y="287"/>
                  </a:lnTo>
                  <a:lnTo>
                    <a:pt x="48" y="301"/>
                  </a:lnTo>
                  <a:lnTo>
                    <a:pt x="64" y="313"/>
                  </a:lnTo>
                  <a:lnTo>
                    <a:pt x="82" y="324"/>
                  </a:lnTo>
                  <a:lnTo>
                    <a:pt x="103" y="334"/>
                  </a:lnTo>
                  <a:lnTo>
                    <a:pt x="126" y="343"/>
                  </a:lnTo>
                  <a:lnTo>
                    <a:pt x="151" y="352"/>
                  </a:lnTo>
                  <a:lnTo>
                    <a:pt x="178" y="359"/>
                  </a:lnTo>
                  <a:lnTo>
                    <a:pt x="206" y="366"/>
                  </a:lnTo>
                  <a:lnTo>
                    <a:pt x="235" y="371"/>
                  </a:lnTo>
                  <a:lnTo>
                    <a:pt x="268" y="377"/>
                  </a:lnTo>
                  <a:lnTo>
                    <a:pt x="300" y="382"/>
                  </a:lnTo>
                  <a:lnTo>
                    <a:pt x="310" y="384"/>
                  </a:lnTo>
                  <a:lnTo>
                    <a:pt x="323" y="389"/>
                  </a:lnTo>
                  <a:lnTo>
                    <a:pt x="337" y="394"/>
                  </a:lnTo>
                  <a:lnTo>
                    <a:pt x="351" y="402"/>
                  </a:lnTo>
                  <a:lnTo>
                    <a:pt x="363" y="410"/>
                  </a:lnTo>
                  <a:lnTo>
                    <a:pt x="374" y="419"/>
                  </a:lnTo>
                  <a:lnTo>
                    <a:pt x="380" y="429"/>
                  </a:lnTo>
                  <a:lnTo>
                    <a:pt x="383" y="440"/>
                  </a:lnTo>
                  <a:lnTo>
                    <a:pt x="396" y="568"/>
                  </a:lnTo>
                  <a:lnTo>
                    <a:pt x="397" y="571"/>
                  </a:lnTo>
                  <a:lnTo>
                    <a:pt x="401" y="582"/>
                  </a:lnTo>
                  <a:lnTo>
                    <a:pt x="408" y="597"/>
                  </a:lnTo>
                  <a:lnTo>
                    <a:pt x="418" y="616"/>
                  </a:lnTo>
                  <a:lnTo>
                    <a:pt x="430" y="638"/>
                  </a:lnTo>
                  <a:lnTo>
                    <a:pt x="446" y="661"/>
                  </a:lnTo>
                  <a:lnTo>
                    <a:pt x="464" y="683"/>
                  </a:lnTo>
                  <a:lnTo>
                    <a:pt x="486" y="703"/>
                  </a:lnTo>
                  <a:lnTo>
                    <a:pt x="507" y="721"/>
                  </a:lnTo>
                  <a:lnTo>
                    <a:pt x="527" y="734"/>
                  </a:lnTo>
                  <a:lnTo>
                    <a:pt x="544" y="743"/>
                  </a:lnTo>
                  <a:lnTo>
                    <a:pt x="562" y="750"/>
                  </a:lnTo>
                  <a:lnTo>
                    <a:pt x="578" y="751"/>
                  </a:lnTo>
                  <a:lnTo>
                    <a:pt x="593" y="748"/>
                  </a:lnTo>
                  <a:lnTo>
                    <a:pt x="609" y="741"/>
                  </a:lnTo>
                  <a:lnTo>
                    <a:pt x="626" y="728"/>
                  </a:lnTo>
                  <a:lnTo>
                    <a:pt x="640" y="712"/>
                  </a:lnTo>
                  <a:lnTo>
                    <a:pt x="648" y="695"/>
                  </a:lnTo>
                  <a:lnTo>
                    <a:pt x="653" y="676"/>
                  </a:lnTo>
                  <a:lnTo>
                    <a:pt x="655" y="659"/>
                  </a:lnTo>
                  <a:lnTo>
                    <a:pt x="654" y="644"/>
                  </a:lnTo>
                  <a:lnTo>
                    <a:pt x="652" y="631"/>
                  </a:lnTo>
                  <a:lnTo>
                    <a:pt x="651" y="623"/>
                  </a:lnTo>
                  <a:lnTo>
                    <a:pt x="649" y="620"/>
                  </a:lnTo>
                  <a:lnTo>
                    <a:pt x="652" y="622"/>
                  </a:lnTo>
                  <a:lnTo>
                    <a:pt x="658" y="626"/>
                  </a:lnTo>
                  <a:lnTo>
                    <a:pt x="668" y="634"/>
                  </a:lnTo>
                  <a:lnTo>
                    <a:pt x="681" y="641"/>
                  </a:lnTo>
                  <a:lnTo>
                    <a:pt x="695" y="649"/>
                  </a:lnTo>
                  <a:lnTo>
                    <a:pt x="711" y="655"/>
                  </a:lnTo>
                  <a:lnTo>
                    <a:pt x="728" y="660"/>
                  </a:lnTo>
                  <a:lnTo>
                    <a:pt x="744" y="661"/>
                  </a:lnTo>
                  <a:lnTo>
                    <a:pt x="762" y="658"/>
                  </a:lnTo>
                  <a:lnTo>
                    <a:pt x="785" y="649"/>
                  </a:lnTo>
                  <a:lnTo>
                    <a:pt x="809" y="637"/>
                  </a:lnTo>
                  <a:lnTo>
                    <a:pt x="834" y="622"/>
                  </a:lnTo>
                  <a:lnTo>
                    <a:pt x="858" y="601"/>
                  </a:lnTo>
                  <a:lnTo>
                    <a:pt x="879" y="577"/>
                  </a:lnTo>
                  <a:lnTo>
                    <a:pt x="898" y="549"/>
                  </a:lnTo>
                  <a:lnTo>
                    <a:pt x="910" y="518"/>
                  </a:lnTo>
                  <a:lnTo>
                    <a:pt x="917" y="482"/>
                  </a:lnTo>
                  <a:lnTo>
                    <a:pt x="923" y="446"/>
                  </a:lnTo>
                  <a:lnTo>
                    <a:pt x="925" y="414"/>
                  </a:lnTo>
                  <a:lnTo>
                    <a:pt x="924" y="382"/>
                  </a:lnTo>
                  <a:close/>
                </a:path>
              </a:pathLst>
            </a:custGeom>
            <a:solidFill>
              <a:srgbClr val="66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587" y="1554"/>
              <a:ext cx="424" cy="145"/>
            </a:xfrm>
            <a:custGeom>
              <a:avLst/>
              <a:gdLst>
                <a:gd name="T0" fmla="*/ 0 w 1271"/>
                <a:gd name="T1" fmla="*/ 0 h 434"/>
                <a:gd name="T2" fmla="*/ 0 w 1271"/>
                <a:gd name="T3" fmla="*/ 0 h 434"/>
                <a:gd name="T4" fmla="*/ 0 w 1271"/>
                <a:gd name="T5" fmla="*/ 0 h 434"/>
                <a:gd name="T6" fmla="*/ 0 w 1271"/>
                <a:gd name="T7" fmla="*/ 0 h 434"/>
                <a:gd name="T8" fmla="*/ 0 w 1271"/>
                <a:gd name="T9" fmla="*/ 0 h 434"/>
                <a:gd name="T10" fmla="*/ 0 w 1271"/>
                <a:gd name="T11" fmla="*/ 0 h 434"/>
                <a:gd name="T12" fmla="*/ 0 w 1271"/>
                <a:gd name="T13" fmla="*/ 0 h 434"/>
                <a:gd name="T14" fmla="*/ 0 w 1271"/>
                <a:gd name="T15" fmla="*/ 0 h 434"/>
                <a:gd name="T16" fmla="*/ 0 w 1271"/>
                <a:gd name="T17" fmla="*/ 0 h 434"/>
                <a:gd name="T18" fmla="*/ 0 w 1271"/>
                <a:gd name="T19" fmla="*/ 0 h 434"/>
                <a:gd name="T20" fmla="*/ 0 w 1271"/>
                <a:gd name="T21" fmla="*/ 0 h 434"/>
                <a:gd name="T22" fmla="*/ 0 w 1271"/>
                <a:gd name="T23" fmla="*/ 0 h 434"/>
                <a:gd name="T24" fmla="*/ 0 w 1271"/>
                <a:gd name="T25" fmla="*/ 0 h 434"/>
                <a:gd name="T26" fmla="*/ 0 w 1271"/>
                <a:gd name="T27" fmla="*/ 0 h 434"/>
                <a:gd name="T28" fmla="*/ 0 w 1271"/>
                <a:gd name="T29" fmla="*/ 0 h 434"/>
                <a:gd name="T30" fmla="*/ 0 w 1271"/>
                <a:gd name="T31" fmla="*/ 0 h 434"/>
                <a:gd name="T32" fmla="*/ 0 w 1271"/>
                <a:gd name="T33" fmla="*/ 0 h 434"/>
                <a:gd name="T34" fmla="*/ 0 w 1271"/>
                <a:gd name="T35" fmla="*/ 0 h 434"/>
                <a:gd name="T36" fmla="*/ 0 w 1271"/>
                <a:gd name="T37" fmla="*/ 0 h 434"/>
                <a:gd name="T38" fmla="*/ 0 w 1271"/>
                <a:gd name="T39" fmla="*/ 0 h 434"/>
                <a:gd name="T40" fmla="*/ 0 w 1271"/>
                <a:gd name="T41" fmla="*/ 0 h 434"/>
                <a:gd name="T42" fmla="*/ 0 w 1271"/>
                <a:gd name="T43" fmla="*/ 0 h 434"/>
                <a:gd name="T44" fmla="*/ 0 w 1271"/>
                <a:gd name="T45" fmla="*/ 0 h 434"/>
                <a:gd name="T46" fmla="*/ 0 w 1271"/>
                <a:gd name="T47" fmla="*/ 0 h 434"/>
                <a:gd name="T48" fmla="*/ 0 w 1271"/>
                <a:gd name="T49" fmla="*/ 0 h 434"/>
                <a:gd name="T50" fmla="*/ 0 w 1271"/>
                <a:gd name="T51" fmla="*/ 0 h 434"/>
                <a:gd name="T52" fmla="*/ 0 w 1271"/>
                <a:gd name="T53" fmla="*/ 0 h 434"/>
                <a:gd name="T54" fmla="*/ 0 w 1271"/>
                <a:gd name="T55" fmla="*/ 0 h 434"/>
                <a:gd name="T56" fmla="*/ 0 w 1271"/>
                <a:gd name="T57" fmla="*/ 0 h 434"/>
                <a:gd name="T58" fmla="*/ 0 w 1271"/>
                <a:gd name="T59" fmla="*/ 0 h 434"/>
                <a:gd name="T60" fmla="*/ 0 w 1271"/>
                <a:gd name="T61" fmla="*/ 0 h 434"/>
                <a:gd name="T62" fmla="*/ 0 w 1271"/>
                <a:gd name="T63" fmla="*/ 0 h 434"/>
                <a:gd name="T64" fmla="*/ 0 w 1271"/>
                <a:gd name="T65" fmla="*/ 0 h 434"/>
                <a:gd name="T66" fmla="*/ 0 w 1271"/>
                <a:gd name="T67" fmla="*/ 0 h 434"/>
                <a:gd name="T68" fmla="*/ 0 w 1271"/>
                <a:gd name="T69" fmla="*/ 0 h 434"/>
                <a:gd name="T70" fmla="*/ 0 w 1271"/>
                <a:gd name="T71" fmla="*/ 0 h 434"/>
                <a:gd name="T72" fmla="*/ 0 w 1271"/>
                <a:gd name="T73" fmla="*/ 0 h 434"/>
                <a:gd name="T74" fmla="*/ 0 w 1271"/>
                <a:gd name="T75" fmla="*/ 0 h 434"/>
                <a:gd name="T76" fmla="*/ 0 w 1271"/>
                <a:gd name="T77" fmla="*/ 0 h 434"/>
                <a:gd name="T78" fmla="*/ 0 w 1271"/>
                <a:gd name="T79" fmla="*/ 0 h 434"/>
                <a:gd name="T80" fmla="*/ 0 w 1271"/>
                <a:gd name="T81" fmla="*/ 0 h 434"/>
                <a:gd name="T82" fmla="*/ 0 w 1271"/>
                <a:gd name="T83" fmla="*/ 0 h 434"/>
                <a:gd name="T84" fmla="*/ 0 w 1271"/>
                <a:gd name="T85" fmla="*/ 0 h 434"/>
                <a:gd name="T86" fmla="*/ 0 w 1271"/>
                <a:gd name="T87" fmla="*/ 0 h 434"/>
                <a:gd name="T88" fmla="*/ 0 w 1271"/>
                <a:gd name="T89" fmla="*/ 0 h 434"/>
                <a:gd name="T90" fmla="*/ 0 w 1271"/>
                <a:gd name="T91" fmla="*/ 0 h 434"/>
                <a:gd name="T92" fmla="*/ 0 w 1271"/>
                <a:gd name="T93" fmla="*/ 0 h 434"/>
                <a:gd name="T94" fmla="*/ 0 w 1271"/>
                <a:gd name="T95" fmla="*/ 0 h 434"/>
                <a:gd name="T96" fmla="*/ 0 w 1271"/>
                <a:gd name="T97" fmla="*/ 0 h 434"/>
                <a:gd name="T98" fmla="*/ 0 w 1271"/>
                <a:gd name="T99" fmla="*/ 0 h 434"/>
                <a:gd name="T100" fmla="*/ 0 w 1271"/>
                <a:gd name="T101" fmla="*/ 0 h 434"/>
                <a:gd name="T102" fmla="*/ 0 w 1271"/>
                <a:gd name="T103" fmla="*/ 0 h 434"/>
                <a:gd name="T104" fmla="*/ 0 w 1271"/>
                <a:gd name="T105" fmla="*/ 0 h 434"/>
                <a:gd name="T106" fmla="*/ 0 w 1271"/>
                <a:gd name="T107" fmla="*/ 0 h 434"/>
                <a:gd name="T108" fmla="*/ 0 w 1271"/>
                <a:gd name="T109" fmla="*/ 0 h 434"/>
                <a:gd name="T110" fmla="*/ 0 w 1271"/>
                <a:gd name="T111" fmla="*/ 0 h 434"/>
                <a:gd name="T112" fmla="*/ 0 w 1271"/>
                <a:gd name="T113" fmla="*/ 0 h 434"/>
                <a:gd name="T114" fmla="*/ 0 w 1271"/>
                <a:gd name="T115" fmla="*/ 0 h 434"/>
                <a:gd name="T116" fmla="*/ 0 w 1271"/>
                <a:gd name="T117" fmla="*/ 0 h 43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271"/>
                <a:gd name="T178" fmla="*/ 0 h 434"/>
                <a:gd name="T179" fmla="*/ 1271 w 1271"/>
                <a:gd name="T180" fmla="*/ 434 h 43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271" h="434">
                  <a:moveTo>
                    <a:pt x="18" y="434"/>
                  </a:moveTo>
                  <a:lnTo>
                    <a:pt x="1271" y="434"/>
                  </a:lnTo>
                  <a:lnTo>
                    <a:pt x="995" y="79"/>
                  </a:lnTo>
                  <a:lnTo>
                    <a:pt x="994" y="79"/>
                  </a:lnTo>
                  <a:lnTo>
                    <a:pt x="989" y="77"/>
                  </a:lnTo>
                  <a:lnTo>
                    <a:pt x="981" y="75"/>
                  </a:lnTo>
                  <a:lnTo>
                    <a:pt x="971" y="74"/>
                  </a:lnTo>
                  <a:lnTo>
                    <a:pt x="958" y="71"/>
                  </a:lnTo>
                  <a:lnTo>
                    <a:pt x="943" y="69"/>
                  </a:lnTo>
                  <a:lnTo>
                    <a:pt x="927" y="64"/>
                  </a:lnTo>
                  <a:lnTo>
                    <a:pt x="907" y="61"/>
                  </a:lnTo>
                  <a:lnTo>
                    <a:pt x="886" y="58"/>
                  </a:lnTo>
                  <a:lnTo>
                    <a:pt x="863" y="54"/>
                  </a:lnTo>
                  <a:lnTo>
                    <a:pt x="839" y="49"/>
                  </a:lnTo>
                  <a:lnTo>
                    <a:pt x="813" y="45"/>
                  </a:lnTo>
                  <a:lnTo>
                    <a:pt x="786" y="41"/>
                  </a:lnTo>
                  <a:lnTo>
                    <a:pt x="758" y="36"/>
                  </a:lnTo>
                  <a:lnTo>
                    <a:pt x="729" y="32"/>
                  </a:lnTo>
                  <a:lnTo>
                    <a:pt x="700" y="28"/>
                  </a:lnTo>
                  <a:lnTo>
                    <a:pt x="670" y="23"/>
                  </a:lnTo>
                  <a:lnTo>
                    <a:pt x="639" y="19"/>
                  </a:lnTo>
                  <a:lnTo>
                    <a:pt x="609" y="16"/>
                  </a:lnTo>
                  <a:lnTo>
                    <a:pt x="579" y="12"/>
                  </a:lnTo>
                  <a:lnTo>
                    <a:pt x="548" y="9"/>
                  </a:lnTo>
                  <a:lnTo>
                    <a:pt x="518" y="7"/>
                  </a:lnTo>
                  <a:lnTo>
                    <a:pt x="489" y="5"/>
                  </a:lnTo>
                  <a:lnTo>
                    <a:pt x="459" y="3"/>
                  </a:lnTo>
                  <a:lnTo>
                    <a:pt x="432" y="2"/>
                  </a:lnTo>
                  <a:lnTo>
                    <a:pt x="405" y="0"/>
                  </a:lnTo>
                  <a:lnTo>
                    <a:pt x="379" y="2"/>
                  </a:lnTo>
                  <a:lnTo>
                    <a:pt x="354" y="2"/>
                  </a:lnTo>
                  <a:lnTo>
                    <a:pt x="331" y="4"/>
                  </a:lnTo>
                  <a:lnTo>
                    <a:pt x="310" y="6"/>
                  </a:lnTo>
                  <a:lnTo>
                    <a:pt x="290" y="9"/>
                  </a:lnTo>
                  <a:lnTo>
                    <a:pt x="273" y="13"/>
                  </a:lnTo>
                  <a:lnTo>
                    <a:pt x="260" y="18"/>
                  </a:lnTo>
                  <a:lnTo>
                    <a:pt x="247" y="22"/>
                  </a:lnTo>
                  <a:lnTo>
                    <a:pt x="233" y="28"/>
                  </a:lnTo>
                  <a:lnTo>
                    <a:pt x="218" y="33"/>
                  </a:lnTo>
                  <a:lnTo>
                    <a:pt x="202" y="41"/>
                  </a:lnTo>
                  <a:lnTo>
                    <a:pt x="186" y="48"/>
                  </a:lnTo>
                  <a:lnTo>
                    <a:pt x="171" y="57"/>
                  </a:lnTo>
                  <a:lnTo>
                    <a:pt x="155" y="66"/>
                  </a:lnTo>
                  <a:lnTo>
                    <a:pt x="138" y="75"/>
                  </a:lnTo>
                  <a:lnTo>
                    <a:pt x="123" y="86"/>
                  </a:lnTo>
                  <a:lnTo>
                    <a:pt x="108" y="97"/>
                  </a:lnTo>
                  <a:lnTo>
                    <a:pt x="93" y="109"/>
                  </a:lnTo>
                  <a:lnTo>
                    <a:pt x="79" y="122"/>
                  </a:lnTo>
                  <a:lnTo>
                    <a:pt x="66" y="135"/>
                  </a:lnTo>
                  <a:lnTo>
                    <a:pt x="54" y="149"/>
                  </a:lnTo>
                  <a:lnTo>
                    <a:pt x="43" y="164"/>
                  </a:lnTo>
                  <a:lnTo>
                    <a:pt x="18" y="210"/>
                  </a:lnTo>
                  <a:lnTo>
                    <a:pt x="5" y="255"/>
                  </a:lnTo>
                  <a:lnTo>
                    <a:pt x="0" y="301"/>
                  </a:lnTo>
                  <a:lnTo>
                    <a:pt x="0" y="343"/>
                  </a:lnTo>
                  <a:lnTo>
                    <a:pt x="5" y="380"/>
                  </a:lnTo>
                  <a:lnTo>
                    <a:pt x="10" y="408"/>
                  </a:lnTo>
                  <a:lnTo>
                    <a:pt x="16" y="428"/>
                  </a:lnTo>
                  <a:lnTo>
                    <a:pt x="18" y="434"/>
                  </a:lnTo>
                  <a:close/>
                </a:path>
              </a:pathLst>
            </a:custGeom>
            <a:solidFill>
              <a:srgbClr val="0035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78" y="1262"/>
              <a:ext cx="432" cy="427"/>
            </a:xfrm>
            <a:custGeom>
              <a:avLst/>
              <a:gdLst>
                <a:gd name="T0" fmla="*/ 0 w 1295"/>
                <a:gd name="T1" fmla="*/ 0 h 1280"/>
                <a:gd name="T2" fmla="*/ 0 w 1295"/>
                <a:gd name="T3" fmla="*/ 0 h 1280"/>
                <a:gd name="T4" fmla="*/ 0 w 1295"/>
                <a:gd name="T5" fmla="*/ 0 h 1280"/>
                <a:gd name="T6" fmla="*/ 0 w 1295"/>
                <a:gd name="T7" fmla="*/ 0 h 1280"/>
                <a:gd name="T8" fmla="*/ 0 w 1295"/>
                <a:gd name="T9" fmla="*/ 0 h 1280"/>
                <a:gd name="T10" fmla="*/ 0 w 1295"/>
                <a:gd name="T11" fmla="*/ 0 h 1280"/>
                <a:gd name="T12" fmla="*/ 0 w 1295"/>
                <a:gd name="T13" fmla="*/ 0 h 1280"/>
                <a:gd name="T14" fmla="*/ 0 w 1295"/>
                <a:gd name="T15" fmla="*/ 0 h 1280"/>
                <a:gd name="T16" fmla="*/ 0 w 1295"/>
                <a:gd name="T17" fmla="*/ 0 h 1280"/>
                <a:gd name="T18" fmla="*/ 0 w 1295"/>
                <a:gd name="T19" fmla="*/ 0 h 1280"/>
                <a:gd name="T20" fmla="*/ 0 w 1295"/>
                <a:gd name="T21" fmla="*/ 0 h 1280"/>
                <a:gd name="T22" fmla="*/ 0 w 1295"/>
                <a:gd name="T23" fmla="*/ 0 h 1280"/>
                <a:gd name="T24" fmla="*/ 0 w 1295"/>
                <a:gd name="T25" fmla="*/ 0 h 1280"/>
                <a:gd name="T26" fmla="*/ 0 w 1295"/>
                <a:gd name="T27" fmla="*/ 0 h 1280"/>
                <a:gd name="T28" fmla="*/ 0 w 1295"/>
                <a:gd name="T29" fmla="*/ 0 h 1280"/>
                <a:gd name="T30" fmla="*/ 0 w 1295"/>
                <a:gd name="T31" fmla="*/ 0 h 1280"/>
                <a:gd name="T32" fmla="*/ 0 w 1295"/>
                <a:gd name="T33" fmla="*/ 0 h 1280"/>
                <a:gd name="T34" fmla="*/ 0 w 1295"/>
                <a:gd name="T35" fmla="*/ 0 h 1280"/>
                <a:gd name="T36" fmla="*/ 0 w 1295"/>
                <a:gd name="T37" fmla="*/ 0 h 1280"/>
                <a:gd name="T38" fmla="*/ 0 w 1295"/>
                <a:gd name="T39" fmla="*/ 0 h 1280"/>
                <a:gd name="T40" fmla="*/ 0 w 1295"/>
                <a:gd name="T41" fmla="*/ 0 h 1280"/>
                <a:gd name="T42" fmla="*/ 0 w 1295"/>
                <a:gd name="T43" fmla="*/ 0 h 1280"/>
                <a:gd name="T44" fmla="*/ 0 w 1295"/>
                <a:gd name="T45" fmla="*/ 0 h 1280"/>
                <a:gd name="T46" fmla="*/ 0 w 1295"/>
                <a:gd name="T47" fmla="*/ 0 h 1280"/>
                <a:gd name="T48" fmla="*/ 0 w 1295"/>
                <a:gd name="T49" fmla="*/ 0 h 1280"/>
                <a:gd name="T50" fmla="*/ 0 w 1295"/>
                <a:gd name="T51" fmla="*/ 0 h 1280"/>
                <a:gd name="T52" fmla="*/ 0 w 1295"/>
                <a:gd name="T53" fmla="*/ 0 h 1280"/>
                <a:gd name="T54" fmla="*/ 0 w 1295"/>
                <a:gd name="T55" fmla="*/ 0 h 1280"/>
                <a:gd name="T56" fmla="*/ 0 w 1295"/>
                <a:gd name="T57" fmla="*/ 0 h 1280"/>
                <a:gd name="T58" fmla="*/ 0 w 1295"/>
                <a:gd name="T59" fmla="*/ 0 h 1280"/>
                <a:gd name="T60" fmla="*/ 0 w 1295"/>
                <a:gd name="T61" fmla="*/ 0 h 1280"/>
                <a:gd name="T62" fmla="*/ 0 w 1295"/>
                <a:gd name="T63" fmla="*/ 0 h 1280"/>
                <a:gd name="T64" fmla="*/ 0 w 1295"/>
                <a:gd name="T65" fmla="*/ 0 h 1280"/>
                <a:gd name="T66" fmla="*/ 0 w 1295"/>
                <a:gd name="T67" fmla="*/ 0 h 1280"/>
                <a:gd name="T68" fmla="*/ 0 w 1295"/>
                <a:gd name="T69" fmla="*/ 0 h 1280"/>
                <a:gd name="T70" fmla="*/ 0 w 1295"/>
                <a:gd name="T71" fmla="*/ 0 h 1280"/>
                <a:gd name="T72" fmla="*/ 0 w 1295"/>
                <a:gd name="T73" fmla="*/ 0 h 1280"/>
                <a:gd name="T74" fmla="*/ 0 w 1295"/>
                <a:gd name="T75" fmla="*/ 0 h 1280"/>
                <a:gd name="T76" fmla="*/ 0 w 1295"/>
                <a:gd name="T77" fmla="*/ 0 h 1280"/>
                <a:gd name="T78" fmla="*/ 0 w 1295"/>
                <a:gd name="T79" fmla="*/ 0 h 1280"/>
                <a:gd name="T80" fmla="*/ 0 w 1295"/>
                <a:gd name="T81" fmla="*/ 0 h 1280"/>
                <a:gd name="T82" fmla="*/ 0 w 1295"/>
                <a:gd name="T83" fmla="*/ 0 h 1280"/>
                <a:gd name="T84" fmla="*/ 0 w 1295"/>
                <a:gd name="T85" fmla="*/ 0 h 1280"/>
                <a:gd name="T86" fmla="*/ 0 w 1295"/>
                <a:gd name="T87" fmla="*/ 0 h 1280"/>
                <a:gd name="T88" fmla="*/ 0 w 1295"/>
                <a:gd name="T89" fmla="*/ 0 h 1280"/>
                <a:gd name="T90" fmla="*/ 0 w 1295"/>
                <a:gd name="T91" fmla="*/ 0 h 1280"/>
                <a:gd name="T92" fmla="*/ 0 w 1295"/>
                <a:gd name="T93" fmla="*/ 0 h 1280"/>
                <a:gd name="T94" fmla="*/ 0 w 1295"/>
                <a:gd name="T95" fmla="*/ 0 h 1280"/>
                <a:gd name="T96" fmla="*/ 0 w 1295"/>
                <a:gd name="T97" fmla="*/ 0 h 1280"/>
                <a:gd name="T98" fmla="*/ 0 w 1295"/>
                <a:gd name="T99" fmla="*/ 0 h 1280"/>
                <a:gd name="T100" fmla="*/ 0 w 1295"/>
                <a:gd name="T101" fmla="*/ 0 h 128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295"/>
                <a:gd name="T154" fmla="*/ 0 h 1280"/>
                <a:gd name="T155" fmla="*/ 1295 w 1295"/>
                <a:gd name="T156" fmla="*/ 1280 h 1280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295" h="1280">
                  <a:moveTo>
                    <a:pt x="726" y="41"/>
                  </a:moveTo>
                  <a:lnTo>
                    <a:pt x="724" y="41"/>
                  </a:lnTo>
                  <a:lnTo>
                    <a:pt x="718" y="42"/>
                  </a:lnTo>
                  <a:lnTo>
                    <a:pt x="708" y="44"/>
                  </a:lnTo>
                  <a:lnTo>
                    <a:pt x="695" y="48"/>
                  </a:lnTo>
                  <a:lnTo>
                    <a:pt x="680" y="52"/>
                  </a:lnTo>
                  <a:lnTo>
                    <a:pt x="661" y="57"/>
                  </a:lnTo>
                  <a:lnTo>
                    <a:pt x="642" y="64"/>
                  </a:lnTo>
                  <a:lnTo>
                    <a:pt x="621" y="72"/>
                  </a:lnTo>
                  <a:lnTo>
                    <a:pt x="598" y="81"/>
                  </a:lnTo>
                  <a:lnTo>
                    <a:pt x="577" y="92"/>
                  </a:lnTo>
                  <a:lnTo>
                    <a:pt x="555" y="104"/>
                  </a:lnTo>
                  <a:lnTo>
                    <a:pt x="533" y="118"/>
                  </a:lnTo>
                  <a:lnTo>
                    <a:pt x="513" y="134"/>
                  </a:lnTo>
                  <a:lnTo>
                    <a:pt x="494" y="152"/>
                  </a:lnTo>
                  <a:lnTo>
                    <a:pt x="477" y="171"/>
                  </a:lnTo>
                  <a:lnTo>
                    <a:pt x="463" y="193"/>
                  </a:lnTo>
                  <a:lnTo>
                    <a:pt x="444" y="226"/>
                  </a:lnTo>
                  <a:lnTo>
                    <a:pt x="429" y="256"/>
                  </a:lnTo>
                  <a:lnTo>
                    <a:pt x="417" y="286"/>
                  </a:lnTo>
                  <a:lnTo>
                    <a:pt x="408" y="318"/>
                  </a:lnTo>
                  <a:lnTo>
                    <a:pt x="399" y="351"/>
                  </a:lnTo>
                  <a:lnTo>
                    <a:pt x="391" y="389"/>
                  </a:lnTo>
                  <a:lnTo>
                    <a:pt x="385" y="433"/>
                  </a:lnTo>
                  <a:lnTo>
                    <a:pt x="377" y="484"/>
                  </a:lnTo>
                  <a:lnTo>
                    <a:pt x="371" y="537"/>
                  </a:lnTo>
                  <a:lnTo>
                    <a:pt x="366" y="589"/>
                  </a:lnTo>
                  <a:lnTo>
                    <a:pt x="362" y="637"/>
                  </a:lnTo>
                  <a:lnTo>
                    <a:pt x="357" y="679"/>
                  </a:lnTo>
                  <a:lnTo>
                    <a:pt x="348" y="715"/>
                  </a:lnTo>
                  <a:lnTo>
                    <a:pt x="336" y="744"/>
                  </a:lnTo>
                  <a:lnTo>
                    <a:pt x="320" y="765"/>
                  </a:lnTo>
                  <a:lnTo>
                    <a:pt x="297" y="775"/>
                  </a:lnTo>
                  <a:lnTo>
                    <a:pt x="269" y="772"/>
                  </a:lnTo>
                  <a:lnTo>
                    <a:pt x="243" y="756"/>
                  </a:lnTo>
                  <a:lnTo>
                    <a:pt x="219" y="731"/>
                  </a:lnTo>
                  <a:lnTo>
                    <a:pt x="199" y="702"/>
                  </a:lnTo>
                  <a:lnTo>
                    <a:pt x="183" y="671"/>
                  </a:lnTo>
                  <a:lnTo>
                    <a:pt x="171" y="644"/>
                  </a:lnTo>
                  <a:lnTo>
                    <a:pt x="163" y="626"/>
                  </a:lnTo>
                  <a:lnTo>
                    <a:pt x="161" y="618"/>
                  </a:lnTo>
                  <a:lnTo>
                    <a:pt x="0" y="703"/>
                  </a:lnTo>
                  <a:lnTo>
                    <a:pt x="1" y="706"/>
                  </a:lnTo>
                  <a:lnTo>
                    <a:pt x="3" y="716"/>
                  </a:lnTo>
                  <a:lnTo>
                    <a:pt x="6" y="730"/>
                  </a:lnTo>
                  <a:lnTo>
                    <a:pt x="13" y="750"/>
                  </a:lnTo>
                  <a:lnTo>
                    <a:pt x="19" y="773"/>
                  </a:lnTo>
                  <a:lnTo>
                    <a:pt x="29" y="802"/>
                  </a:lnTo>
                  <a:lnTo>
                    <a:pt x="39" y="832"/>
                  </a:lnTo>
                  <a:lnTo>
                    <a:pt x="52" y="865"/>
                  </a:lnTo>
                  <a:lnTo>
                    <a:pt x="59" y="882"/>
                  </a:lnTo>
                  <a:lnTo>
                    <a:pt x="68" y="899"/>
                  </a:lnTo>
                  <a:lnTo>
                    <a:pt x="79" y="917"/>
                  </a:lnTo>
                  <a:lnTo>
                    <a:pt x="92" y="934"/>
                  </a:lnTo>
                  <a:lnTo>
                    <a:pt x="105" y="951"/>
                  </a:lnTo>
                  <a:lnTo>
                    <a:pt x="119" y="968"/>
                  </a:lnTo>
                  <a:lnTo>
                    <a:pt x="134" y="984"/>
                  </a:lnTo>
                  <a:lnTo>
                    <a:pt x="149" y="1000"/>
                  </a:lnTo>
                  <a:lnTo>
                    <a:pt x="166" y="1014"/>
                  </a:lnTo>
                  <a:lnTo>
                    <a:pt x="182" y="1028"/>
                  </a:lnTo>
                  <a:lnTo>
                    <a:pt x="197" y="1040"/>
                  </a:lnTo>
                  <a:lnTo>
                    <a:pt x="212" y="1051"/>
                  </a:lnTo>
                  <a:lnTo>
                    <a:pt x="227" y="1060"/>
                  </a:lnTo>
                  <a:lnTo>
                    <a:pt x="242" y="1066"/>
                  </a:lnTo>
                  <a:lnTo>
                    <a:pt x="255" y="1072"/>
                  </a:lnTo>
                  <a:lnTo>
                    <a:pt x="267" y="1075"/>
                  </a:lnTo>
                  <a:lnTo>
                    <a:pt x="286" y="1078"/>
                  </a:lnTo>
                  <a:lnTo>
                    <a:pt x="299" y="1079"/>
                  </a:lnTo>
                  <a:lnTo>
                    <a:pt x="309" y="1080"/>
                  </a:lnTo>
                  <a:lnTo>
                    <a:pt x="317" y="1079"/>
                  </a:lnTo>
                  <a:lnTo>
                    <a:pt x="326" y="1077"/>
                  </a:lnTo>
                  <a:lnTo>
                    <a:pt x="339" y="1075"/>
                  </a:lnTo>
                  <a:lnTo>
                    <a:pt x="357" y="1071"/>
                  </a:lnTo>
                  <a:lnTo>
                    <a:pt x="383" y="1065"/>
                  </a:lnTo>
                  <a:lnTo>
                    <a:pt x="393" y="1064"/>
                  </a:lnTo>
                  <a:lnTo>
                    <a:pt x="401" y="1066"/>
                  </a:lnTo>
                  <a:lnTo>
                    <a:pt x="408" y="1071"/>
                  </a:lnTo>
                  <a:lnTo>
                    <a:pt x="413" y="1076"/>
                  </a:lnTo>
                  <a:lnTo>
                    <a:pt x="417" y="1085"/>
                  </a:lnTo>
                  <a:lnTo>
                    <a:pt x="422" y="1095"/>
                  </a:lnTo>
                  <a:lnTo>
                    <a:pt x="427" y="1105"/>
                  </a:lnTo>
                  <a:lnTo>
                    <a:pt x="432" y="1118"/>
                  </a:lnTo>
                  <a:lnTo>
                    <a:pt x="440" y="1131"/>
                  </a:lnTo>
                  <a:lnTo>
                    <a:pt x="449" y="1147"/>
                  </a:lnTo>
                  <a:lnTo>
                    <a:pt x="460" y="1161"/>
                  </a:lnTo>
                  <a:lnTo>
                    <a:pt x="474" y="1176"/>
                  </a:lnTo>
                  <a:lnTo>
                    <a:pt x="491" y="1191"/>
                  </a:lnTo>
                  <a:lnTo>
                    <a:pt x="512" y="1206"/>
                  </a:lnTo>
                  <a:lnTo>
                    <a:pt x="538" y="1221"/>
                  </a:lnTo>
                  <a:lnTo>
                    <a:pt x="568" y="1236"/>
                  </a:lnTo>
                  <a:lnTo>
                    <a:pt x="610" y="1252"/>
                  </a:lnTo>
                  <a:lnTo>
                    <a:pt x="652" y="1264"/>
                  </a:lnTo>
                  <a:lnTo>
                    <a:pt x="692" y="1271"/>
                  </a:lnTo>
                  <a:lnTo>
                    <a:pt x="731" y="1277"/>
                  </a:lnTo>
                  <a:lnTo>
                    <a:pt x="769" y="1280"/>
                  </a:lnTo>
                  <a:lnTo>
                    <a:pt x="804" y="1280"/>
                  </a:lnTo>
                  <a:lnTo>
                    <a:pt x="838" y="1278"/>
                  </a:lnTo>
                  <a:lnTo>
                    <a:pt x="871" y="1275"/>
                  </a:lnTo>
                  <a:lnTo>
                    <a:pt x="900" y="1270"/>
                  </a:lnTo>
                  <a:lnTo>
                    <a:pt x="926" y="1265"/>
                  </a:lnTo>
                  <a:lnTo>
                    <a:pt x="950" y="1259"/>
                  </a:lnTo>
                  <a:lnTo>
                    <a:pt x="969" y="1253"/>
                  </a:lnTo>
                  <a:lnTo>
                    <a:pt x="987" y="1247"/>
                  </a:lnTo>
                  <a:lnTo>
                    <a:pt x="1000" y="1242"/>
                  </a:lnTo>
                  <a:lnTo>
                    <a:pt x="1008" y="1238"/>
                  </a:lnTo>
                  <a:lnTo>
                    <a:pt x="1014" y="1236"/>
                  </a:lnTo>
                  <a:lnTo>
                    <a:pt x="1019" y="1226"/>
                  </a:lnTo>
                  <a:lnTo>
                    <a:pt x="1030" y="1201"/>
                  </a:lnTo>
                  <a:lnTo>
                    <a:pt x="1045" y="1164"/>
                  </a:lnTo>
                  <a:lnTo>
                    <a:pt x="1064" y="1116"/>
                  </a:lnTo>
                  <a:lnTo>
                    <a:pt x="1084" y="1060"/>
                  </a:lnTo>
                  <a:lnTo>
                    <a:pt x="1108" y="997"/>
                  </a:lnTo>
                  <a:lnTo>
                    <a:pt x="1133" y="929"/>
                  </a:lnTo>
                  <a:lnTo>
                    <a:pt x="1158" y="857"/>
                  </a:lnTo>
                  <a:lnTo>
                    <a:pt x="1183" y="785"/>
                  </a:lnTo>
                  <a:lnTo>
                    <a:pt x="1208" y="714"/>
                  </a:lnTo>
                  <a:lnTo>
                    <a:pt x="1231" y="646"/>
                  </a:lnTo>
                  <a:lnTo>
                    <a:pt x="1250" y="582"/>
                  </a:lnTo>
                  <a:lnTo>
                    <a:pt x="1268" y="527"/>
                  </a:lnTo>
                  <a:lnTo>
                    <a:pt x="1282" y="479"/>
                  </a:lnTo>
                  <a:lnTo>
                    <a:pt x="1290" y="443"/>
                  </a:lnTo>
                  <a:lnTo>
                    <a:pt x="1295" y="419"/>
                  </a:lnTo>
                  <a:lnTo>
                    <a:pt x="1295" y="384"/>
                  </a:lnTo>
                  <a:lnTo>
                    <a:pt x="1294" y="347"/>
                  </a:lnTo>
                  <a:lnTo>
                    <a:pt x="1290" y="310"/>
                  </a:lnTo>
                  <a:lnTo>
                    <a:pt x="1285" y="274"/>
                  </a:lnTo>
                  <a:lnTo>
                    <a:pt x="1277" y="240"/>
                  </a:lnTo>
                  <a:lnTo>
                    <a:pt x="1268" y="207"/>
                  </a:lnTo>
                  <a:lnTo>
                    <a:pt x="1257" y="178"/>
                  </a:lnTo>
                  <a:lnTo>
                    <a:pt x="1245" y="153"/>
                  </a:lnTo>
                  <a:lnTo>
                    <a:pt x="1232" y="136"/>
                  </a:lnTo>
                  <a:lnTo>
                    <a:pt x="1212" y="111"/>
                  </a:lnTo>
                  <a:lnTo>
                    <a:pt x="1186" y="82"/>
                  </a:lnTo>
                  <a:lnTo>
                    <a:pt x="1159" y="54"/>
                  </a:lnTo>
                  <a:lnTo>
                    <a:pt x="1131" y="29"/>
                  </a:lnTo>
                  <a:lnTo>
                    <a:pt x="1106" y="10"/>
                  </a:lnTo>
                  <a:lnTo>
                    <a:pt x="1088" y="0"/>
                  </a:lnTo>
                  <a:lnTo>
                    <a:pt x="1077" y="2"/>
                  </a:lnTo>
                  <a:lnTo>
                    <a:pt x="1050" y="40"/>
                  </a:lnTo>
                  <a:lnTo>
                    <a:pt x="1021" y="69"/>
                  </a:lnTo>
                  <a:lnTo>
                    <a:pt x="992" y="91"/>
                  </a:lnTo>
                  <a:lnTo>
                    <a:pt x="963" y="105"/>
                  </a:lnTo>
                  <a:lnTo>
                    <a:pt x="932" y="113"/>
                  </a:lnTo>
                  <a:lnTo>
                    <a:pt x="904" y="116"/>
                  </a:lnTo>
                  <a:lnTo>
                    <a:pt x="876" y="114"/>
                  </a:lnTo>
                  <a:lnTo>
                    <a:pt x="849" y="107"/>
                  </a:lnTo>
                  <a:lnTo>
                    <a:pt x="823" y="100"/>
                  </a:lnTo>
                  <a:lnTo>
                    <a:pt x="800" y="90"/>
                  </a:lnTo>
                  <a:lnTo>
                    <a:pt x="779" y="78"/>
                  </a:lnTo>
                  <a:lnTo>
                    <a:pt x="761" y="67"/>
                  </a:lnTo>
                  <a:lnTo>
                    <a:pt x="747" y="57"/>
                  </a:lnTo>
                  <a:lnTo>
                    <a:pt x="736" y="49"/>
                  </a:lnTo>
                  <a:lnTo>
                    <a:pt x="729" y="43"/>
                  </a:lnTo>
                  <a:lnTo>
                    <a:pt x="726" y="41"/>
                  </a:lnTo>
                  <a:close/>
                </a:path>
              </a:pathLst>
            </a:custGeom>
            <a:solidFill>
              <a:srgbClr val="D87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71" y="1007"/>
              <a:ext cx="340" cy="417"/>
            </a:xfrm>
            <a:custGeom>
              <a:avLst/>
              <a:gdLst>
                <a:gd name="T0" fmla="*/ 0 w 1019"/>
                <a:gd name="T1" fmla="*/ 0 h 1249"/>
                <a:gd name="T2" fmla="*/ 0 w 1019"/>
                <a:gd name="T3" fmla="*/ 0 h 1249"/>
                <a:gd name="T4" fmla="*/ 0 w 1019"/>
                <a:gd name="T5" fmla="*/ 0 h 1249"/>
                <a:gd name="T6" fmla="*/ 0 w 1019"/>
                <a:gd name="T7" fmla="*/ 0 h 1249"/>
                <a:gd name="T8" fmla="*/ 0 w 1019"/>
                <a:gd name="T9" fmla="*/ 0 h 1249"/>
                <a:gd name="T10" fmla="*/ 0 w 1019"/>
                <a:gd name="T11" fmla="*/ 0 h 1249"/>
                <a:gd name="T12" fmla="*/ 0 w 1019"/>
                <a:gd name="T13" fmla="*/ 0 h 1249"/>
                <a:gd name="T14" fmla="*/ 0 w 1019"/>
                <a:gd name="T15" fmla="*/ 0 h 1249"/>
                <a:gd name="T16" fmla="*/ 0 w 1019"/>
                <a:gd name="T17" fmla="*/ 0 h 1249"/>
                <a:gd name="T18" fmla="*/ 0 w 1019"/>
                <a:gd name="T19" fmla="*/ 0 h 1249"/>
                <a:gd name="T20" fmla="*/ 0 w 1019"/>
                <a:gd name="T21" fmla="*/ 0 h 1249"/>
                <a:gd name="T22" fmla="*/ 0 w 1019"/>
                <a:gd name="T23" fmla="*/ 0 h 1249"/>
                <a:gd name="T24" fmla="*/ 0 w 1019"/>
                <a:gd name="T25" fmla="*/ 0 h 1249"/>
                <a:gd name="T26" fmla="*/ 0 w 1019"/>
                <a:gd name="T27" fmla="*/ 0 h 1249"/>
                <a:gd name="T28" fmla="*/ 0 w 1019"/>
                <a:gd name="T29" fmla="*/ 0 h 124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019"/>
                <a:gd name="T46" fmla="*/ 0 h 1249"/>
                <a:gd name="T47" fmla="*/ 1019 w 1019"/>
                <a:gd name="T48" fmla="*/ 1249 h 124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019" h="1249">
                  <a:moveTo>
                    <a:pt x="21" y="176"/>
                  </a:moveTo>
                  <a:lnTo>
                    <a:pt x="65" y="998"/>
                  </a:lnTo>
                  <a:lnTo>
                    <a:pt x="312" y="1003"/>
                  </a:lnTo>
                  <a:lnTo>
                    <a:pt x="312" y="1027"/>
                  </a:lnTo>
                  <a:lnTo>
                    <a:pt x="0" y="1058"/>
                  </a:lnTo>
                  <a:lnTo>
                    <a:pt x="0" y="1148"/>
                  </a:lnTo>
                  <a:lnTo>
                    <a:pt x="256" y="1249"/>
                  </a:lnTo>
                  <a:lnTo>
                    <a:pt x="958" y="1098"/>
                  </a:lnTo>
                  <a:lnTo>
                    <a:pt x="958" y="1043"/>
                  </a:lnTo>
                  <a:lnTo>
                    <a:pt x="738" y="1003"/>
                  </a:lnTo>
                  <a:lnTo>
                    <a:pt x="738" y="958"/>
                  </a:lnTo>
                  <a:lnTo>
                    <a:pt x="993" y="867"/>
                  </a:lnTo>
                  <a:lnTo>
                    <a:pt x="1019" y="20"/>
                  </a:lnTo>
                  <a:lnTo>
                    <a:pt x="181" y="0"/>
                  </a:lnTo>
                  <a:lnTo>
                    <a:pt x="21" y="176"/>
                  </a:lnTo>
                  <a:close/>
                </a:path>
              </a:pathLst>
            </a:custGeom>
            <a:solidFill>
              <a:srgbClr val="D8D8D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523" y="1367"/>
              <a:ext cx="299" cy="118"/>
            </a:xfrm>
            <a:custGeom>
              <a:avLst/>
              <a:gdLst>
                <a:gd name="T0" fmla="*/ 0 w 896"/>
                <a:gd name="T1" fmla="*/ 0 h 356"/>
                <a:gd name="T2" fmla="*/ 0 w 896"/>
                <a:gd name="T3" fmla="*/ 0 h 356"/>
                <a:gd name="T4" fmla="*/ 0 w 896"/>
                <a:gd name="T5" fmla="*/ 0 h 356"/>
                <a:gd name="T6" fmla="*/ 0 w 896"/>
                <a:gd name="T7" fmla="*/ 0 h 356"/>
                <a:gd name="T8" fmla="*/ 0 w 896"/>
                <a:gd name="T9" fmla="*/ 0 h 356"/>
                <a:gd name="T10" fmla="*/ 0 w 896"/>
                <a:gd name="T11" fmla="*/ 0 h 356"/>
                <a:gd name="T12" fmla="*/ 0 w 896"/>
                <a:gd name="T13" fmla="*/ 0 h 35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96"/>
                <a:gd name="T22" fmla="*/ 0 h 356"/>
                <a:gd name="T23" fmla="*/ 896 w 896"/>
                <a:gd name="T24" fmla="*/ 356 h 35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96" h="356">
                  <a:moveTo>
                    <a:pt x="4" y="140"/>
                  </a:moveTo>
                  <a:lnTo>
                    <a:pt x="0" y="211"/>
                  </a:lnTo>
                  <a:lnTo>
                    <a:pt x="346" y="356"/>
                  </a:lnTo>
                  <a:lnTo>
                    <a:pt x="876" y="200"/>
                  </a:lnTo>
                  <a:lnTo>
                    <a:pt x="896" y="41"/>
                  </a:lnTo>
                  <a:lnTo>
                    <a:pt x="776" y="0"/>
                  </a:lnTo>
                  <a:lnTo>
                    <a:pt x="4" y="140"/>
                  </a:lnTo>
                  <a:close/>
                </a:path>
              </a:pathLst>
            </a:custGeom>
            <a:solidFill>
              <a:srgbClr val="BFB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764" y="1375"/>
              <a:ext cx="58" cy="79"/>
            </a:xfrm>
            <a:custGeom>
              <a:avLst/>
              <a:gdLst>
                <a:gd name="T0" fmla="*/ 0 w 173"/>
                <a:gd name="T1" fmla="*/ 0 h 236"/>
                <a:gd name="T2" fmla="*/ 0 w 173"/>
                <a:gd name="T3" fmla="*/ 0 h 236"/>
                <a:gd name="T4" fmla="*/ 0 w 173"/>
                <a:gd name="T5" fmla="*/ 0 h 236"/>
                <a:gd name="T6" fmla="*/ 0 w 173"/>
                <a:gd name="T7" fmla="*/ 0 h 236"/>
                <a:gd name="T8" fmla="*/ 0 w 173"/>
                <a:gd name="T9" fmla="*/ 0 h 236"/>
                <a:gd name="T10" fmla="*/ 0 w 173"/>
                <a:gd name="T11" fmla="*/ 0 h 236"/>
                <a:gd name="T12" fmla="*/ 0 w 173"/>
                <a:gd name="T13" fmla="*/ 0 h 236"/>
                <a:gd name="T14" fmla="*/ 0 w 173"/>
                <a:gd name="T15" fmla="*/ 0 h 236"/>
                <a:gd name="T16" fmla="*/ 0 w 173"/>
                <a:gd name="T17" fmla="*/ 0 h 236"/>
                <a:gd name="T18" fmla="*/ 0 w 173"/>
                <a:gd name="T19" fmla="*/ 0 h 236"/>
                <a:gd name="T20" fmla="*/ 0 w 173"/>
                <a:gd name="T21" fmla="*/ 0 h 236"/>
                <a:gd name="T22" fmla="*/ 0 w 173"/>
                <a:gd name="T23" fmla="*/ 0 h 236"/>
                <a:gd name="T24" fmla="*/ 0 w 173"/>
                <a:gd name="T25" fmla="*/ 0 h 236"/>
                <a:gd name="T26" fmla="*/ 0 w 173"/>
                <a:gd name="T27" fmla="*/ 0 h 236"/>
                <a:gd name="T28" fmla="*/ 0 w 173"/>
                <a:gd name="T29" fmla="*/ 0 h 236"/>
                <a:gd name="T30" fmla="*/ 0 w 173"/>
                <a:gd name="T31" fmla="*/ 0 h 236"/>
                <a:gd name="T32" fmla="*/ 0 w 173"/>
                <a:gd name="T33" fmla="*/ 0 h 236"/>
                <a:gd name="T34" fmla="*/ 0 w 173"/>
                <a:gd name="T35" fmla="*/ 0 h 236"/>
                <a:gd name="T36" fmla="*/ 0 w 173"/>
                <a:gd name="T37" fmla="*/ 0 h 236"/>
                <a:gd name="T38" fmla="*/ 0 w 173"/>
                <a:gd name="T39" fmla="*/ 0 h 236"/>
                <a:gd name="T40" fmla="*/ 0 w 173"/>
                <a:gd name="T41" fmla="*/ 0 h 236"/>
                <a:gd name="T42" fmla="*/ 0 w 173"/>
                <a:gd name="T43" fmla="*/ 0 h 236"/>
                <a:gd name="T44" fmla="*/ 0 w 173"/>
                <a:gd name="T45" fmla="*/ 0 h 236"/>
                <a:gd name="T46" fmla="*/ 0 w 173"/>
                <a:gd name="T47" fmla="*/ 0 h 2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73"/>
                <a:gd name="T73" fmla="*/ 0 h 236"/>
                <a:gd name="T74" fmla="*/ 173 w 173"/>
                <a:gd name="T75" fmla="*/ 236 h 2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73" h="236">
                  <a:moveTo>
                    <a:pt x="5" y="67"/>
                  </a:moveTo>
                  <a:lnTo>
                    <a:pt x="6" y="72"/>
                  </a:lnTo>
                  <a:lnTo>
                    <a:pt x="4" y="80"/>
                  </a:lnTo>
                  <a:lnTo>
                    <a:pt x="3" y="88"/>
                  </a:lnTo>
                  <a:lnTo>
                    <a:pt x="6" y="97"/>
                  </a:lnTo>
                  <a:lnTo>
                    <a:pt x="17" y="109"/>
                  </a:lnTo>
                  <a:lnTo>
                    <a:pt x="29" y="120"/>
                  </a:lnTo>
                  <a:lnTo>
                    <a:pt x="41" y="131"/>
                  </a:lnTo>
                  <a:lnTo>
                    <a:pt x="54" y="140"/>
                  </a:lnTo>
                  <a:lnTo>
                    <a:pt x="65" y="149"/>
                  </a:lnTo>
                  <a:lnTo>
                    <a:pt x="74" y="156"/>
                  </a:lnTo>
                  <a:lnTo>
                    <a:pt x="80" y="160"/>
                  </a:lnTo>
                  <a:lnTo>
                    <a:pt x="82" y="161"/>
                  </a:lnTo>
                  <a:lnTo>
                    <a:pt x="133" y="236"/>
                  </a:lnTo>
                  <a:lnTo>
                    <a:pt x="173" y="41"/>
                  </a:lnTo>
                  <a:lnTo>
                    <a:pt x="68" y="0"/>
                  </a:lnTo>
                  <a:lnTo>
                    <a:pt x="64" y="2"/>
                  </a:lnTo>
                  <a:lnTo>
                    <a:pt x="54" y="5"/>
                  </a:lnTo>
                  <a:lnTo>
                    <a:pt x="41" y="11"/>
                  </a:lnTo>
                  <a:lnTo>
                    <a:pt x="27" y="19"/>
                  </a:lnTo>
                  <a:lnTo>
                    <a:pt x="13" y="29"/>
                  </a:lnTo>
                  <a:lnTo>
                    <a:pt x="4" y="39"/>
                  </a:lnTo>
                  <a:lnTo>
                    <a:pt x="0" y="52"/>
                  </a:lnTo>
                  <a:lnTo>
                    <a:pt x="5" y="67"/>
                  </a:lnTo>
                  <a:close/>
                </a:path>
              </a:pathLst>
            </a:custGeom>
            <a:solidFill>
              <a:srgbClr val="F2CC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58" y="1392"/>
              <a:ext cx="91" cy="101"/>
            </a:xfrm>
            <a:custGeom>
              <a:avLst/>
              <a:gdLst>
                <a:gd name="T0" fmla="*/ 0 w 271"/>
                <a:gd name="T1" fmla="*/ 0 h 303"/>
                <a:gd name="T2" fmla="*/ 0 w 271"/>
                <a:gd name="T3" fmla="*/ 0 h 303"/>
                <a:gd name="T4" fmla="*/ 0 w 271"/>
                <a:gd name="T5" fmla="*/ 0 h 303"/>
                <a:gd name="T6" fmla="*/ 0 w 271"/>
                <a:gd name="T7" fmla="*/ 0 h 303"/>
                <a:gd name="T8" fmla="*/ 0 w 271"/>
                <a:gd name="T9" fmla="*/ 0 h 303"/>
                <a:gd name="T10" fmla="*/ 0 w 271"/>
                <a:gd name="T11" fmla="*/ 0 h 303"/>
                <a:gd name="T12" fmla="*/ 0 w 271"/>
                <a:gd name="T13" fmla="*/ 0 h 303"/>
                <a:gd name="T14" fmla="*/ 0 w 271"/>
                <a:gd name="T15" fmla="*/ 0 h 303"/>
                <a:gd name="T16" fmla="*/ 0 w 271"/>
                <a:gd name="T17" fmla="*/ 0 h 303"/>
                <a:gd name="T18" fmla="*/ 0 w 271"/>
                <a:gd name="T19" fmla="*/ 0 h 303"/>
                <a:gd name="T20" fmla="*/ 0 w 271"/>
                <a:gd name="T21" fmla="*/ 0 h 303"/>
                <a:gd name="T22" fmla="*/ 0 w 271"/>
                <a:gd name="T23" fmla="*/ 0 h 303"/>
                <a:gd name="T24" fmla="*/ 0 w 271"/>
                <a:gd name="T25" fmla="*/ 0 h 303"/>
                <a:gd name="T26" fmla="*/ 0 w 271"/>
                <a:gd name="T27" fmla="*/ 0 h 303"/>
                <a:gd name="T28" fmla="*/ 0 w 271"/>
                <a:gd name="T29" fmla="*/ 0 h 303"/>
                <a:gd name="T30" fmla="*/ 0 w 271"/>
                <a:gd name="T31" fmla="*/ 0 h 303"/>
                <a:gd name="T32" fmla="*/ 0 w 271"/>
                <a:gd name="T33" fmla="*/ 0 h 303"/>
                <a:gd name="T34" fmla="*/ 0 w 271"/>
                <a:gd name="T35" fmla="*/ 0 h 303"/>
                <a:gd name="T36" fmla="*/ 0 w 271"/>
                <a:gd name="T37" fmla="*/ 0 h 303"/>
                <a:gd name="T38" fmla="*/ 0 w 271"/>
                <a:gd name="T39" fmla="*/ 0 h 303"/>
                <a:gd name="T40" fmla="*/ 0 w 271"/>
                <a:gd name="T41" fmla="*/ 0 h 303"/>
                <a:gd name="T42" fmla="*/ 0 w 271"/>
                <a:gd name="T43" fmla="*/ 0 h 303"/>
                <a:gd name="T44" fmla="*/ 0 w 271"/>
                <a:gd name="T45" fmla="*/ 0 h 303"/>
                <a:gd name="T46" fmla="*/ 0 w 271"/>
                <a:gd name="T47" fmla="*/ 0 h 303"/>
                <a:gd name="T48" fmla="*/ 0 w 271"/>
                <a:gd name="T49" fmla="*/ 0 h 303"/>
                <a:gd name="T50" fmla="*/ 0 w 271"/>
                <a:gd name="T51" fmla="*/ 0 h 303"/>
                <a:gd name="T52" fmla="*/ 0 w 271"/>
                <a:gd name="T53" fmla="*/ 0 h 303"/>
                <a:gd name="T54" fmla="*/ 0 w 271"/>
                <a:gd name="T55" fmla="*/ 0 h 303"/>
                <a:gd name="T56" fmla="*/ 0 w 271"/>
                <a:gd name="T57" fmla="*/ 0 h 303"/>
                <a:gd name="T58" fmla="*/ 0 w 271"/>
                <a:gd name="T59" fmla="*/ 0 h 303"/>
                <a:gd name="T60" fmla="*/ 0 w 271"/>
                <a:gd name="T61" fmla="*/ 0 h 303"/>
                <a:gd name="T62" fmla="*/ 0 w 271"/>
                <a:gd name="T63" fmla="*/ 0 h 303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71"/>
                <a:gd name="T97" fmla="*/ 0 h 303"/>
                <a:gd name="T98" fmla="*/ 271 w 271"/>
                <a:gd name="T99" fmla="*/ 303 h 303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71" h="303">
                  <a:moveTo>
                    <a:pt x="0" y="54"/>
                  </a:moveTo>
                  <a:lnTo>
                    <a:pt x="11" y="72"/>
                  </a:lnTo>
                  <a:lnTo>
                    <a:pt x="21" y="93"/>
                  </a:lnTo>
                  <a:lnTo>
                    <a:pt x="27" y="117"/>
                  </a:lnTo>
                  <a:lnTo>
                    <a:pt x="31" y="144"/>
                  </a:lnTo>
                  <a:lnTo>
                    <a:pt x="29" y="161"/>
                  </a:lnTo>
                  <a:lnTo>
                    <a:pt x="28" y="182"/>
                  </a:lnTo>
                  <a:lnTo>
                    <a:pt x="28" y="203"/>
                  </a:lnTo>
                  <a:lnTo>
                    <a:pt x="28" y="227"/>
                  </a:lnTo>
                  <a:lnTo>
                    <a:pt x="31" y="249"/>
                  </a:lnTo>
                  <a:lnTo>
                    <a:pt x="36" y="270"/>
                  </a:lnTo>
                  <a:lnTo>
                    <a:pt x="46" y="287"/>
                  </a:lnTo>
                  <a:lnTo>
                    <a:pt x="60" y="299"/>
                  </a:lnTo>
                  <a:lnTo>
                    <a:pt x="79" y="303"/>
                  </a:lnTo>
                  <a:lnTo>
                    <a:pt x="103" y="298"/>
                  </a:lnTo>
                  <a:lnTo>
                    <a:pt x="129" y="286"/>
                  </a:lnTo>
                  <a:lnTo>
                    <a:pt x="155" y="271"/>
                  </a:lnTo>
                  <a:lnTo>
                    <a:pt x="179" y="254"/>
                  </a:lnTo>
                  <a:lnTo>
                    <a:pt x="198" y="239"/>
                  </a:lnTo>
                  <a:lnTo>
                    <a:pt x="212" y="228"/>
                  </a:lnTo>
                  <a:lnTo>
                    <a:pt x="216" y="224"/>
                  </a:lnTo>
                  <a:lnTo>
                    <a:pt x="218" y="221"/>
                  </a:lnTo>
                  <a:lnTo>
                    <a:pt x="225" y="211"/>
                  </a:lnTo>
                  <a:lnTo>
                    <a:pt x="233" y="197"/>
                  </a:lnTo>
                  <a:lnTo>
                    <a:pt x="243" y="179"/>
                  </a:lnTo>
                  <a:lnTo>
                    <a:pt x="253" y="162"/>
                  </a:lnTo>
                  <a:lnTo>
                    <a:pt x="263" y="146"/>
                  </a:lnTo>
                  <a:lnTo>
                    <a:pt x="269" y="132"/>
                  </a:lnTo>
                  <a:lnTo>
                    <a:pt x="271" y="123"/>
                  </a:lnTo>
                  <a:lnTo>
                    <a:pt x="271" y="98"/>
                  </a:lnTo>
                  <a:lnTo>
                    <a:pt x="268" y="59"/>
                  </a:lnTo>
                  <a:lnTo>
                    <a:pt x="258" y="21"/>
                  </a:lnTo>
                  <a:lnTo>
                    <a:pt x="241" y="3"/>
                  </a:lnTo>
                  <a:lnTo>
                    <a:pt x="231" y="4"/>
                  </a:lnTo>
                  <a:lnTo>
                    <a:pt x="222" y="10"/>
                  </a:lnTo>
                  <a:lnTo>
                    <a:pt x="217" y="20"/>
                  </a:lnTo>
                  <a:lnTo>
                    <a:pt x="212" y="31"/>
                  </a:lnTo>
                  <a:lnTo>
                    <a:pt x="208" y="43"/>
                  </a:lnTo>
                  <a:lnTo>
                    <a:pt x="206" y="54"/>
                  </a:lnTo>
                  <a:lnTo>
                    <a:pt x="205" y="60"/>
                  </a:lnTo>
                  <a:lnTo>
                    <a:pt x="205" y="63"/>
                  </a:lnTo>
                  <a:lnTo>
                    <a:pt x="204" y="61"/>
                  </a:lnTo>
                  <a:lnTo>
                    <a:pt x="201" y="56"/>
                  </a:lnTo>
                  <a:lnTo>
                    <a:pt x="196" y="47"/>
                  </a:lnTo>
                  <a:lnTo>
                    <a:pt x="191" y="37"/>
                  </a:lnTo>
                  <a:lnTo>
                    <a:pt x="186" y="27"/>
                  </a:lnTo>
                  <a:lnTo>
                    <a:pt x="180" y="17"/>
                  </a:lnTo>
                  <a:lnTo>
                    <a:pt x="175" y="8"/>
                  </a:lnTo>
                  <a:lnTo>
                    <a:pt x="170" y="3"/>
                  </a:lnTo>
                  <a:lnTo>
                    <a:pt x="167" y="2"/>
                  </a:lnTo>
                  <a:lnTo>
                    <a:pt x="160" y="0"/>
                  </a:lnTo>
                  <a:lnTo>
                    <a:pt x="150" y="2"/>
                  </a:lnTo>
                  <a:lnTo>
                    <a:pt x="138" y="3"/>
                  </a:lnTo>
                  <a:lnTo>
                    <a:pt x="124" y="5"/>
                  </a:lnTo>
                  <a:lnTo>
                    <a:pt x="109" y="8"/>
                  </a:lnTo>
                  <a:lnTo>
                    <a:pt x="93" y="11"/>
                  </a:lnTo>
                  <a:lnTo>
                    <a:pt x="77" y="15"/>
                  </a:lnTo>
                  <a:lnTo>
                    <a:pt x="61" y="19"/>
                  </a:lnTo>
                  <a:lnTo>
                    <a:pt x="46" y="24"/>
                  </a:lnTo>
                  <a:lnTo>
                    <a:pt x="32" y="29"/>
                  </a:lnTo>
                  <a:lnTo>
                    <a:pt x="20" y="34"/>
                  </a:lnTo>
                  <a:lnTo>
                    <a:pt x="10" y="38"/>
                  </a:lnTo>
                  <a:lnTo>
                    <a:pt x="3" y="44"/>
                  </a:lnTo>
                  <a:lnTo>
                    <a:pt x="0" y="49"/>
                  </a:lnTo>
                  <a:lnTo>
                    <a:pt x="0" y="54"/>
                  </a:lnTo>
                  <a:close/>
                </a:path>
              </a:pathLst>
            </a:custGeom>
            <a:solidFill>
              <a:srgbClr val="F2CC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885" y="1409"/>
              <a:ext cx="247" cy="238"/>
            </a:xfrm>
            <a:custGeom>
              <a:avLst/>
              <a:gdLst>
                <a:gd name="T0" fmla="*/ 0 w 742"/>
                <a:gd name="T1" fmla="*/ 0 h 715"/>
                <a:gd name="T2" fmla="*/ 0 w 742"/>
                <a:gd name="T3" fmla="*/ 0 h 715"/>
                <a:gd name="T4" fmla="*/ 0 w 742"/>
                <a:gd name="T5" fmla="*/ 0 h 715"/>
                <a:gd name="T6" fmla="*/ 0 w 742"/>
                <a:gd name="T7" fmla="*/ 0 h 715"/>
                <a:gd name="T8" fmla="*/ 0 w 742"/>
                <a:gd name="T9" fmla="*/ 0 h 715"/>
                <a:gd name="T10" fmla="*/ 0 w 742"/>
                <a:gd name="T11" fmla="*/ 0 h 715"/>
                <a:gd name="T12" fmla="*/ 0 w 742"/>
                <a:gd name="T13" fmla="*/ 0 h 715"/>
                <a:gd name="T14" fmla="*/ 0 w 742"/>
                <a:gd name="T15" fmla="*/ 0 h 715"/>
                <a:gd name="T16" fmla="*/ 0 w 742"/>
                <a:gd name="T17" fmla="*/ 0 h 715"/>
                <a:gd name="T18" fmla="*/ 0 w 742"/>
                <a:gd name="T19" fmla="*/ 0 h 715"/>
                <a:gd name="T20" fmla="*/ 0 w 742"/>
                <a:gd name="T21" fmla="*/ 0 h 715"/>
                <a:gd name="T22" fmla="*/ 0 w 742"/>
                <a:gd name="T23" fmla="*/ 0 h 715"/>
                <a:gd name="T24" fmla="*/ 0 w 742"/>
                <a:gd name="T25" fmla="*/ 0 h 715"/>
                <a:gd name="T26" fmla="*/ 0 w 742"/>
                <a:gd name="T27" fmla="*/ 0 h 715"/>
                <a:gd name="T28" fmla="*/ 0 w 742"/>
                <a:gd name="T29" fmla="*/ 0 h 715"/>
                <a:gd name="T30" fmla="*/ 0 w 742"/>
                <a:gd name="T31" fmla="*/ 0 h 715"/>
                <a:gd name="T32" fmla="*/ 0 w 742"/>
                <a:gd name="T33" fmla="*/ 0 h 715"/>
                <a:gd name="T34" fmla="*/ 0 w 742"/>
                <a:gd name="T35" fmla="*/ 0 h 715"/>
                <a:gd name="T36" fmla="*/ 0 w 742"/>
                <a:gd name="T37" fmla="*/ 0 h 715"/>
                <a:gd name="T38" fmla="*/ 0 w 742"/>
                <a:gd name="T39" fmla="*/ 0 h 715"/>
                <a:gd name="T40" fmla="*/ 0 w 742"/>
                <a:gd name="T41" fmla="*/ 0 h 715"/>
                <a:gd name="T42" fmla="*/ 0 w 742"/>
                <a:gd name="T43" fmla="*/ 0 h 715"/>
                <a:gd name="T44" fmla="*/ 0 w 742"/>
                <a:gd name="T45" fmla="*/ 0 h 715"/>
                <a:gd name="T46" fmla="*/ 0 w 742"/>
                <a:gd name="T47" fmla="*/ 0 h 715"/>
                <a:gd name="T48" fmla="*/ 0 w 742"/>
                <a:gd name="T49" fmla="*/ 0 h 715"/>
                <a:gd name="T50" fmla="*/ 0 w 742"/>
                <a:gd name="T51" fmla="*/ 0 h 715"/>
                <a:gd name="T52" fmla="*/ 0 w 742"/>
                <a:gd name="T53" fmla="*/ 0 h 715"/>
                <a:gd name="T54" fmla="*/ 0 w 742"/>
                <a:gd name="T55" fmla="*/ 0 h 715"/>
                <a:gd name="T56" fmla="*/ 0 w 742"/>
                <a:gd name="T57" fmla="*/ 0 h 715"/>
                <a:gd name="T58" fmla="*/ 0 w 742"/>
                <a:gd name="T59" fmla="*/ 0 h 715"/>
                <a:gd name="T60" fmla="*/ 0 w 742"/>
                <a:gd name="T61" fmla="*/ 0 h 715"/>
                <a:gd name="T62" fmla="*/ 0 w 742"/>
                <a:gd name="T63" fmla="*/ 0 h 715"/>
                <a:gd name="T64" fmla="*/ 0 w 742"/>
                <a:gd name="T65" fmla="*/ 0 h 715"/>
                <a:gd name="T66" fmla="*/ 0 w 742"/>
                <a:gd name="T67" fmla="*/ 0 h 715"/>
                <a:gd name="T68" fmla="*/ 0 w 742"/>
                <a:gd name="T69" fmla="*/ 0 h 715"/>
                <a:gd name="T70" fmla="*/ 0 w 742"/>
                <a:gd name="T71" fmla="*/ 0 h 715"/>
                <a:gd name="T72" fmla="*/ 0 w 742"/>
                <a:gd name="T73" fmla="*/ 0 h 715"/>
                <a:gd name="T74" fmla="*/ 0 w 742"/>
                <a:gd name="T75" fmla="*/ 0 h 715"/>
                <a:gd name="T76" fmla="*/ 0 w 742"/>
                <a:gd name="T77" fmla="*/ 0 h 715"/>
                <a:gd name="T78" fmla="*/ 0 w 742"/>
                <a:gd name="T79" fmla="*/ 0 h 715"/>
                <a:gd name="T80" fmla="*/ 0 w 742"/>
                <a:gd name="T81" fmla="*/ 0 h 715"/>
                <a:gd name="T82" fmla="*/ 0 w 742"/>
                <a:gd name="T83" fmla="*/ 0 h 715"/>
                <a:gd name="T84" fmla="*/ 0 w 742"/>
                <a:gd name="T85" fmla="*/ 0 h 715"/>
                <a:gd name="T86" fmla="*/ 0 w 742"/>
                <a:gd name="T87" fmla="*/ 0 h 715"/>
                <a:gd name="T88" fmla="*/ 0 w 742"/>
                <a:gd name="T89" fmla="*/ 0 h 715"/>
                <a:gd name="T90" fmla="*/ 0 w 742"/>
                <a:gd name="T91" fmla="*/ 0 h 71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742"/>
                <a:gd name="T139" fmla="*/ 0 h 715"/>
                <a:gd name="T140" fmla="*/ 742 w 742"/>
                <a:gd name="T141" fmla="*/ 715 h 71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742" h="715">
                  <a:moveTo>
                    <a:pt x="125" y="86"/>
                  </a:moveTo>
                  <a:lnTo>
                    <a:pt x="109" y="97"/>
                  </a:lnTo>
                  <a:lnTo>
                    <a:pt x="92" y="114"/>
                  </a:lnTo>
                  <a:lnTo>
                    <a:pt x="76" y="138"/>
                  </a:lnTo>
                  <a:lnTo>
                    <a:pt x="61" y="164"/>
                  </a:lnTo>
                  <a:lnTo>
                    <a:pt x="48" y="192"/>
                  </a:lnTo>
                  <a:lnTo>
                    <a:pt x="37" y="221"/>
                  </a:lnTo>
                  <a:lnTo>
                    <a:pt x="29" y="246"/>
                  </a:lnTo>
                  <a:lnTo>
                    <a:pt x="25" y="266"/>
                  </a:lnTo>
                  <a:lnTo>
                    <a:pt x="15" y="359"/>
                  </a:lnTo>
                  <a:lnTo>
                    <a:pt x="8" y="449"/>
                  </a:lnTo>
                  <a:lnTo>
                    <a:pt x="2" y="517"/>
                  </a:lnTo>
                  <a:lnTo>
                    <a:pt x="0" y="544"/>
                  </a:lnTo>
                  <a:lnTo>
                    <a:pt x="1" y="549"/>
                  </a:lnTo>
                  <a:lnTo>
                    <a:pt x="4" y="562"/>
                  </a:lnTo>
                  <a:lnTo>
                    <a:pt x="11" y="583"/>
                  </a:lnTo>
                  <a:lnTo>
                    <a:pt x="21" y="607"/>
                  </a:lnTo>
                  <a:lnTo>
                    <a:pt x="35" y="633"/>
                  </a:lnTo>
                  <a:lnTo>
                    <a:pt x="54" y="658"/>
                  </a:lnTo>
                  <a:lnTo>
                    <a:pt x="80" y="678"/>
                  </a:lnTo>
                  <a:lnTo>
                    <a:pt x="112" y="695"/>
                  </a:lnTo>
                  <a:lnTo>
                    <a:pt x="137" y="702"/>
                  </a:lnTo>
                  <a:lnTo>
                    <a:pt x="162" y="709"/>
                  </a:lnTo>
                  <a:lnTo>
                    <a:pt x="186" y="712"/>
                  </a:lnTo>
                  <a:lnTo>
                    <a:pt x="208" y="714"/>
                  </a:lnTo>
                  <a:lnTo>
                    <a:pt x="229" y="715"/>
                  </a:lnTo>
                  <a:lnTo>
                    <a:pt x="250" y="715"/>
                  </a:lnTo>
                  <a:lnTo>
                    <a:pt x="269" y="713"/>
                  </a:lnTo>
                  <a:lnTo>
                    <a:pt x="286" y="711"/>
                  </a:lnTo>
                  <a:lnTo>
                    <a:pt x="302" y="708"/>
                  </a:lnTo>
                  <a:lnTo>
                    <a:pt x="316" y="704"/>
                  </a:lnTo>
                  <a:lnTo>
                    <a:pt x="329" y="701"/>
                  </a:lnTo>
                  <a:lnTo>
                    <a:pt x="339" y="698"/>
                  </a:lnTo>
                  <a:lnTo>
                    <a:pt x="347" y="695"/>
                  </a:lnTo>
                  <a:lnTo>
                    <a:pt x="353" y="692"/>
                  </a:lnTo>
                  <a:lnTo>
                    <a:pt x="357" y="691"/>
                  </a:lnTo>
                  <a:lnTo>
                    <a:pt x="358" y="690"/>
                  </a:lnTo>
                  <a:lnTo>
                    <a:pt x="361" y="689"/>
                  </a:lnTo>
                  <a:lnTo>
                    <a:pt x="371" y="686"/>
                  </a:lnTo>
                  <a:lnTo>
                    <a:pt x="387" y="681"/>
                  </a:lnTo>
                  <a:lnTo>
                    <a:pt x="407" y="674"/>
                  </a:lnTo>
                  <a:lnTo>
                    <a:pt x="431" y="665"/>
                  </a:lnTo>
                  <a:lnTo>
                    <a:pt x="458" y="657"/>
                  </a:lnTo>
                  <a:lnTo>
                    <a:pt x="487" y="646"/>
                  </a:lnTo>
                  <a:lnTo>
                    <a:pt x="516" y="635"/>
                  </a:lnTo>
                  <a:lnTo>
                    <a:pt x="547" y="624"/>
                  </a:lnTo>
                  <a:lnTo>
                    <a:pt x="576" y="612"/>
                  </a:lnTo>
                  <a:lnTo>
                    <a:pt x="604" y="601"/>
                  </a:lnTo>
                  <a:lnTo>
                    <a:pt x="629" y="591"/>
                  </a:lnTo>
                  <a:lnTo>
                    <a:pt x="652" y="580"/>
                  </a:lnTo>
                  <a:lnTo>
                    <a:pt x="669" y="570"/>
                  </a:lnTo>
                  <a:lnTo>
                    <a:pt x="682" y="562"/>
                  </a:lnTo>
                  <a:lnTo>
                    <a:pt x="689" y="555"/>
                  </a:lnTo>
                  <a:lnTo>
                    <a:pt x="706" y="510"/>
                  </a:lnTo>
                  <a:lnTo>
                    <a:pt x="720" y="451"/>
                  </a:lnTo>
                  <a:lnTo>
                    <a:pt x="732" y="381"/>
                  </a:lnTo>
                  <a:lnTo>
                    <a:pt x="740" y="306"/>
                  </a:lnTo>
                  <a:lnTo>
                    <a:pt x="742" y="233"/>
                  </a:lnTo>
                  <a:lnTo>
                    <a:pt x="739" y="165"/>
                  </a:lnTo>
                  <a:lnTo>
                    <a:pt x="729" y="111"/>
                  </a:lnTo>
                  <a:lnTo>
                    <a:pt x="713" y="74"/>
                  </a:lnTo>
                  <a:lnTo>
                    <a:pt x="690" y="49"/>
                  </a:lnTo>
                  <a:lnTo>
                    <a:pt x="668" y="31"/>
                  </a:lnTo>
                  <a:lnTo>
                    <a:pt x="648" y="18"/>
                  </a:lnTo>
                  <a:lnTo>
                    <a:pt x="630" y="9"/>
                  </a:lnTo>
                  <a:lnTo>
                    <a:pt x="614" y="4"/>
                  </a:lnTo>
                  <a:lnTo>
                    <a:pt x="602" y="1"/>
                  </a:lnTo>
                  <a:lnTo>
                    <a:pt x="594" y="0"/>
                  </a:lnTo>
                  <a:lnTo>
                    <a:pt x="592" y="0"/>
                  </a:lnTo>
                  <a:lnTo>
                    <a:pt x="590" y="0"/>
                  </a:lnTo>
                  <a:lnTo>
                    <a:pt x="585" y="0"/>
                  </a:lnTo>
                  <a:lnTo>
                    <a:pt x="576" y="0"/>
                  </a:lnTo>
                  <a:lnTo>
                    <a:pt x="564" y="0"/>
                  </a:lnTo>
                  <a:lnTo>
                    <a:pt x="549" y="1"/>
                  </a:lnTo>
                  <a:lnTo>
                    <a:pt x="532" y="1"/>
                  </a:lnTo>
                  <a:lnTo>
                    <a:pt x="513" y="3"/>
                  </a:lnTo>
                  <a:lnTo>
                    <a:pt x="491" y="4"/>
                  </a:lnTo>
                  <a:lnTo>
                    <a:pt x="469" y="6"/>
                  </a:lnTo>
                  <a:lnTo>
                    <a:pt x="445" y="7"/>
                  </a:lnTo>
                  <a:lnTo>
                    <a:pt x="420" y="10"/>
                  </a:lnTo>
                  <a:lnTo>
                    <a:pt x="395" y="13"/>
                  </a:lnTo>
                  <a:lnTo>
                    <a:pt x="369" y="17"/>
                  </a:lnTo>
                  <a:lnTo>
                    <a:pt x="343" y="22"/>
                  </a:lnTo>
                  <a:lnTo>
                    <a:pt x="318" y="26"/>
                  </a:lnTo>
                  <a:lnTo>
                    <a:pt x="293" y="33"/>
                  </a:lnTo>
                  <a:lnTo>
                    <a:pt x="262" y="42"/>
                  </a:lnTo>
                  <a:lnTo>
                    <a:pt x="233" y="49"/>
                  </a:lnTo>
                  <a:lnTo>
                    <a:pt x="209" y="57"/>
                  </a:lnTo>
                  <a:lnTo>
                    <a:pt x="188" y="63"/>
                  </a:lnTo>
                  <a:lnTo>
                    <a:pt x="169" y="69"/>
                  </a:lnTo>
                  <a:lnTo>
                    <a:pt x="153" y="75"/>
                  </a:lnTo>
                  <a:lnTo>
                    <a:pt x="139" y="81"/>
                  </a:lnTo>
                  <a:lnTo>
                    <a:pt x="125" y="86"/>
                  </a:lnTo>
                  <a:close/>
                </a:path>
              </a:pathLst>
            </a:custGeom>
            <a:solidFill>
              <a:srgbClr val="59A35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989" y="1469"/>
              <a:ext cx="105" cy="230"/>
            </a:xfrm>
            <a:custGeom>
              <a:avLst/>
              <a:gdLst>
                <a:gd name="T0" fmla="*/ 0 w 317"/>
                <a:gd name="T1" fmla="*/ 0 h 690"/>
                <a:gd name="T2" fmla="*/ 0 w 317"/>
                <a:gd name="T3" fmla="*/ 0 h 690"/>
                <a:gd name="T4" fmla="*/ 0 w 317"/>
                <a:gd name="T5" fmla="*/ 0 h 690"/>
                <a:gd name="T6" fmla="*/ 0 w 317"/>
                <a:gd name="T7" fmla="*/ 0 h 690"/>
                <a:gd name="T8" fmla="*/ 0 w 317"/>
                <a:gd name="T9" fmla="*/ 0 h 690"/>
                <a:gd name="T10" fmla="*/ 0 w 317"/>
                <a:gd name="T11" fmla="*/ 0 h 690"/>
                <a:gd name="T12" fmla="*/ 0 w 317"/>
                <a:gd name="T13" fmla="*/ 0 h 690"/>
                <a:gd name="T14" fmla="*/ 0 w 317"/>
                <a:gd name="T15" fmla="*/ 0 h 690"/>
                <a:gd name="T16" fmla="*/ 0 w 317"/>
                <a:gd name="T17" fmla="*/ 0 h 690"/>
                <a:gd name="T18" fmla="*/ 0 w 317"/>
                <a:gd name="T19" fmla="*/ 0 h 690"/>
                <a:gd name="T20" fmla="*/ 0 w 317"/>
                <a:gd name="T21" fmla="*/ 0 h 690"/>
                <a:gd name="T22" fmla="*/ 0 w 317"/>
                <a:gd name="T23" fmla="*/ 0 h 690"/>
                <a:gd name="T24" fmla="*/ 0 w 317"/>
                <a:gd name="T25" fmla="*/ 0 h 690"/>
                <a:gd name="T26" fmla="*/ 0 w 317"/>
                <a:gd name="T27" fmla="*/ 0 h 690"/>
                <a:gd name="T28" fmla="*/ 0 w 317"/>
                <a:gd name="T29" fmla="*/ 0 h 690"/>
                <a:gd name="T30" fmla="*/ 0 w 317"/>
                <a:gd name="T31" fmla="*/ 0 h 690"/>
                <a:gd name="T32" fmla="*/ 0 w 317"/>
                <a:gd name="T33" fmla="*/ 0 h 690"/>
                <a:gd name="T34" fmla="*/ 0 w 317"/>
                <a:gd name="T35" fmla="*/ 0 h 690"/>
                <a:gd name="T36" fmla="*/ 0 w 317"/>
                <a:gd name="T37" fmla="*/ 0 h 690"/>
                <a:gd name="T38" fmla="*/ 0 w 317"/>
                <a:gd name="T39" fmla="*/ 0 h 69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17"/>
                <a:gd name="T61" fmla="*/ 0 h 690"/>
                <a:gd name="T62" fmla="*/ 317 w 317"/>
                <a:gd name="T63" fmla="*/ 690 h 690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17" h="690">
                  <a:moveTo>
                    <a:pt x="94" y="46"/>
                  </a:moveTo>
                  <a:lnTo>
                    <a:pt x="0" y="690"/>
                  </a:lnTo>
                  <a:lnTo>
                    <a:pt x="216" y="690"/>
                  </a:lnTo>
                  <a:lnTo>
                    <a:pt x="317" y="29"/>
                  </a:lnTo>
                  <a:lnTo>
                    <a:pt x="317" y="28"/>
                  </a:lnTo>
                  <a:lnTo>
                    <a:pt x="317" y="24"/>
                  </a:lnTo>
                  <a:lnTo>
                    <a:pt x="316" y="21"/>
                  </a:lnTo>
                  <a:lnTo>
                    <a:pt x="312" y="16"/>
                  </a:lnTo>
                  <a:lnTo>
                    <a:pt x="303" y="11"/>
                  </a:lnTo>
                  <a:lnTo>
                    <a:pt x="291" y="6"/>
                  </a:lnTo>
                  <a:lnTo>
                    <a:pt x="272" y="3"/>
                  </a:lnTo>
                  <a:lnTo>
                    <a:pt x="246" y="0"/>
                  </a:lnTo>
                  <a:lnTo>
                    <a:pt x="215" y="2"/>
                  </a:lnTo>
                  <a:lnTo>
                    <a:pt x="187" y="6"/>
                  </a:lnTo>
                  <a:lnTo>
                    <a:pt x="162" y="13"/>
                  </a:lnTo>
                  <a:lnTo>
                    <a:pt x="139" y="21"/>
                  </a:lnTo>
                  <a:lnTo>
                    <a:pt x="121" y="31"/>
                  </a:lnTo>
                  <a:lnTo>
                    <a:pt x="106" y="38"/>
                  </a:lnTo>
                  <a:lnTo>
                    <a:pt x="97" y="44"/>
                  </a:lnTo>
                  <a:lnTo>
                    <a:pt x="94" y="46"/>
                  </a:lnTo>
                  <a:close/>
                </a:path>
              </a:pathLst>
            </a:custGeom>
            <a:solidFill>
              <a:srgbClr val="A5A5A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475" y="1227"/>
              <a:ext cx="621" cy="313"/>
            </a:xfrm>
            <a:custGeom>
              <a:avLst/>
              <a:gdLst>
                <a:gd name="T0" fmla="*/ 0 w 1863"/>
                <a:gd name="T1" fmla="*/ 0 h 940"/>
                <a:gd name="T2" fmla="*/ 0 w 1863"/>
                <a:gd name="T3" fmla="*/ 0 h 940"/>
                <a:gd name="T4" fmla="*/ 0 w 1863"/>
                <a:gd name="T5" fmla="*/ 0 h 940"/>
                <a:gd name="T6" fmla="*/ 0 w 1863"/>
                <a:gd name="T7" fmla="*/ 0 h 940"/>
                <a:gd name="T8" fmla="*/ 0 w 1863"/>
                <a:gd name="T9" fmla="*/ 0 h 940"/>
                <a:gd name="T10" fmla="*/ 0 w 1863"/>
                <a:gd name="T11" fmla="*/ 0 h 940"/>
                <a:gd name="T12" fmla="*/ 0 w 1863"/>
                <a:gd name="T13" fmla="*/ 0 h 940"/>
                <a:gd name="T14" fmla="*/ 0 w 1863"/>
                <a:gd name="T15" fmla="*/ 0 h 940"/>
                <a:gd name="T16" fmla="*/ 0 w 1863"/>
                <a:gd name="T17" fmla="*/ 0 h 940"/>
                <a:gd name="T18" fmla="*/ 0 w 1863"/>
                <a:gd name="T19" fmla="*/ 0 h 940"/>
                <a:gd name="T20" fmla="*/ 0 w 1863"/>
                <a:gd name="T21" fmla="*/ 0 h 940"/>
                <a:gd name="T22" fmla="*/ 0 w 1863"/>
                <a:gd name="T23" fmla="*/ 0 h 940"/>
                <a:gd name="T24" fmla="*/ 0 w 1863"/>
                <a:gd name="T25" fmla="*/ 0 h 940"/>
                <a:gd name="T26" fmla="*/ 0 w 1863"/>
                <a:gd name="T27" fmla="*/ 0 h 940"/>
                <a:gd name="T28" fmla="*/ 0 w 1863"/>
                <a:gd name="T29" fmla="*/ 0 h 940"/>
                <a:gd name="T30" fmla="*/ 0 w 1863"/>
                <a:gd name="T31" fmla="*/ 0 h 940"/>
                <a:gd name="T32" fmla="*/ 0 w 1863"/>
                <a:gd name="T33" fmla="*/ 0 h 940"/>
                <a:gd name="T34" fmla="*/ 0 w 1863"/>
                <a:gd name="T35" fmla="*/ 0 h 940"/>
                <a:gd name="T36" fmla="*/ 0 w 1863"/>
                <a:gd name="T37" fmla="*/ 0 h 940"/>
                <a:gd name="T38" fmla="*/ 0 w 1863"/>
                <a:gd name="T39" fmla="*/ 0 h 940"/>
                <a:gd name="T40" fmla="*/ 0 w 1863"/>
                <a:gd name="T41" fmla="*/ 0 h 940"/>
                <a:gd name="T42" fmla="*/ 0 w 1863"/>
                <a:gd name="T43" fmla="*/ 0 h 940"/>
                <a:gd name="T44" fmla="*/ 0 w 1863"/>
                <a:gd name="T45" fmla="*/ 0 h 940"/>
                <a:gd name="T46" fmla="*/ 0 w 1863"/>
                <a:gd name="T47" fmla="*/ 0 h 940"/>
                <a:gd name="T48" fmla="*/ 0 w 1863"/>
                <a:gd name="T49" fmla="*/ 0 h 940"/>
                <a:gd name="T50" fmla="*/ 0 w 1863"/>
                <a:gd name="T51" fmla="*/ 0 h 940"/>
                <a:gd name="T52" fmla="*/ 0 w 1863"/>
                <a:gd name="T53" fmla="*/ 0 h 940"/>
                <a:gd name="T54" fmla="*/ 0 w 1863"/>
                <a:gd name="T55" fmla="*/ 0 h 940"/>
                <a:gd name="T56" fmla="*/ 0 w 1863"/>
                <a:gd name="T57" fmla="*/ 0 h 940"/>
                <a:gd name="T58" fmla="*/ 0 w 1863"/>
                <a:gd name="T59" fmla="*/ 0 h 940"/>
                <a:gd name="T60" fmla="*/ 0 w 1863"/>
                <a:gd name="T61" fmla="*/ 0 h 940"/>
                <a:gd name="T62" fmla="*/ 0 w 1863"/>
                <a:gd name="T63" fmla="*/ 0 h 940"/>
                <a:gd name="T64" fmla="*/ 0 w 1863"/>
                <a:gd name="T65" fmla="*/ 0 h 940"/>
                <a:gd name="T66" fmla="*/ 0 w 1863"/>
                <a:gd name="T67" fmla="*/ 0 h 940"/>
                <a:gd name="T68" fmla="*/ 0 w 1863"/>
                <a:gd name="T69" fmla="*/ 0 h 940"/>
                <a:gd name="T70" fmla="*/ 0 w 1863"/>
                <a:gd name="T71" fmla="*/ 0 h 940"/>
                <a:gd name="T72" fmla="*/ 0 w 1863"/>
                <a:gd name="T73" fmla="*/ 0 h 940"/>
                <a:gd name="T74" fmla="*/ 0 w 1863"/>
                <a:gd name="T75" fmla="*/ 0 h 940"/>
                <a:gd name="T76" fmla="*/ 0 w 1863"/>
                <a:gd name="T77" fmla="*/ 0 h 940"/>
                <a:gd name="T78" fmla="*/ 0 w 1863"/>
                <a:gd name="T79" fmla="*/ 0 h 940"/>
                <a:gd name="T80" fmla="*/ 0 w 1863"/>
                <a:gd name="T81" fmla="*/ 0 h 940"/>
                <a:gd name="T82" fmla="*/ 0 w 1863"/>
                <a:gd name="T83" fmla="*/ 0 h 940"/>
                <a:gd name="T84" fmla="*/ 0 w 1863"/>
                <a:gd name="T85" fmla="*/ 0 h 940"/>
                <a:gd name="T86" fmla="*/ 0 w 1863"/>
                <a:gd name="T87" fmla="*/ 0 h 940"/>
                <a:gd name="T88" fmla="*/ 0 w 1863"/>
                <a:gd name="T89" fmla="*/ 0 h 940"/>
                <a:gd name="T90" fmla="*/ 0 w 1863"/>
                <a:gd name="T91" fmla="*/ 0 h 940"/>
                <a:gd name="T92" fmla="*/ 0 w 1863"/>
                <a:gd name="T93" fmla="*/ 0 h 940"/>
                <a:gd name="T94" fmla="*/ 0 w 1863"/>
                <a:gd name="T95" fmla="*/ 0 h 940"/>
                <a:gd name="T96" fmla="*/ 0 w 1863"/>
                <a:gd name="T97" fmla="*/ 0 h 940"/>
                <a:gd name="T98" fmla="*/ 0 w 1863"/>
                <a:gd name="T99" fmla="*/ 0 h 940"/>
                <a:gd name="T100" fmla="*/ 0 w 1863"/>
                <a:gd name="T101" fmla="*/ 0 h 940"/>
                <a:gd name="T102" fmla="*/ 0 w 1863"/>
                <a:gd name="T103" fmla="*/ 0 h 940"/>
                <a:gd name="T104" fmla="*/ 0 w 1863"/>
                <a:gd name="T105" fmla="*/ 0 h 940"/>
                <a:gd name="T106" fmla="*/ 0 w 1863"/>
                <a:gd name="T107" fmla="*/ 0 h 940"/>
                <a:gd name="T108" fmla="*/ 0 w 1863"/>
                <a:gd name="T109" fmla="*/ 0 h 940"/>
                <a:gd name="T110" fmla="*/ 0 w 1863"/>
                <a:gd name="T111" fmla="*/ 0 h 940"/>
                <a:gd name="T112" fmla="*/ 0 w 1863"/>
                <a:gd name="T113" fmla="*/ 0 h 940"/>
                <a:gd name="T114" fmla="*/ 0 w 1863"/>
                <a:gd name="T115" fmla="*/ 0 h 940"/>
                <a:gd name="T116" fmla="*/ 0 w 1863"/>
                <a:gd name="T117" fmla="*/ 0 h 940"/>
                <a:gd name="T118" fmla="*/ 0 w 1863"/>
                <a:gd name="T119" fmla="*/ 0 h 94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863"/>
                <a:gd name="T181" fmla="*/ 0 h 940"/>
                <a:gd name="T182" fmla="*/ 1863 w 1863"/>
                <a:gd name="T183" fmla="*/ 940 h 94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863" h="940">
                  <a:moveTo>
                    <a:pt x="894" y="802"/>
                  </a:moveTo>
                  <a:lnTo>
                    <a:pt x="968" y="777"/>
                  </a:lnTo>
                  <a:lnTo>
                    <a:pt x="967" y="793"/>
                  </a:lnTo>
                  <a:lnTo>
                    <a:pt x="965" y="809"/>
                  </a:lnTo>
                  <a:lnTo>
                    <a:pt x="962" y="825"/>
                  </a:lnTo>
                  <a:lnTo>
                    <a:pt x="958" y="841"/>
                  </a:lnTo>
                  <a:lnTo>
                    <a:pt x="952" y="858"/>
                  </a:lnTo>
                  <a:lnTo>
                    <a:pt x="943" y="872"/>
                  </a:lnTo>
                  <a:lnTo>
                    <a:pt x="932" y="885"/>
                  </a:lnTo>
                  <a:lnTo>
                    <a:pt x="918" y="896"/>
                  </a:lnTo>
                  <a:lnTo>
                    <a:pt x="904" y="898"/>
                  </a:lnTo>
                  <a:lnTo>
                    <a:pt x="890" y="896"/>
                  </a:lnTo>
                  <a:lnTo>
                    <a:pt x="876" y="890"/>
                  </a:lnTo>
                  <a:lnTo>
                    <a:pt x="862" y="882"/>
                  </a:lnTo>
                  <a:lnTo>
                    <a:pt x="848" y="871"/>
                  </a:lnTo>
                  <a:lnTo>
                    <a:pt x="837" y="859"/>
                  </a:lnTo>
                  <a:lnTo>
                    <a:pt x="826" y="844"/>
                  </a:lnTo>
                  <a:lnTo>
                    <a:pt x="817" y="828"/>
                  </a:lnTo>
                  <a:lnTo>
                    <a:pt x="894" y="802"/>
                  </a:lnTo>
                  <a:lnTo>
                    <a:pt x="888" y="773"/>
                  </a:lnTo>
                  <a:lnTo>
                    <a:pt x="807" y="801"/>
                  </a:lnTo>
                  <a:lnTo>
                    <a:pt x="800" y="795"/>
                  </a:lnTo>
                  <a:lnTo>
                    <a:pt x="793" y="785"/>
                  </a:lnTo>
                  <a:lnTo>
                    <a:pt x="789" y="774"/>
                  </a:lnTo>
                  <a:lnTo>
                    <a:pt x="782" y="763"/>
                  </a:lnTo>
                  <a:lnTo>
                    <a:pt x="794" y="758"/>
                  </a:lnTo>
                  <a:lnTo>
                    <a:pt x="808" y="754"/>
                  </a:lnTo>
                  <a:lnTo>
                    <a:pt x="822" y="748"/>
                  </a:lnTo>
                  <a:lnTo>
                    <a:pt x="838" y="743"/>
                  </a:lnTo>
                  <a:lnTo>
                    <a:pt x="853" y="737"/>
                  </a:lnTo>
                  <a:lnTo>
                    <a:pt x="868" y="733"/>
                  </a:lnTo>
                  <a:lnTo>
                    <a:pt x="881" y="729"/>
                  </a:lnTo>
                  <a:lnTo>
                    <a:pt x="894" y="724"/>
                  </a:lnTo>
                  <a:lnTo>
                    <a:pt x="886" y="696"/>
                  </a:lnTo>
                  <a:lnTo>
                    <a:pt x="788" y="729"/>
                  </a:lnTo>
                  <a:lnTo>
                    <a:pt x="787" y="726"/>
                  </a:lnTo>
                  <a:lnTo>
                    <a:pt x="787" y="723"/>
                  </a:lnTo>
                  <a:lnTo>
                    <a:pt x="787" y="720"/>
                  </a:lnTo>
                  <a:lnTo>
                    <a:pt x="787" y="716"/>
                  </a:lnTo>
                  <a:lnTo>
                    <a:pt x="747" y="712"/>
                  </a:lnTo>
                  <a:lnTo>
                    <a:pt x="747" y="733"/>
                  </a:lnTo>
                  <a:lnTo>
                    <a:pt x="749" y="752"/>
                  </a:lnTo>
                  <a:lnTo>
                    <a:pt x="753" y="773"/>
                  </a:lnTo>
                  <a:lnTo>
                    <a:pt x="760" y="792"/>
                  </a:lnTo>
                  <a:lnTo>
                    <a:pt x="767" y="811"/>
                  </a:lnTo>
                  <a:lnTo>
                    <a:pt x="776" y="830"/>
                  </a:lnTo>
                  <a:lnTo>
                    <a:pt x="787" y="847"/>
                  </a:lnTo>
                  <a:lnTo>
                    <a:pt x="798" y="864"/>
                  </a:lnTo>
                  <a:lnTo>
                    <a:pt x="811" y="881"/>
                  </a:lnTo>
                  <a:lnTo>
                    <a:pt x="825" y="897"/>
                  </a:lnTo>
                  <a:lnTo>
                    <a:pt x="840" y="911"/>
                  </a:lnTo>
                  <a:lnTo>
                    <a:pt x="856" y="922"/>
                  </a:lnTo>
                  <a:lnTo>
                    <a:pt x="873" y="931"/>
                  </a:lnTo>
                  <a:lnTo>
                    <a:pt x="892" y="937"/>
                  </a:lnTo>
                  <a:lnTo>
                    <a:pt x="911" y="940"/>
                  </a:lnTo>
                  <a:lnTo>
                    <a:pt x="932" y="938"/>
                  </a:lnTo>
                  <a:lnTo>
                    <a:pt x="947" y="934"/>
                  </a:lnTo>
                  <a:lnTo>
                    <a:pt x="960" y="927"/>
                  </a:lnTo>
                  <a:lnTo>
                    <a:pt x="971" y="918"/>
                  </a:lnTo>
                  <a:lnTo>
                    <a:pt x="981" y="908"/>
                  </a:lnTo>
                  <a:lnTo>
                    <a:pt x="987" y="896"/>
                  </a:lnTo>
                  <a:lnTo>
                    <a:pt x="994" y="883"/>
                  </a:lnTo>
                  <a:lnTo>
                    <a:pt x="999" y="869"/>
                  </a:lnTo>
                  <a:lnTo>
                    <a:pt x="1002" y="854"/>
                  </a:lnTo>
                  <a:lnTo>
                    <a:pt x="1035" y="592"/>
                  </a:lnTo>
                  <a:lnTo>
                    <a:pt x="1037" y="572"/>
                  </a:lnTo>
                  <a:lnTo>
                    <a:pt x="1040" y="552"/>
                  </a:lnTo>
                  <a:lnTo>
                    <a:pt x="1044" y="532"/>
                  </a:lnTo>
                  <a:lnTo>
                    <a:pt x="1048" y="513"/>
                  </a:lnTo>
                  <a:lnTo>
                    <a:pt x="1052" y="493"/>
                  </a:lnTo>
                  <a:lnTo>
                    <a:pt x="1057" y="475"/>
                  </a:lnTo>
                  <a:lnTo>
                    <a:pt x="1063" y="456"/>
                  </a:lnTo>
                  <a:lnTo>
                    <a:pt x="1070" y="438"/>
                  </a:lnTo>
                  <a:lnTo>
                    <a:pt x="1077" y="416"/>
                  </a:lnTo>
                  <a:lnTo>
                    <a:pt x="1087" y="395"/>
                  </a:lnTo>
                  <a:lnTo>
                    <a:pt x="1098" y="374"/>
                  </a:lnTo>
                  <a:lnTo>
                    <a:pt x="1111" y="353"/>
                  </a:lnTo>
                  <a:lnTo>
                    <a:pt x="1125" y="334"/>
                  </a:lnTo>
                  <a:lnTo>
                    <a:pt x="1139" y="314"/>
                  </a:lnTo>
                  <a:lnTo>
                    <a:pt x="1155" y="297"/>
                  </a:lnTo>
                  <a:lnTo>
                    <a:pt x="1173" y="280"/>
                  </a:lnTo>
                  <a:lnTo>
                    <a:pt x="1191" y="264"/>
                  </a:lnTo>
                  <a:lnTo>
                    <a:pt x="1210" y="249"/>
                  </a:lnTo>
                  <a:lnTo>
                    <a:pt x="1230" y="236"/>
                  </a:lnTo>
                  <a:lnTo>
                    <a:pt x="1251" y="225"/>
                  </a:lnTo>
                  <a:lnTo>
                    <a:pt x="1273" y="216"/>
                  </a:lnTo>
                  <a:lnTo>
                    <a:pt x="1294" y="207"/>
                  </a:lnTo>
                  <a:lnTo>
                    <a:pt x="1317" y="201"/>
                  </a:lnTo>
                  <a:lnTo>
                    <a:pt x="1341" y="197"/>
                  </a:lnTo>
                  <a:lnTo>
                    <a:pt x="1354" y="212"/>
                  </a:lnTo>
                  <a:lnTo>
                    <a:pt x="1366" y="225"/>
                  </a:lnTo>
                  <a:lnTo>
                    <a:pt x="1378" y="238"/>
                  </a:lnTo>
                  <a:lnTo>
                    <a:pt x="1391" y="249"/>
                  </a:lnTo>
                  <a:lnTo>
                    <a:pt x="1406" y="259"/>
                  </a:lnTo>
                  <a:lnTo>
                    <a:pt x="1423" y="268"/>
                  </a:lnTo>
                  <a:lnTo>
                    <a:pt x="1445" y="276"/>
                  </a:lnTo>
                  <a:lnTo>
                    <a:pt x="1471" y="284"/>
                  </a:lnTo>
                  <a:lnTo>
                    <a:pt x="1486" y="287"/>
                  </a:lnTo>
                  <a:lnTo>
                    <a:pt x="1500" y="288"/>
                  </a:lnTo>
                  <a:lnTo>
                    <a:pt x="1515" y="289"/>
                  </a:lnTo>
                  <a:lnTo>
                    <a:pt x="1530" y="289"/>
                  </a:lnTo>
                  <a:lnTo>
                    <a:pt x="1544" y="287"/>
                  </a:lnTo>
                  <a:lnTo>
                    <a:pt x="1557" y="285"/>
                  </a:lnTo>
                  <a:lnTo>
                    <a:pt x="1571" y="282"/>
                  </a:lnTo>
                  <a:lnTo>
                    <a:pt x="1584" y="276"/>
                  </a:lnTo>
                  <a:lnTo>
                    <a:pt x="1597" y="272"/>
                  </a:lnTo>
                  <a:lnTo>
                    <a:pt x="1609" y="265"/>
                  </a:lnTo>
                  <a:lnTo>
                    <a:pt x="1622" y="259"/>
                  </a:lnTo>
                  <a:lnTo>
                    <a:pt x="1634" y="251"/>
                  </a:lnTo>
                  <a:lnTo>
                    <a:pt x="1645" y="243"/>
                  </a:lnTo>
                  <a:lnTo>
                    <a:pt x="1656" y="234"/>
                  </a:lnTo>
                  <a:lnTo>
                    <a:pt x="1667" y="224"/>
                  </a:lnTo>
                  <a:lnTo>
                    <a:pt x="1678" y="214"/>
                  </a:lnTo>
                  <a:lnTo>
                    <a:pt x="1713" y="234"/>
                  </a:lnTo>
                  <a:lnTo>
                    <a:pt x="1743" y="258"/>
                  </a:lnTo>
                  <a:lnTo>
                    <a:pt x="1769" y="286"/>
                  </a:lnTo>
                  <a:lnTo>
                    <a:pt x="1792" y="319"/>
                  </a:lnTo>
                  <a:lnTo>
                    <a:pt x="1809" y="353"/>
                  </a:lnTo>
                  <a:lnTo>
                    <a:pt x="1823" y="391"/>
                  </a:lnTo>
                  <a:lnTo>
                    <a:pt x="1831" y="429"/>
                  </a:lnTo>
                  <a:lnTo>
                    <a:pt x="1834" y="469"/>
                  </a:lnTo>
                  <a:lnTo>
                    <a:pt x="1836" y="496"/>
                  </a:lnTo>
                  <a:lnTo>
                    <a:pt x="1840" y="527"/>
                  </a:lnTo>
                  <a:lnTo>
                    <a:pt x="1843" y="550"/>
                  </a:lnTo>
                  <a:lnTo>
                    <a:pt x="1846" y="556"/>
                  </a:lnTo>
                  <a:lnTo>
                    <a:pt x="1858" y="507"/>
                  </a:lnTo>
                  <a:lnTo>
                    <a:pt x="1863" y="456"/>
                  </a:lnTo>
                  <a:lnTo>
                    <a:pt x="1861" y="404"/>
                  </a:lnTo>
                  <a:lnTo>
                    <a:pt x="1853" y="355"/>
                  </a:lnTo>
                  <a:lnTo>
                    <a:pt x="1848" y="339"/>
                  </a:lnTo>
                  <a:lnTo>
                    <a:pt x="1843" y="323"/>
                  </a:lnTo>
                  <a:lnTo>
                    <a:pt x="1836" y="307"/>
                  </a:lnTo>
                  <a:lnTo>
                    <a:pt x="1828" y="291"/>
                  </a:lnTo>
                  <a:lnTo>
                    <a:pt x="1819" y="277"/>
                  </a:lnTo>
                  <a:lnTo>
                    <a:pt x="1809" y="263"/>
                  </a:lnTo>
                  <a:lnTo>
                    <a:pt x="1799" y="249"/>
                  </a:lnTo>
                  <a:lnTo>
                    <a:pt x="1787" y="236"/>
                  </a:lnTo>
                  <a:lnTo>
                    <a:pt x="1775" y="224"/>
                  </a:lnTo>
                  <a:lnTo>
                    <a:pt x="1762" y="212"/>
                  </a:lnTo>
                  <a:lnTo>
                    <a:pt x="1749" y="200"/>
                  </a:lnTo>
                  <a:lnTo>
                    <a:pt x="1735" y="189"/>
                  </a:lnTo>
                  <a:lnTo>
                    <a:pt x="1720" y="179"/>
                  </a:lnTo>
                  <a:lnTo>
                    <a:pt x="1705" y="169"/>
                  </a:lnTo>
                  <a:lnTo>
                    <a:pt x="1691" y="160"/>
                  </a:lnTo>
                  <a:lnTo>
                    <a:pt x="1676" y="152"/>
                  </a:lnTo>
                  <a:lnTo>
                    <a:pt x="1673" y="153"/>
                  </a:lnTo>
                  <a:lnTo>
                    <a:pt x="1671" y="154"/>
                  </a:lnTo>
                  <a:lnTo>
                    <a:pt x="1668" y="155"/>
                  </a:lnTo>
                  <a:lnTo>
                    <a:pt x="1666" y="157"/>
                  </a:lnTo>
                  <a:lnTo>
                    <a:pt x="1663" y="160"/>
                  </a:lnTo>
                  <a:lnTo>
                    <a:pt x="1659" y="166"/>
                  </a:lnTo>
                  <a:lnTo>
                    <a:pt x="1651" y="173"/>
                  </a:lnTo>
                  <a:lnTo>
                    <a:pt x="1642" y="183"/>
                  </a:lnTo>
                  <a:lnTo>
                    <a:pt x="1629" y="195"/>
                  </a:lnTo>
                  <a:lnTo>
                    <a:pt x="1617" y="205"/>
                  </a:lnTo>
                  <a:lnTo>
                    <a:pt x="1607" y="213"/>
                  </a:lnTo>
                  <a:lnTo>
                    <a:pt x="1596" y="221"/>
                  </a:lnTo>
                  <a:lnTo>
                    <a:pt x="1586" y="226"/>
                  </a:lnTo>
                  <a:lnTo>
                    <a:pt x="1576" y="232"/>
                  </a:lnTo>
                  <a:lnTo>
                    <a:pt x="1568" y="235"/>
                  </a:lnTo>
                  <a:lnTo>
                    <a:pt x="1558" y="238"/>
                  </a:lnTo>
                  <a:lnTo>
                    <a:pt x="1548" y="239"/>
                  </a:lnTo>
                  <a:lnTo>
                    <a:pt x="1538" y="240"/>
                  </a:lnTo>
                  <a:lnTo>
                    <a:pt x="1528" y="242"/>
                  </a:lnTo>
                  <a:lnTo>
                    <a:pt x="1518" y="242"/>
                  </a:lnTo>
                  <a:lnTo>
                    <a:pt x="1506" y="240"/>
                  </a:lnTo>
                  <a:lnTo>
                    <a:pt x="1493" y="240"/>
                  </a:lnTo>
                  <a:lnTo>
                    <a:pt x="1479" y="239"/>
                  </a:lnTo>
                  <a:lnTo>
                    <a:pt x="1463" y="238"/>
                  </a:lnTo>
                  <a:lnTo>
                    <a:pt x="1454" y="234"/>
                  </a:lnTo>
                  <a:lnTo>
                    <a:pt x="1443" y="231"/>
                  </a:lnTo>
                  <a:lnTo>
                    <a:pt x="1433" y="226"/>
                  </a:lnTo>
                  <a:lnTo>
                    <a:pt x="1422" y="222"/>
                  </a:lnTo>
                  <a:lnTo>
                    <a:pt x="1412" y="218"/>
                  </a:lnTo>
                  <a:lnTo>
                    <a:pt x="1403" y="211"/>
                  </a:lnTo>
                  <a:lnTo>
                    <a:pt x="1395" y="204"/>
                  </a:lnTo>
                  <a:lnTo>
                    <a:pt x="1387" y="195"/>
                  </a:lnTo>
                  <a:lnTo>
                    <a:pt x="1391" y="192"/>
                  </a:lnTo>
                  <a:lnTo>
                    <a:pt x="1394" y="187"/>
                  </a:lnTo>
                  <a:lnTo>
                    <a:pt x="1396" y="183"/>
                  </a:lnTo>
                  <a:lnTo>
                    <a:pt x="1399" y="179"/>
                  </a:lnTo>
                  <a:lnTo>
                    <a:pt x="1407" y="156"/>
                  </a:lnTo>
                  <a:lnTo>
                    <a:pt x="1410" y="132"/>
                  </a:lnTo>
                  <a:lnTo>
                    <a:pt x="1410" y="108"/>
                  </a:lnTo>
                  <a:lnTo>
                    <a:pt x="1408" y="85"/>
                  </a:lnTo>
                  <a:lnTo>
                    <a:pt x="1403" y="61"/>
                  </a:lnTo>
                  <a:lnTo>
                    <a:pt x="1394" y="40"/>
                  </a:lnTo>
                  <a:lnTo>
                    <a:pt x="1383" y="19"/>
                  </a:lnTo>
                  <a:lnTo>
                    <a:pt x="1370" y="0"/>
                  </a:lnTo>
                  <a:lnTo>
                    <a:pt x="1369" y="5"/>
                  </a:lnTo>
                  <a:lnTo>
                    <a:pt x="1370" y="22"/>
                  </a:lnTo>
                  <a:lnTo>
                    <a:pt x="1372" y="46"/>
                  </a:lnTo>
                  <a:lnTo>
                    <a:pt x="1373" y="75"/>
                  </a:lnTo>
                  <a:lnTo>
                    <a:pt x="1371" y="105"/>
                  </a:lnTo>
                  <a:lnTo>
                    <a:pt x="1366" y="132"/>
                  </a:lnTo>
                  <a:lnTo>
                    <a:pt x="1354" y="154"/>
                  </a:lnTo>
                  <a:lnTo>
                    <a:pt x="1334" y="167"/>
                  </a:lnTo>
                  <a:lnTo>
                    <a:pt x="1313" y="167"/>
                  </a:lnTo>
                  <a:lnTo>
                    <a:pt x="1291" y="169"/>
                  </a:lnTo>
                  <a:lnTo>
                    <a:pt x="1270" y="173"/>
                  </a:lnTo>
                  <a:lnTo>
                    <a:pt x="1250" y="179"/>
                  </a:lnTo>
                  <a:lnTo>
                    <a:pt x="1230" y="185"/>
                  </a:lnTo>
                  <a:lnTo>
                    <a:pt x="1211" y="194"/>
                  </a:lnTo>
                  <a:lnTo>
                    <a:pt x="1192" y="203"/>
                  </a:lnTo>
                  <a:lnTo>
                    <a:pt x="1174" y="213"/>
                  </a:lnTo>
                  <a:lnTo>
                    <a:pt x="1156" y="225"/>
                  </a:lnTo>
                  <a:lnTo>
                    <a:pt x="1139" y="238"/>
                  </a:lnTo>
                  <a:lnTo>
                    <a:pt x="1124" y="252"/>
                  </a:lnTo>
                  <a:lnTo>
                    <a:pt x="1109" y="268"/>
                  </a:lnTo>
                  <a:lnTo>
                    <a:pt x="1095" y="283"/>
                  </a:lnTo>
                  <a:lnTo>
                    <a:pt x="1082" y="300"/>
                  </a:lnTo>
                  <a:lnTo>
                    <a:pt x="1069" y="317"/>
                  </a:lnTo>
                  <a:lnTo>
                    <a:pt x="1058" y="335"/>
                  </a:lnTo>
                  <a:lnTo>
                    <a:pt x="1049" y="351"/>
                  </a:lnTo>
                  <a:lnTo>
                    <a:pt x="1042" y="368"/>
                  </a:lnTo>
                  <a:lnTo>
                    <a:pt x="1036" y="386"/>
                  </a:lnTo>
                  <a:lnTo>
                    <a:pt x="1032" y="403"/>
                  </a:lnTo>
                  <a:lnTo>
                    <a:pt x="1027" y="421"/>
                  </a:lnTo>
                  <a:lnTo>
                    <a:pt x="1023" y="439"/>
                  </a:lnTo>
                  <a:lnTo>
                    <a:pt x="1019" y="456"/>
                  </a:lnTo>
                  <a:lnTo>
                    <a:pt x="1014" y="474"/>
                  </a:lnTo>
                  <a:lnTo>
                    <a:pt x="1006" y="469"/>
                  </a:lnTo>
                  <a:lnTo>
                    <a:pt x="994" y="465"/>
                  </a:lnTo>
                  <a:lnTo>
                    <a:pt x="979" y="461"/>
                  </a:lnTo>
                  <a:lnTo>
                    <a:pt x="963" y="455"/>
                  </a:lnTo>
                  <a:lnTo>
                    <a:pt x="948" y="449"/>
                  </a:lnTo>
                  <a:lnTo>
                    <a:pt x="934" y="442"/>
                  </a:lnTo>
                  <a:lnTo>
                    <a:pt x="924" y="436"/>
                  </a:lnTo>
                  <a:lnTo>
                    <a:pt x="920" y="428"/>
                  </a:lnTo>
                  <a:lnTo>
                    <a:pt x="901" y="431"/>
                  </a:lnTo>
                  <a:lnTo>
                    <a:pt x="870" y="437"/>
                  </a:lnTo>
                  <a:lnTo>
                    <a:pt x="831" y="442"/>
                  </a:lnTo>
                  <a:lnTo>
                    <a:pt x="785" y="451"/>
                  </a:lnTo>
                  <a:lnTo>
                    <a:pt x="732" y="460"/>
                  </a:lnTo>
                  <a:lnTo>
                    <a:pt x="676" y="468"/>
                  </a:lnTo>
                  <a:lnTo>
                    <a:pt x="617" y="478"/>
                  </a:lnTo>
                  <a:lnTo>
                    <a:pt x="558" y="488"/>
                  </a:lnTo>
                  <a:lnTo>
                    <a:pt x="499" y="498"/>
                  </a:lnTo>
                  <a:lnTo>
                    <a:pt x="444" y="507"/>
                  </a:lnTo>
                  <a:lnTo>
                    <a:pt x="392" y="516"/>
                  </a:lnTo>
                  <a:lnTo>
                    <a:pt x="345" y="524"/>
                  </a:lnTo>
                  <a:lnTo>
                    <a:pt x="306" y="530"/>
                  </a:lnTo>
                  <a:lnTo>
                    <a:pt x="277" y="534"/>
                  </a:lnTo>
                  <a:lnTo>
                    <a:pt x="257" y="538"/>
                  </a:lnTo>
                  <a:lnTo>
                    <a:pt x="251" y="539"/>
                  </a:lnTo>
                  <a:lnTo>
                    <a:pt x="236" y="534"/>
                  </a:lnTo>
                  <a:lnTo>
                    <a:pt x="221" y="529"/>
                  </a:lnTo>
                  <a:lnTo>
                    <a:pt x="206" y="525"/>
                  </a:lnTo>
                  <a:lnTo>
                    <a:pt x="191" y="519"/>
                  </a:lnTo>
                  <a:lnTo>
                    <a:pt x="176" y="514"/>
                  </a:lnTo>
                  <a:lnTo>
                    <a:pt x="161" y="508"/>
                  </a:lnTo>
                  <a:lnTo>
                    <a:pt x="147" y="504"/>
                  </a:lnTo>
                  <a:lnTo>
                    <a:pt x="132" y="499"/>
                  </a:lnTo>
                  <a:lnTo>
                    <a:pt x="116" y="493"/>
                  </a:lnTo>
                  <a:lnTo>
                    <a:pt x="101" y="489"/>
                  </a:lnTo>
                  <a:lnTo>
                    <a:pt x="87" y="483"/>
                  </a:lnTo>
                  <a:lnTo>
                    <a:pt x="72" y="479"/>
                  </a:lnTo>
                  <a:lnTo>
                    <a:pt x="57" y="475"/>
                  </a:lnTo>
                  <a:lnTo>
                    <a:pt x="42" y="470"/>
                  </a:lnTo>
                  <a:lnTo>
                    <a:pt x="26" y="466"/>
                  </a:lnTo>
                  <a:lnTo>
                    <a:pt x="11" y="462"/>
                  </a:lnTo>
                  <a:lnTo>
                    <a:pt x="0" y="473"/>
                  </a:lnTo>
                  <a:lnTo>
                    <a:pt x="4" y="475"/>
                  </a:lnTo>
                  <a:lnTo>
                    <a:pt x="10" y="478"/>
                  </a:lnTo>
                  <a:lnTo>
                    <a:pt x="21" y="482"/>
                  </a:lnTo>
                  <a:lnTo>
                    <a:pt x="34" y="488"/>
                  </a:lnTo>
                  <a:lnTo>
                    <a:pt x="50" y="493"/>
                  </a:lnTo>
                  <a:lnTo>
                    <a:pt x="68" y="500"/>
                  </a:lnTo>
                  <a:lnTo>
                    <a:pt x="86" y="507"/>
                  </a:lnTo>
                  <a:lnTo>
                    <a:pt x="105" y="514"/>
                  </a:lnTo>
                  <a:lnTo>
                    <a:pt x="123" y="521"/>
                  </a:lnTo>
                  <a:lnTo>
                    <a:pt x="141" y="528"/>
                  </a:lnTo>
                  <a:lnTo>
                    <a:pt x="159" y="534"/>
                  </a:lnTo>
                  <a:lnTo>
                    <a:pt x="174" y="540"/>
                  </a:lnTo>
                  <a:lnTo>
                    <a:pt x="187" y="545"/>
                  </a:lnTo>
                  <a:lnTo>
                    <a:pt x="197" y="549"/>
                  </a:lnTo>
                  <a:lnTo>
                    <a:pt x="203" y="551"/>
                  </a:lnTo>
                  <a:lnTo>
                    <a:pt x="205" y="552"/>
                  </a:lnTo>
                  <a:lnTo>
                    <a:pt x="204" y="552"/>
                  </a:lnTo>
                  <a:lnTo>
                    <a:pt x="201" y="553"/>
                  </a:lnTo>
                  <a:lnTo>
                    <a:pt x="197" y="555"/>
                  </a:lnTo>
                  <a:lnTo>
                    <a:pt x="191" y="557"/>
                  </a:lnTo>
                  <a:lnTo>
                    <a:pt x="185" y="559"/>
                  </a:lnTo>
                  <a:lnTo>
                    <a:pt x="179" y="563"/>
                  </a:lnTo>
                  <a:lnTo>
                    <a:pt x="174" y="565"/>
                  </a:lnTo>
                  <a:lnTo>
                    <a:pt x="170" y="568"/>
                  </a:lnTo>
                  <a:lnTo>
                    <a:pt x="463" y="697"/>
                  </a:lnTo>
                  <a:lnTo>
                    <a:pt x="469" y="699"/>
                  </a:lnTo>
                  <a:lnTo>
                    <a:pt x="474" y="700"/>
                  </a:lnTo>
                  <a:lnTo>
                    <a:pt x="480" y="700"/>
                  </a:lnTo>
                  <a:lnTo>
                    <a:pt x="485" y="696"/>
                  </a:lnTo>
                  <a:lnTo>
                    <a:pt x="232" y="576"/>
                  </a:lnTo>
                  <a:lnTo>
                    <a:pt x="250" y="571"/>
                  </a:lnTo>
                  <a:lnTo>
                    <a:pt x="279" y="566"/>
                  </a:lnTo>
                  <a:lnTo>
                    <a:pt x="317" y="557"/>
                  </a:lnTo>
                  <a:lnTo>
                    <a:pt x="364" y="549"/>
                  </a:lnTo>
                  <a:lnTo>
                    <a:pt x="417" y="539"/>
                  </a:lnTo>
                  <a:lnTo>
                    <a:pt x="474" y="528"/>
                  </a:lnTo>
                  <a:lnTo>
                    <a:pt x="535" y="516"/>
                  </a:lnTo>
                  <a:lnTo>
                    <a:pt x="596" y="505"/>
                  </a:lnTo>
                  <a:lnTo>
                    <a:pt x="657" y="494"/>
                  </a:lnTo>
                  <a:lnTo>
                    <a:pt x="714" y="483"/>
                  </a:lnTo>
                  <a:lnTo>
                    <a:pt x="768" y="474"/>
                  </a:lnTo>
                  <a:lnTo>
                    <a:pt x="816" y="464"/>
                  </a:lnTo>
                  <a:lnTo>
                    <a:pt x="857" y="457"/>
                  </a:lnTo>
                  <a:lnTo>
                    <a:pt x="888" y="451"/>
                  </a:lnTo>
                  <a:lnTo>
                    <a:pt x="908" y="448"/>
                  </a:lnTo>
                  <a:lnTo>
                    <a:pt x="915" y="447"/>
                  </a:lnTo>
                  <a:lnTo>
                    <a:pt x="927" y="453"/>
                  </a:lnTo>
                  <a:lnTo>
                    <a:pt x="939" y="460"/>
                  </a:lnTo>
                  <a:lnTo>
                    <a:pt x="952" y="466"/>
                  </a:lnTo>
                  <a:lnTo>
                    <a:pt x="965" y="474"/>
                  </a:lnTo>
                  <a:lnTo>
                    <a:pt x="976" y="481"/>
                  </a:lnTo>
                  <a:lnTo>
                    <a:pt x="988" y="489"/>
                  </a:lnTo>
                  <a:lnTo>
                    <a:pt x="1000" y="496"/>
                  </a:lnTo>
                  <a:lnTo>
                    <a:pt x="1011" y="505"/>
                  </a:lnTo>
                  <a:lnTo>
                    <a:pt x="1010" y="533"/>
                  </a:lnTo>
                  <a:lnTo>
                    <a:pt x="1006" y="559"/>
                  </a:lnTo>
                  <a:lnTo>
                    <a:pt x="1000" y="587"/>
                  </a:lnTo>
                  <a:lnTo>
                    <a:pt x="994" y="611"/>
                  </a:lnTo>
                  <a:lnTo>
                    <a:pt x="986" y="603"/>
                  </a:lnTo>
                  <a:lnTo>
                    <a:pt x="979" y="594"/>
                  </a:lnTo>
                  <a:lnTo>
                    <a:pt x="971" y="585"/>
                  </a:lnTo>
                  <a:lnTo>
                    <a:pt x="963" y="578"/>
                  </a:lnTo>
                  <a:lnTo>
                    <a:pt x="956" y="570"/>
                  </a:lnTo>
                  <a:lnTo>
                    <a:pt x="948" y="563"/>
                  </a:lnTo>
                  <a:lnTo>
                    <a:pt x="940" y="555"/>
                  </a:lnTo>
                  <a:lnTo>
                    <a:pt x="930" y="549"/>
                  </a:lnTo>
                  <a:lnTo>
                    <a:pt x="937" y="549"/>
                  </a:lnTo>
                  <a:lnTo>
                    <a:pt x="945" y="551"/>
                  </a:lnTo>
                  <a:lnTo>
                    <a:pt x="953" y="556"/>
                  </a:lnTo>
                  <a:lnTo>
                    <a:pt x="959" y="562"/>
                  </a:lnTo>
                  <a:lnTo>
                    <a:pt x="967" y="567"/>
                  </a:lnTo>
                  <a:lnTo>
                    <a:pt x="974" y="569"/>
                  </a:lnTo>
                  <a:lnTo>
                    <a:pt x="982" y="569"/>
                  </a:lnTo>
                  <a:lnTo>
                    <a:pt x="991" y="565"/>
                  </a:lnTo>
                  <a:lnTo>
                    <a:pt x="983" y="552"/>
                  </a:lnTo>
                  <a:lnTo>
                    <a:pt x="973" y="540"/>
                  </a:lnTo>
                  <a:lnTo>
                    <a:pt x="963" y="529"/>
                  </a:lnTo>
                  <a:lnTo>
                    <a:pt x="952" y="518"/>
                  </a:lnTo>
                  <a:lnTo>
                    <a:pt x="940" y="508"/>
                  </a:lnTo>
                  <a:lnTo>
                    <a:pt x="927" y="500"/>
                  </a:lnTo>
                  <a:lnTo>
                    <a:pt x="914" y="492"/>
                  </a:lnTo>
                  <a:lnTo>
                    <a:pt x="901" y="486"/>
                  </a:lnTo>
                  <a:lnTo>
                    <a:pt x="909" y="487"/>
                  </a:lnTo>
                  <a:lnTo>
                    <a:pt x="918" y="488"/>
                  </a:lnTo>
                  <a:lnTo>
                    <a:pt x="927" y="490"/>
                  </a:lnTo>
                  <a:lnTo>
                    <a:pt x="935" y="492"/>
                  </a:lnTo>
                  <a:lnTo>
                    <a:pt x="944" y="494"/>
                  </a:lnTo>
                  <a:lnTo>
                    <a:pt x="953" y="498"/>
                  </a:lnTo>
                  <a:lnTo>
                    <a:pt x="960" y="501"/>
                  </a:lnTo>
                  <a:lnTo>
                    <a:pt x="968" y="505"/>
                  </a:lnTo>
                  <a:lnTo>
                    <a:pt x="972" y="506"/>
                  </a:lnTo>
                  <a:lnTo>
                    <a:pt x="976" y="510"/>
                  </a:lnTo>
                  <a:lnTo>
                    <a:pt x="981" y="514"/>
                  </a:lnTo>
                  <a:lnTo>
                    <a:pt x="984" y="517"/>
                  </a:lnTo>
                  <a:lnTo>
                    <a:pt x="988" y="521"/>
                  </a:lnTo>
                  <a:lnTo>
                    <a:pt x="993" y="523"/>
                  </a:lnTo>
                  <a:lnTo>
                    <a:pt x="997" y="521"/>
                  </a:lnTo>
                  <a:lnTo>
                    <a:pt x="1002" y="517"/>
                  </a:lnTo>
                  <a:lnTo>
                    <a:pt x="995" y="507"/>
                  </a:lnTo>
                  <a:lnTo>
                    <a:pt x="986" y="500"/>
                  </a:lnTo>
                  <a:lnTo>
                    <a:pt x="976" y="493"/>
                  </a:lnTo>
                  <a:lnTo>
                    <a:pt x="967" y="488"/>
                  </a:lnTo>
                  <a:lnTo>
                    <a:pt x="956" y="483"/>
                  </a:lnTo>
                  <a:lnTo>
                    <a:pt x="945" y="480"/>
                  </a:lnTo>
                  <a:lnTo>
                    <a:pt x="933" y="476"/>
                  </a:lnTo>
                  <a:lnTo>
                    <a:pt x="922" y="473"/>
                  </a:lnTo>
                  <a:lnTo>
                    <a:pt x="916" y="470"/>
                  </a:lnTo>
                  <a:lnTo>
                    <a:pt x="908" y="469"/>
                  </a:lnTo>
                  <a:lnTo>
                    <a:pt x="902" y="469"/>
                  </a:lnTo>
                  <a:lnTo>
                    <a:pt x="896" y="474"/>
                  </a:lnTo>
                  <a:lnTo>
                    <a:pt x="896" y="477"/>
                  </a:lnTo>
                  <a:lnTo>
                    <a:pt x="897" y="480"/>
                  </a:lnTo>
                  <a:lnTo>
                    <a:pt x="898" y="482"/>
                  </a:lnTo>
                  <a:lnTo>
                    <a:pt x="901" y="485"/>
                  </a:lnTo>
                  <a:lnTo>
                    <a:pt x="893" y="487"/>
                  </a:lnTo>
                  <a:lnTo>
                    <a:pt x="884" y="488"/>
                  </a:lnTo>
                  <a:lnTo>
                    <a:pt x="878" y="490"/>
                  </a:lnTo>
                  <a:lnTo>
                    <a:pt x="877" y="499"/>
                  </a:lnTo>
                  <a:lnTo>
                    <a:pt x="885" y="502"/>
                  </a:lnTo>
                  <a:lnTo>
                    <a:pt x="894" y="505"/>
                  </a:lnTo>
                  <a:lnTo>
                    <a:pt x="903" y="508"/>
                  </a:lnTo>
                  <a:lnTo>
                    <a:pt x="912" y="511"/>
                  </a:lnTo>
                  <a:lnTo>
                    <a:pt x="920" y="514"/>
                  </a:lnTo>
                  <a:lnTo>
                    <a:pt x="929" y="518"/>
                  </a:lnTo>
                  <a:lnTo>
                    <a:pt x="936" y="524"/>
                  </a:lnTo>
                  <a:lnTo>
                    <a:pt x="944" y="529"/>
                  </a:lnTo>
                  <a:lnTo>
                    <a:pt x="937" y="530"/>
                  </a:lnTo>
                  <a:lnTo>
                    <a:pt x="930" y="530"/>
                  </a:lnTo>
                  <a:lnTo>
                    <a:pt x="923" y="529"/>
                  </a:lnTo>
                  <a:lnTo>
                    <a:pt x="916" y="527"/>
                  </a:lnTo>
                  <a:lnTo>
                    <a:pt x="908" y="525"/>
                  </a:lnTo>
                  <a:lnTo>
                    <a:pt x="901" y="524"/>
                  </a:lnTo>
                  <a:lnTo>
                    <a:pt x="894" y="526"/>
                  </a:lnTo>
                  <a:lnTo>
                    <a:pt x="886" y="529"/>
                  </a:lnTo>
                  <a:lnTo>
                    <a:pt x="890" y="541"/>
                  </a:lnTo>
                  <a:lnTo>
                    <a:pt x="896" y="551"/>
                  </a:lnTo>
                  <a:lnTo>
                    <a:pt x="904" y="558"/>
                  </a:lnTo>
                  <a:lnTo>
                    <a:pt x="914" y="566"/>
                  </a:lnTo>
                  <a:lnTo>
                    <a:pt x="922" y="574"/>
                  </a:lnTo>
                  <a:lnTo>
                    <a:pt x="932" y="582"/>
                  </a:lnTo>
                  <a:lnTo>
                    <a:pt x="940" y="593"/>
                  </a:lnTo>
                  <a:lnTo>
                    <a:pt x="946" y="605"/>
                  </a:lnTo>
                  <a:lnTo>
                    <a:pt x="929" y="608"/>
                  </a:lnTo>
                  <a:lnTo>
                    <a:pt x="910" y="613"/>
                  </a:lnTo>
                  <a:lnTo>
                    <a:pt x="893" y="618"/>
                  </a:lnTo>
                  <a:lnTo>
                    <a:pt x="876" y="623"/>
                  </a:lnTo>
                  <a:lnTo>
                    <a:pt x="858" y="629"/>
                  </a:lnTo>
                  <a:lnTo>
                    <a:pt x="841" y="633"/>
                  </a:lnTo>
                  <a:lnTo>
                    <a:pt x="822" y="636"/>
                  </a:lnTo>
                  <a:lnTo>
                    <a:pt x="805" y="638"/>
                  </a:lnTo>
                  <a:lnTo>
                    <a:pt x="808" y="614"/>
                  </a:lnTo>
                  <a:lnTo>
                    <a:pt x="811" y="588"/>
                  </a:lnTo>
                  <a:lnTo>
                    <a:pt x="808" y="563"/>
                  </a:lnTo>
                  <a:lnTo>
                    <a:pt x="805" y="539"/>
                  </a:lnTo>
                  <a:lnTo>
                    <a:pt x="800" y="531"/>
                  </a:lnTo>
                  <a:lnTo>
                    <a:pt x="795" y="523"/>
                  </a:lnTo>
                  <a:lnTo>
                    <a:pt x="790" y="515"/>
                  </a:lnTo>
                  <a:lnTo>
                    <a:pt x="781" y="513"/>
                  </a:lnTo>
                  <a:lnTo>
                    <a:pt x="773" y="528"/>
                  </a:lnTo>
                  <a:lnTo>
                    <a:pt x="767" y="544"/>
                  </a:lnTo>
                  <a:lnTo>
                    <a:pt x="762" y="560"/>
                  </a:lnTo>
                  <a:lnTo>
                    <a:pt x="752" y="576"/>
                  </a:lnTo>
                  <a:lnTo>
                    <a:pt x="714" y="513"/>
                  </a:lnTo>
                  <a:lnTo>
                    <a:pt x="703" y="513"/>
                  </a:lnTo>
                  <a:lnTo>
                    <a:pt x="703" y="523"/>
                  </a:lnTo>
                  <a:lnTo>
                    <a:pt x="711" y="534"/>
                  </a:lnTo>
                  <a:lnTo>
                    <a:pt x="717" y="546"/>
                  </a:lnTo>
                  <a:lnTo>
                    <a:pt x="723" y="558"/>
                  </a:lnTo>
                  <a:lnTo>
                    <a:pt x="728" y="571"/>
                  </a:lnTo>
                  <a:lnTo>
                    <a:pt x="734" y="583"/>
                  </a:lnTo>
                  <a:lnTo>
                    <a:pt x="738" y="596"/>
                  </a:lnTo>
                  <a:lnTo>
                    <a:pt x="741" y="610"/>
                  </a:lnTo>
                  <a:lnTo>
                    <a:pt x="744" y="623"/>
                  </a:lnTo>
                  <a:lnTo>
                    <a:pt x="753" y="621"/>
                  </a:lnTo>
                  <a:lnTo>
                    <a:pt x="761" y="616"/>
                  </a:lnTo>
                  <a:lnTo>
                    <a:pt x="766" y="610"/>
                  </a:lnTo>
                  <a:lnTo>
                    <a:pt x="771" y="604"/>
                  </a:lnTo>
                  <a:lnTo>
                    <a:pt x="776" y="596"/>
                  </a:lnTo>
                  <a:lnTo>
                    <a:pt x="779" y="588"/>
                  </a:lnTo>
                  <a:lnTo>
                    <a:pt x="782" y="580"/>
                  </a:lnTo>
                  <a:lnTo>
                    <a:pt x="786" y="572"/>
                  </a:lnTo>
                  <a:lnTo>
                    <a:pt x="790" y="580"/>
                  </a:lnTo>
                  <a:lnTo>
                    <a:pt x="788" y="597"/>
                  </a:lnTo>
                  <a:lnTo>
                    <a:pt x="783" y="615"/>
                  </a:lnTo>
                  <a:lnTo>
                    <a:pt x="779" y="631"/>
                  </a:lnTo>
                  <a:lnTo>
                    <a:pt x="773" y="648"/>
                  </a:lnTo>
                  <a:lnTo>
                    <a:pt x="766" y="665"/>
                  </a:lnTo>
                  <a:lnTo>
                    <a:pt x="760" y="681"/>
                  </a:lnTo>
                  <a:lnTo>
                    <a:pt x="753" y="697"/>
                  </a:lnTo>
                  <a:lnTo>
                    <a:pt x="747" y="712"/>
                  </a:lnTo>
                  <a:lnTo>
                    <a:pt x="787" y="716"/>
                  </a:lnTo>
                  <a:lnTo>
                    <a:pt x="790" y="706"/>
                  </a:lnTo>
                  <a:lnTo>
                    <a:pt x="793" y="692"/>
                  </a:lnTo>
                  <a:lnTo>
                    <a:pt x="796" y="679"/>
                  </a:lnTo>
                  <a:lnTo>
                    <a:pt x="800" y="669"/>
                  </a:lnTo>
                  <a:lnTo>
                    <a:pt x="820" y="666"/>
                  </a:lnTo>
                  <a:lnTo>
                    <a:pt x="841" y="660"/>
                  </a:lnTo>
                  <a:lnTo>
                    <a:pt x="862" y="655"/>
                  </a:lnTo>
                  <a:lnTo>
                    <a:pt x="882" y="649"/>
                  </a:lnTo>
                  <a:lnTo>
                    <a:pt x="903" y="644"/>
                  </a:lnTo>
                  <a:lnTo>
                    <a:pt x="922" y="639"/>
                  </a:lnTo>
                  <a:lnTo>
                    <a:pt x="943" y="633"/>
                  </a:lnTo>
                  <a:lnTo>
                    <a:pt x="963" y="629"/>
                  </a:lnTo>
                  <a:lnTo>
                    <a:pt x="970" y="638"/>
                  </a:lnTo>
                  <a:lnTo>
                    <a:pt x="976" y="646"/>
                  </a:lnTo>
                  <a:lnTo>
                    <a:pt x="981" y="655"/>
                  </a:lnTo>
                  <a:lnTo>
                    <a:pt x="985" y="665"/>
                  </a:lnTo>
                  <a:lnTo>
                    <a:pt x="886" y="696"/>
                  </a:lnTo>
                  <a:lnTo>
                    <a:pt x="894" y="724"/>
                  </a:lnTo>
                  <a:lnTo>
                    <a:pt x="896" y="723"/>
                  </a:lnTo>
                  <a:lnTo>
                    <a:pt x="904" y="721"/>
                  </a:lnTo>
                  <a:lnTo>
                    <a:pt x="914" y="718"/>
                  </a:lnTo>
                  <a:lnTo>
                    <a:pt x="927" y="713"/>
                  </a:lnTo>
                  <a:lnTo>
                    <a:pt x="941" y="708"/>
                  </a:lnTo>
                  <a:lnTo>
                    <a:pt x="955" y="703"/>
                  </a:lnTo>
                  <a:lnTo>
                    <a:pt x="968" y="697"/>
                  </a:lnTo>
                  <a:lnTo>
                    <a:pt x="980" y="693"/>
                  </a:lnTo>
                  <a:lnTo>
                    <a:pt x="975" y="744"/>
                  </a:lnTo>
                  <a:lnTo>
                    <a:pt x="888" y="773"/>
                  </a:lnTo>
                  <a:lnTo>
                    <a:pt x="894" y="80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878" y="990"/>
              <a:ext cx="161" cy="49"/>
            </a:xfrm>
            <a:custGeom>
              <a:avLst/>
              <a:gdLst>
                <a:gd name="T0" fmla="*/ 0 w 481"/>
                <a:gd name="T1" fmla="*/ 0 h 146"/>
                <a:gd name="T2" fmla="*/ 0 w 481"/>
                <a:gd name="T3" fmla="*/ 0 h 146"/>
                <a:gd name="T4" fmla="*/ 0 w 481"/>
                <a:gd name="T5" fmla="*/ 0 h 146"/>
                <a:gd name="T6" fmla="*/ 0 w 481"/>
                <a:gd name="T7" fmla="*/ 0 h 146"/>
                <a:gd name="T8" fmla="*/ 0 w 481"/>
                <a:gd name="T9" fmla="*/ 0 h 146"/>
                <a:gd name="T10" fmla="*/ 0 w 481"/>
                <a:gd name="T11" fmla="*/ 0 h 146"/>
                <a:gd name="T12" fmla="*/ 0 w 481"/>
                <a:gd name="T13" fmla="*/ 0 h 146"/>
                <a:gd name="T14" fmla="*/ 0 w 481"/>
                <a:gd name="T15" fmla="*/ 0 h 146"/>
                <a:gd name="T16" fmla="*/ 0 w 481"/>
                <a:gd name="T17" fmla="*/ 0 h 146"/>
                <a:gd name="T18" fmla="*/ 0 w 481"/>
                <a:gd name="T19" fmla="*/ 0 h 146"/>
                <a:gd name="T20" fmla="*/ 0 w 481"/>
                <a:gd name="T21" fmla="*/ 0 h 146"/>
                <a:gd name="T22" fmla="*/ 0 w 481"/>
                <a:gd name="T23" fmla="*/ 0 h 146"/>
                <a:gd name="T24" fmla="*/ 0 w 481"/>
                <a:gd name="T25" fmla="*/ 0 h 146"/>
                <a:gd name="T26" fmla="*/ 0 w 481"/>
                <a:gd name="T27" fmla="*/ 0 h 146"/>
                <a:gd name="T28" fmla="*/ 0 w 481"/>
                <a:gd name="T29" fmla="*/ 0 h 146"/>
                <a:gd name="T30" fmla="*/ 0 w 481"/>
                <a:gd name="T31" fmla="*/ 0 h 146"/>
                <a:gd name="T32" fmla="*/ 0 w 481"/>
                <a:gd name="T33" fmla="*/ 0 h 146"/>
                <a:gd name="T34" fmla="*/ 0 w 481"/>
                <a:gd name="T35" fmla="*/ 0 h 146"/>
                <a:gd name="T36" fmla="*/ 0 w 481"/>
                <a:gd name="T37" fmla="*/ 0 h 146"/>
                <a:gd name="T38" fmla="*/ 0 w 481"/>
                <a:gd name="T39" fmla="*/ 0 h 146"/>
                <a:gd name="T40" fmla="*/ 0 w 481"/>
                <a:gd name="T41" fmla="*/ 0 h 146"/>
                <a:gd name="T42" fmla="*/ 0 w 481"/>
                <a:gd name="T43" fmla="*/ 0 h 146"/>
                <a:gd name="T44" fmla="*/ 0 w 481"/>
                <a:gd name="T45" fmla="*/ 0 h 146"/>
                <a:gd name="T46" fmla="*/ 0 w 481"/>
                <a:gd name="T47" fmla="*/ 0 h 146"/>
                <a:gd name="T48" fmla="*/ 0 w 481"/>
                <a:gd name="T49" fmla="*/ 0 h 146"/>
                <a:gd name="T50" fmla="*/ 0 w 481"/>
                <a:gd name="T51" fmla="*/ 0 h 146"/>
                <a:gd name="T52" fmla="*/ 0 w 481"/>
                <a:gd name="T53" fmla="*/ 0 h 146"/>
                <a:gd name="T54" fmla="*/ 0 w 481"/>
                <a:gd name="T55" fmla="*/ 0 h 146"/>
                <a:gd name="T56" fmla="*/ 0 w 481"/>
                <a:gd name="T57" fmla="*/ 0 h 146"/>
                <a:gd name="T58" fmla="*/ 0 w 481"/>
                <a:gd name="T59" fmla="*/ 0 h 146"/>
                <a:gd name="T60" fmla="*/ 0 w 481"/>
                <a:gd name="T61" fmla="*/ 0 h 146"/>
                <a:gd name="T62" fmla="*/ 0 w 481"/>
                <a:gd name="T63" fmla="*/ 0 h 146"/>
                <a:gd name="T64" fmla="*/ 0 w 481"/>
                <a:gd name="T65" fmla="*/ 0 h 146"/>
                <a:gd name="T66" fmla="*/ 0 w 481"/>
                <a:gd name="T67" fmla="*/ 0 h 146"/>
                <a:gd name="T68" fmla="*/ 0 w 481"/>
                <a:gd name="T69" fmla="*/ 0 h 146"/>
                <a:gd name="T70" fmla="*/ 0 w 481"/>
                <a:gd name="T71" fmla="*/ 0 h 146"/>
                <a:gd name="T72" fmla="*/ 0 w 481"/>
                <a:gd name="T73" fmla="*/ 0 h 146"/>
                <a:gd name="T74" fmla="*/ 0 w 481"/>
                <a:gd name="T75" fmla="*/ 0 h 146"/>
                <a:gd name="T76" fmla="*/ 0 w 481"/>
                <a:gd name="T77" fmla="*/ 0 h 146"/>
                <a:gd name="T78" fmla="*/ 0 w 481"/>
                <a:gd name="T79" fmla="*/ 0 h 146"/>
                <a:gd name="T80" fmla="*/ 0 w 481"/>
                <a:gd name="T81" fmla="*/ 0 h 146"/>
                <a:gd name="T82" fmla="*/ 0 w 481"/>
                <a:gd name="T83" fmla="*/ 0 h 146"/>
                <a:gd name="T84" fmla="*/ 0 w 481"/>
                <a:gd name="T85" fmla="*/ 0 h 146"/>
                <a:gd name="T86" fmla="*/ 0 w 481"/>
                <a:gd name="T87" fmla="*/ 0 h 146"/>
                <a:gd name="T88" fmla="*/ 0 w 481"/>
                <a:gd name="T89" fmla="*/ 0 h 146"/>
                <a:gd name="T90" fmla="*/ 0 w 481"/>
                <a:gd name="T91" fmla="*/ 0 h 146"/>
                <a:gd name="T92" fmla="*/ 0 w 481"/>
                <a:gd name="T93" fmla="*/ 0 h 146"/>
                <a:gd name="T94" fmla="*/ 0 w 481"/>
                <a:gd name="T95" fmla="*/ 0 h 146"/>
                <a:gd name="T96" fmla="*/ 0 w 481"/>
                <a:gd name="T97" fmla="*/ 0 h 146"/>
                <a:gd name="T98" fmla="*/ 0 w 481"/>
                <a:gd name="T99" fmla="*/ 0 h 146"/>
                <a:gd name="T100" fmla="*/ 0 w 481"/>
                <a:gd name="T101" fmla="*/ 0 h 146"/>
                <a:gd name="T102" fmla="*/ 0 w 481"/>
                <a:gd name="T103" fmla="*/ 0 h 146"/>
                <a:gd name="T104" fmla="*/ 0 w 481"/>
                <a:gd name="T105" fmla="*/ 0 h 146"/>
                <a:gd name="T106" fmla="*/ 0 w 481"/>
                <a:gd name="T107" fmla="*/ 0 h 146"/>
                <a:gd name="T108" fmla="*/ 0 w 481"/>
                <a:gd name="T109" fmla="*/ 0 h 146"/>
                <a:gd name="T110" fmla="*/ 0 w 481"/>
                <a:gd name="T111" fmla="*/ 0 h 146"/>
                <a:gd name="T112" fmla="*/ 0 w 481"/>
                <a:gd name="T113" fmla="*/ 0 h 14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81"/>
                <a:gd name="T172" fmla="*/ 0 h 146"/>
                <a:gd name="T173" fmla="*/ 481 w 481"/>
                <a:gd name="T174" fmla="*/ 146 h 14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81" h="146">
                  <a:moveTo>
                    <a:pt x="481" y="144"/>
                  </a:moveTo>
                  <a:lnTo>
                    <a:pt x="473" y="146"/>
                  </a:lnTo>
                  <a:lnTo>
                    <a:pt x="467" y="142"/>
                  </a:lnTo>
                  <a:lnTo>
                    <a:pt x="460" y="137"/>
                  </a:lnTo>
                  <a:lnTo>
                    <a:pt x="455" y="133"/>
                  </a:lnTo>
                  <a:lnTo>
                    <a:pt x="432" y="113"/>
                  </a:lnTo>
                  <a:lnTo>
                    <a:pt x="408" y="96"/>
                  </a:lnTo>
                  <a:lnTo>
                    <a:pt x="383" y="82"/>
                  </a:lnTo>
                  <a:lnTo>
                    <a:pt x="356" y="70"/>
                  </a:lnTo>
                  <a:lnTo>
                    <a:pt x="329" y="61"/>
                  </a:lnTo>
                  <a:lnTo>
                    <a:pt x="300" y="53"/>
                  </a:lnTo>
                  <a:lnTo>
                    <a:pt x="271" y="48"/>
                  </a:lnTo>
                  <a:lnTo>
                    <a:pt x="240" y="46"/>
                  </a:lnTo>
                  <a:lnTo>
                    <a:pt x="211" y="45"/>
                  </a:lnTo>
                  <a:lnTo>
                    <a:pt x="181" y="45"/>
                  </a:lnTo>
                  <a:lnTo>
                    <a:pt x="150" y="48"/>
                  </a:lnTo>
                  <a:lnTo>
                    <a:pt x="121" y="52"/>
                  </a:lnTo>
                  <a:lnTo>
                    <a:pt x="92" y="58"/>
                  </a:lnTo>
                  <a:lnTo>
                    <a:pt x="64" y="64"/>
                  </a:lnTo>
                  <a:lnTo>
                    <a:pt x="35" y="73"/>
                  </a:lnTo>
                  <a:lnTo>
                    <a:pt x="9" y="83"/>
                  </a:lnTo>
                  <a:lnTo>
                    <a:pt x="5" y="78"/>
                  </a:lnTo>
                  <a:lnTo>
                    <a:pt x="2" y="74"/>
                  </a:lnTo>
                  <a:lnTo>
                    <a:pt x="0" y="67"/>
                  </a:lnTo>
                  <a:lnTo>
                    <a:pt x="0" y="60"/>
                  </a:lnTo>
                  <a:lnTo>
                    <a:pt x="14" y="49"/>
                  </a:lnTo>
                  <a:lnTo>
                    <a:pt x="29" y="39"/>
                  </a:lnTo>
                  <a:lnTo>
                    <a:pt x="44" y="31"/>
                  </a:lnTo>
                  <a:lnTo>
                    <a:pt x="60" y="23"/>
                  </a:lnTo>
                  <a:lnTo>
                    <a:pt x="77" y="16"/>
                  </a:lnTo>
                  <a:lnTo>
                    <a:pt x="94" y="11"/>
                  </a:lnTo>
                  <a:lnTo>
                    <a:pt x="111" y="8"/>
                  </a:lnTo>
                  <a:lnTo>
                    <a:pt x="129" y="5"/>
                  </a:lnTo>
                  <a:lnTo>
                    <a:pt x="147" y="2"/>
                  </a:lnTo>
                  <a:lnTo>
                    <a:pt x="164" y="1"/>
                  </a:lnTo>
                  <a:lnTo>
                    <a:pt x="183" y="0"/>
                  </a:lnTo>
                  <a:lnTo>
                    <a:pt x="201" y="1"/>
                  </a:lnTo>
                  <a:lnTo>
                    <a:pt x="220" y="2"/>
                  </a:lnTo>
                  <a:lnTo>
                    <a:pt x="238" y="5"/>
                  </a:lnTo>
                  <a:lnTo>
                    <a:pt x="257" y="7"/>
                  </a:lnTo>
                  <a:lnTo>
                    <a:pt x="274" y="10"/>
                  </a:lnTo>
                  <a:lnTo>
                    <a:pt x="289" y="13"/>
                  </a:lnTo>
                  <a:lnTo>
                    <a:pt x="304" y="16"/>
                  </a:lnTo>
                  <a:lnTo>
                    <a:pt x="319" y="21"/>
                  </a:lnTo>
                  <a:lnTo>
                    <a:pt x="335" y="26"/>
                  </a:lnTo>
                  <a:lnTo>
                    <a:pt x="350" y="32"/>
                  </a:lnTo>
                  <a:lnTo>
                    <a:pt x="364" y="38"/>
                  </a:lnTo>
                  <a:lnTo>
                    <a:pt x="379" y="46"/>
                  </a:lnTo>
                  <a:lnTo>
                    <a:pt x="392" y="54"/>
                  </a:lnTo>
                  <a:lnTo>
                    <a:pt x="406" y="63"/>
                  </a:lnTo>
                  <a:lnTo>
                    <a:pt x="419" y="72"/>
                  </a:lnTo>
                  <a:lnTo>
                    <a:pt x="431" y="83"/>
                  </a:lnTo>
                  <a:lnTo>
                    <a:pt x="443" y="93"/>
                  </a:lnTo>
                  <a:lnTo>
                    <a:pt x="454" y="105"/>
                  </a:lnTo>
                  <a:lnTo>
                    <a:pt x="464" y="117"/>
                  </a:lnTo>
                  <a:lnTo>
                    <a:pt x="472" y="130"/>
                  </a:lnTo>
                  <a:lnTo>
                    <a:pt x="481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491" y="1017"/>
              <a:ext cx="312" cy="313"/>
            </a:xfrm>
            <a:custGeom>
              <a:avLst/>
              <a:gdLst>
                <a:gd name="T0" fmla="*/ 0 w 936"/>
                <a:gd name="T1" fmla="*/ 0 h 941"/>
                <a:gd name="T2" fmla="*/ 0 w 936"/>
                <a:gd name="T3" fmla="*/ 0 h 941"/>
                <a:gd name="T4" fmla="*/ 0 w 936"/>
                <a:gd name="T5" fmla="*/ 0 h 941"/>
                <a:gd name="T6" fmla="*/ 0 w 936"/>
                <a:gd name="T7" fmla="*/ 0 h 941"/>
                <a:gd name="T8" fmla="*/ 0 w 936"/>
                <a:gd name="T9" fmla="*/ 0 h 941"/>
                <a:gd name="T10" fmla="*/ 0 w 936"/>
                <a:gd name="T11" fmla="*/ 0 h 941"/>
                <a:gd name="T12" fmla="*/ 0 w 936"/>
                <a:gd name="T13" fmla="*/ 0 h 941"/>
                <a:gd name="T14" fmla="*/ 0 w 936"/>
                <a:gd name="T15" fmla="*/ 0 h 941"/>
                <a:gd name="T16" fmla="*/ 0 w 936"/>
                <a:gd name="T17" fmla="*/ 0 h 941"/>
                <a:gd name="T18" fmla="*/ 0 w 936"/>
                <a:gd name="T19" fmla="*/ 0 h 941"/>
                <a:gd name="T20" fmla="*/ 0 w 936"/>
                <a:gd name="T21" fmla="*/ 0 h 941"/>
                <a:gd name="T22" fmla="*/ 0 w 936"/>
                <a:gd name="T23" fmla="*/ 0 h 941"/>
                <a:gd name="T24" fmla="*/ 0 w 936"/>
                <a:gd name="T25" fmla="*/ 0 h 941"/>
                <a:gd name="T26" fmla="*/ 0 w 936"/>
                <a:gd name="T27" fmla="*/ 0 h 941"/>
                <a:gd name="T28" fmla="*/ 0 w 936"/>
                <a:gd name="T29" fmla="*/ 0 h 941"/>
                <a:gd name="T30" fmla="*/ 0 w 936"/>
                <a:gd name="T31" fmla="*/ 0 h 941"/>
                <a:gd name="T32" fmla="*/ 0 w 936"/>
                <a:gd name="T33" fmla="*/ 0 h 941"/>
                <a:gd name="T34" fmla="*/ 0 w 936"/>
                <a:gd name="T35" fmla="*/ 0 h 941"/>
                <a:gd name="T36" fmla="*/ 0 w 936"/>
                <a:gd name="T37" fmla="*/ 0 h 941"/>
                <a:gd name="T38" fmla="*/ 0 w 936"/>
                <a:gd name="T39" fmla="*/ 0 h 941"/>
                <a:gd name="T40" fmla="*/ 0 w 936"/>
                <a:gd name="T41" fmla="*/ 0 h 941"/>
                <a:gd name="T42" fmla="*/ 0 w 936"/>
                <a:gd name="T43" fmla="*/ 0 h 941"/>
                <a:gd name="T44" fmla="*/ 0 w 936"/>
                <a:gd name="T45" fmla="*/ 0 h 941"/>
                <a:gd name="T46" fmla="*/ 0 w 936"/>
                <a:gd name="T47" fmla="*/ 0 h 941"/>
                <a:gd name="T48" fmla="*/ 0 w 936"/>
                <a:gd name="T49" fmla="*/ 0 h 941"/>
                <a:gd name="T50" fmla="*/ 0 w 936"/>
                <a:gd name="T51" fmla="*/ 0 h 941"/>
                <a:gd name="T52" fmla="*/ 0 w 936"/>
                <a:gd name="T53" fmla="*/ 0 h 941"/>
                <a:gd name="T54" fmla="*/ 0 w 936"/>
                <a:gd name="T55" fmla="*/ 0 h 941"/>
                <a:gd name="T56" fmla="*/ 0 w 936"/>
                <a:gd name="T57" fmla="*/ 0 h 941"/>
                <a:gd name="T58" fmla="*/ 0 w 936"/>
                <a:gd name="T59" fmla="*/ 0 h 941"/>
                <a:gd name="T60" fmla="*/ 0 w 936"/>
                <a:gd name="T61" fmla="*/ 0 h 941"/>
                <a:gd name="T62" fmla="*/ 0 w 936"/>
                <a:gd name="T63" fmla="*/ 0 h 941"/>
                <a:gd name="T64" fmla="*/ 0 w 936"/>
                <a:gd name="T65" fmla="*/ 0 h 941"/>
                <a:gd name="T66" fmla="*/ 0 w 936"/>
                <a:gd name="T67" fmla="*/ 0 h 941"/>
                <a:gd name="T68" fmla="*/ 0 w 936"/>
                <a:gd name="T69" fmla="*/ 0 h 941"/>
                <a:gd name="T70" fmla="*/ 0 w 936"/>
                <a:gd name="T71" fmla="*/ 0 h 941"/>
                <a:gd name="T72" fmla="*/ 0 w 936"/>
                <a:gd name="T73" fmla="*/ 0 h 941"/>
                <a:gd name="T74" fmla="*/ 0 w 936"/>
                <a:gd name="T75" fmla="*/ 0 h 941"/>
                <a:gd name="T76" fmla="*/ 0 w 936"/>
                <a:gd name="T77" fmla="*/ 0 h 941"/>
                <a:gd name="T78" fmla="*/ 0 w 936"/>
                <a:gd name="T79" fmla="*/ 0 h 941"/>
                <a:gd name="T80" fmla="*/ 0 w 936"/>
                <a:gd name="T81" fmla="*/ 0 h 941"/>
                <a:gd name="T82" fmla="*/ 0 w 936"/>
                <a:gd name="T83" fmla="*/ 0 h 941"/>
                <a:gd name="T84" fmla="*/ 0 w 936"/>
                <a:gd name="T85" fmla="*/ 0 h 941"/>
                <a:gd name="T86" fmla="*/ 0 w 936"/>
                <a:gd name="T87" fmla="*/ 0 h 941"/>
                <a:gd name="T88" fmla="*/ 0 w 936"/>
                <a:gd name="T89" fmla="*/ 0 h 941"/>
                <a:gd name="T90" fmla="*/ 0 w 936"/>
                <a:gd name="T91" fmla="*/ 0 h 941"/>
                <a:gd name="T92" fmla="*/ 0 w 936"/>
                <a:gd name="T93" fmla="*/ 0 h 941"/>
                <a:gd name="T94" fmla="*/ 0 w 936"/>
                <a:gd name="T95" fmla="*/ 0 h 941"/>
                <a:gd name="T96" fmla="*/ 0 w 936"/>
                <a:gd name="T97" fmla="*/ 0 h 94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36"/>
                <a:gd name="T148" fmla="*/ 0 h 941"/>
                <a:gd name="T149" fmla="*/ 936 w 936"/>
                <a:gd name="T150" fmla="*/ 941 h 941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36" h="941">
                  <a:moveTo>
                    <a:pt x="881" y="768"/>
                  </a:moveTo>
                  <a:lnTo>
                    <a:pt x="908" y="46"/>
                  </a:lnTo>
                  <a:lnTo>
                    <a:pt x="171" y="36"/>
                  </a:lnTo>
                  <a:lnTo>
                    <a:pt x="191" y="824"/>
                  </a:lnTo>
                  <a:lnTo>
                    <a:pt x="186" y="828"/>
                  </a:lnTo>
                  <a:lnTo>
                    <a:pt x="178" y="831"/>
                  </a:lnTo>
                  <a:lnTo>
                    <a:pt x="169" y="832"/>
                  </a:lnTo>
                  <a:lnTo>
                    <a:pt x="165" y="830"/>
                  </a:lnTo>
                  <a:lnTo>
                    <a:pt x="130" y="58"/>
                  </a:lnTo>
                  <a:lnTo>
                    <a:pt x="22" y="157"/>
                  </a:lnTo>
                  <a:lnTo>
                    <a:pt x="25" y="273"/>
                  </a:lnTo>
                  <a:lnTo>
                    <a:pt x="34" y="529"/>
                  </a:lnTo>
                  <a:lnTo>
                    <a:pt x="43" y="787"/>
                  </a:lnTo>
                  <a:lnTo>
                    <a:pt x="49" y="907"/>
                  </a:lnTo>
                  <a:lnTo>
                    <a:pt x="64" y="901"/>
                  </a:lnTo>
                  <a:lnTo>
                    <a:pt x="81" y="893"/>
                  </a:lnTo>
                  <a:lnTo>
                    <a:pt x="101" y="886"/>
                  </a:lnTo>
                  <a:lnTo>
                    <a:pt x="119" y="878"/>
                  </a:lnTo>
                  <a:lnTo>
                    <a:pt x="136" y="871"/>
                  </a:lnTo>
                  <a:lnTo>
                    <a:pt x="150" y="866"/>
                  </a:lnTo>
                  <a:lnTo>
                    <a:pt x="158" y="863"/>
                  </a:lnTo>
                  <a:lnTo>
                    <a:pt x="163" y="863"/>
                  </a:lnTo>
                  <a:lnTo>
                    <a:pt x="147" y="874"/>
                  </a:lnTo>
                  <a:lnTo>
                    <a:pt x="132" y="884"/>
                  </a:lnTo>
                  <a:lnTo>
                    <a:pt x="115" y="893"/>
                  </a:lnTo>
                  <a:lnTo>
                    <a:pt x="96" y="903"/>
                  </a:lnTo>
                  <a:lnTo>
                    <a:pt x="79" y="913"/>
                  </a:lnTo>
                  <a:lnTo>
                    <a:pt x="62" y="921"/>
                  </a:lnTo>
                  <a:lnTo>
                    <a:pt x="44" y="931"/>
                  </a:lnTo>
                  <a:lnTo>
                    <a:pt x="29" y="941"/>
                  </a:lnTo>
                  <a:lnTo>
                    <a:pt x="24" y="907"/>
                  </a:lnTo>
                  <a:lnTo>
                    <a:pt x="17" y="820"/>
                  </a:lnTo>
                  <a:lnTo>
                    <a:pt x="12" y="698"/>
                  </a:lnTo>
                  <a:lnTo>
                    <a:pt x="8" y="556"/>
                  </a:lnTo>
                  <a:lnTo>
                    <a:pt x="3" y="413"/>
                  </a:lnTo>
                  <a:lnTo>
                    <a:pt x="0" y="282"/>
                  </a:lnTo>
                  <a:lnTo>
                    <a:pt x="0" y="185"/>
                  </a:lnTo>
                  <a:lnTo>
                    <a:pt x="1" y="136"/>
                  </a:lnTo>
                  <a:lnTo>
                    <a:pt x="139" y="0"/>
                  </a:lnTo>
                  <a:lnTo>
                    <a:pt x="936" y="21"/>
                  </a:lnTo>
                  <a:lnTo>
                    <a:pt x="935" y="54"/>
                  </a:lnTo>
                  <a:lnTo>
                    <a:pt x="930" y="140"/>
                  </a:lnTo>
                  <a:lnTo>
                    <a:pt x="926" y="263"/>
                  </a:lnTo>
                  <a:lnTo>
                    <a:pt x="920" y="403"/>
                  </a:lnTo>
                  <a:lnTo>
                    <a:pt x="913" y="543"/>
                  </a:lnTo>
                  <a:lnTo>
                    <a:pt x="908" y="665"/>
                  </a:lnTo>
                  <a:lnTo>
                    <a:pt x="903" y="751"/>
                  </a:lnTo>
                  <a:lnTo>
                    <a:pt x="901" y="783"/>
                  </a:lnTo>
                  <a:lnTo>
                    <a:pt x="881" y="76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826" y="1019"/>
              <a:ext cx="212" cy="261"/>
            </a:xfrm>
            <a:custGeom>
              <a:avLst/>
              <a:gdLst>
                <a:gd name="T0" fmla="*/ 0 w 637"/>
                <a:gd name="T1" fmla="*/ 0 h 782"/>
                <a:gd name="T2" fmla="*/ 0 w 637"/>
                <a:gd name="T3" fmla="*/ 0 h 782"/>
                <a:gd name="T4" fmla="*/ 0 w 637"/>
                <a:gd name="T5" fmla="*/ 0 h 782"/>
                <a:gd name="T6" fmla="*/ 0 w 637"/>
                <a:gd name="T7" fmla="*/ 0 h 782"/>
                <a:gd name="T8" fmla="*/ 0 w 637"/>
                <a:gd name="T9" fmla="*/ 0 h 782"/>
                <a:gd name="T10" fmla="*/ 0 w 637"/>
                <a:gd name="T11" fmla="*/ 0 h 782"/>
                <a:gd name="T12" fmla="*/ 0 w 637"/>
                <a:gd name="T13" fmla="*/ 0 h 782"/>
                <a:gd name="T14" fmla="*/ 0 w 637"/>
                <a:gd name="T15" fmla="*/ 0 h 782"/>
                <a:gd name="T16" fmla="*/ 0 w 637"/>
                <a:gd name="T17" fmla="*/ 0 h 782"/>
                <a:gd name="T18" fmla="*/ 0 w 637"/>
                <a:gd name="T19" fmla="*/ 0 h 782"/>
                <a:gd name="T20" fmla="*/ 0 w 637"/>
                <a:gd name="T21" fmla="*/ 0 h 782"/>
                <a:gd name="T22" fmla="*/ 0 w 637"/>
                <a:gd name="T23" fmla="*/ 0 h 782"/>
                <a:gd name="T24" fmla="*/ 0 w 637"/>
                <a:gd name="T25" fmla="*/ 0 h 782"/>
                <a:gd name="T26" fmla="*/ 0 w 637"/>
                <a:gd name="T27" fmla="*/ 0 h 782"/>
                <a:gd name="T28" fmla="*/ 0 w 637"/>
                <a:gd name="T29" fmla="*/ 0 h 782"/>
                <a:gd name="T30" fmla="*/ 0 w 637"/>
                <a:gd name="T31" fmla="*/ 0 h 782"/>
                <a:gd name="T32" fmla="*/ 0 w 637"/>
                <a:gd name="T33" fmla="*/ 0 h 782"/>
                <a:gd name="T34" fmla="*/ 0 w 637"/>
                <a:gd name="T35" fmla="*/ 0 h 782"/>
                <a:gd name="T36" fmla="*/ 0 w 637"/>
                <a:gd name="T37" fmla="*/ 0 h 782"/>
                <a:gd name="T38" fmla="*/ 0 w 637"/>
                <a:gd name="T39" fmla="*/ 0 h 782"/>
                <a:gd name="T40" fmla="*/ 0 w 637"/>
                <a:gd name="T41" fmla="*/ 0 h 782"/>
                <a:gd name="T42" fmla="*/ 0 w 637"/>
                <a:gd name="T43" fmla="*/ 0 h 782"/>
                <a:gd name="T44" fmla="*/ 0 w 637"/>
                <a:gd name="T45" fmla="*/ 0 h 782"/>
                <a:gd name="T46" fmla="*/ 0 w 637"/>
                <a:gd name="T47" fmla="*/ 0 h 782"/>
                <a:gd name="T48" fmla="*/ 0 w 637"/>
                <a:gd name="T49" fmla="*/ 0 h 782"/>
                <a:gd name="T50" fmla="*/ 0 w 637"/>
                <a:gd name="T51" fmla="*/ 0 h 782"/>
                <a:gd name="T52" fmla="*/ 0 w 637"/>
                <a:gd name="T53" fmla="*/ 0 h 782"/>
                <a:gd name="T54" fmla="*/ 0 w 637"/>
                <a:gd name="T55" fmla="*/ 0 h 782"/>
                <a:gd name="T56" fmla="*/ 0 w 637"/>
                <a:gd name="T57" fmla="*/ 0 h 782"/>
                <a:gd name="T58" fmla="*/ 0 w 637"/>
                <a:gd name="T59" fmla="*/ 0 h 782"/>
                <a:gd name="T60" fmla="*/ 0 w 637"/>
                <a:gd name="T61" fmla="*/ 0 h 782"/>
                <a:gd name="T62" fmla="*/ 0 w 637"/>
                <a:gd name="T63" fmla="*/ 0 h 782"/>
                <a:gd name="T64" fmla="*/ 0 w 637"/>
                <a:gd name="T65" fmla="*/ 0 h 782"/>
                <a:gd name="T66" fmla="*/ 0 w 637"/>
                <a:gd name="T67" fmla="*/ 0 h 782"/>
                <a:gd name="T68" fmla="*/ 0 w 637"/>
                <a:gd name="T69" fmla="*/ 0 h 782"/>
                <a:gd name="T70" fmla="*/ 0 w 637"/>
                <a:gd name="T71" fmla="*/ 0 h 782"/>
                <a:gd name="T72" fmla="*/ 0 w 637"/>
                <a:gd name="T73" fmla="*/ 0 h 782"/>
                <a:gd name="T74" fmla="*/ 0 w 637"/>
                <a:gd name="T75" fmla="*/ 0 h 782"/>
                <a:gd name="T76" fmla="*/ 0 w 637"/>
                <a:gd name="T77" fmla="*/ 0 h 782"/>
                <a:gd name="T78" fmla="*/ 0 w 637"/>
                <a:gd name="T79" fmla="*/ 0 h 782"/>
                <a:gd name="T80" fmla="*/ 0 w 637"/>
                <a:gd name="T81" fmla="*/ 0 h 782"/>
                <a:gd name="T82" fmla="*/ 0 w 637"/>
                <a:gd name="T83" fmla="*/ 0 h 782"/>
                <a:gd name="T84" fmla="*/ 0 w 637"/>
                <a:gd name="T85" fmla="*/ 0 h 782"/>
                <a:gd name="T86" fmla="*/ 0 w 637"/>
                <a:gd name="T87" fmla="*/ 0 h 782"/>
                <a:gd name="T88" fmla="*/ 0 w 637"/>
                <a:gd name="T89" fmla="*/ 0 h 782"/>
                <a:gd name="T90" fmla="*/ 0 w 637"/>
                <a:gd name="T91" fmla="*/ 0 h 782"/>
                <a:gd name="T92" fmla="*/ 0 w 637"/>
                <a:gd name="T93" fmla="*/ 0 h 782"/>
                <a:gd name="T94" fmla="*/ 0 w 637"/>
                <a:gd name="T95" fmla="*/ 0 h 782"/>
                <a:gd name="T96" fmla="*/ 0 w 637"/>
                <a:gd name="T97" fmla="*/ 0 h 782"/>
                <a:gd name="T98" fmla="*/ 0 w 637"/>
                <a:gd name="T99" fmla="*/ 0 h 782"/>
                <a:gd name="T100" fmla="*/ 0 w 637"/>
                <a:gd name="T101" fmla="*/ 0 h 782"/>
                <a:gd name="T102" fmla="*/ 0 w 637"/>
                <a:gd name="T103" fmla="*/ 0 h 78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637"/>
                <a:gd name="T157" fmla="*/ 0 h 782"/>
                <a:gd name="T158" fmla="*/ 637 w 637"/>
                <a:gd name="T159" fmla="*/ 782 h 78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637" h="782">
                  <a:moveTo>
                    <a:pt x="580" y="782"/>
                  </a:moveTo>
                  <a:lnTo>
                    <a:pt x="573" y="779"/>
                  </a:lnTo>
                  <a:lnTo>
                    <a:pt x="568" y="776"/>
                  </a:lnTo>
                  <a:lnTo>
                    <a:pt x="563" y="770"/>
                  </a:lnTo>
                  <a:lnTo>
                    <a:pt x="559" y="764"/>
                  </a:lnTo>
                  <a:lnTo>
                    <a:pt x="555" y="757"/>
                  </a:lnTo>
                  <a:lnTo>
                    <a:pt x="551" y="751"/>
                  </a:lnTo>
                  <a:lnTo>
                    <a:pt x="547" y="744"/>
                  </a:lnTo>
                  <a:lnTo>
                    <a:pt x="544" y="738"/>
                  </a:lnTo>
                  <a:lnTo>
                    <a:pt x="533" y="717"/>
                  </a:lnTo>
                  <a:lnTo>
                    <a:pt x="523" y="695"/>
                  </a:lnTo>
                  <a:lnTo>
                    <a:pt x="514" y="674"/>
                  </a:lnTo>
                  <a:lnTo>
                    <a:pt x="508" y="651"/>
                  </a:lnTo>
                  <a:lnTo>
                    <a:pt x="503" y="627"/>
                  </a:lnTo>
                  <a:lnTo>
                    <a:pt x="497" y="603"/>
                  </a:lnTo>
                  <a:lnTo>
                    <a:pt x="493" y="579"/>
                  </a:lnTo>
                  <a:lnTo>
                    <a:pt x="488" y="555"/>
                  </a:lnTo>
                  <a:lnTo>
                    <a:pt x="476" y="546"/>
                  </a:lnTo>
                  <a:lnTo>
                    <a:pt x="463" y="537"/>
                  </a:lnTo>
                  <a:lnTo>
                    <a:pt x="452" y="527"/>
                  </a:lnTo>
                  <a:lnTo>
                    <a:pt x="440" y="516"/>
                  </a:lnTo>
                  <a:lnTo>
                    <a:pt x="428" y="507"/>
                  </a:lnTo>
                  <a:lnTo>
                    <a:pt x="416" y="496"/>
                  </a:lnTo>
                  <a:lnTo>
                    <a:pt x="406" y="484"/>
                  </a:lnTo>
                  <a:lnTo>
                    <a:pt x="397" y="472"/>
                  </a:lnTo>
                  <a:lnTo>
                    <a:pt x="386" y="472"/>
                  </a:lnTo>
                  <a:lnTo>
                    <a:pt x="373" y="469"/>
                  </a:lnTo>
                  <a:lnTo>
                    <a:pt x="362" y="463"/>
                  </a:lnTo>
                  <a:lnTo>
                    <a:pt x="350" y="457"/>
                  </a:lnTo>
                  <a:lnTo>
                    <a:pt x="340" y="449"/>
                  </a:lnTo>
                  <a:lnTo>
                    <a:pt x="331" y="443"/>
                  </a:lnTo>
                  <a:lnTo>
                    <a:pt x="326" y="437"/>
                  </a:lnTo>
                  <a:lnTo>
                    <a:pt x="324" y="435"/>
                  </a:lnTo>
                  <a:lnTo>
                    <a:pt x="329" y="434"/>
                  </a:lnTo>
                  <a:lnTo>
                    <a:pt x="334" y="435"/>
                  </a:lnTo>
                  <a:lnTo>
                    <a:pt x="339" y="436"/>
                  </a:lnTo>
                  <a:lnTo>
                    <a:pt x="344" y="436"/>
                  </a:lnTo>
                  <a:lnTo>
                    <a:pt x="350" y="437"/>
                  </a:lnTo>
                  <a:lnTo>
                    <a:pt x="356" y="438"/>
                  </a:lnTo>
                  <a:lnTo>
                    <a:pt x="362" y="437"/>
                  </a:lnTo>
                  <a:lnTo>
                    <a:pt x="368" y="435"/>
                  </a:lnTo>
                  <a:lnTo>
                    <a:pt x="383" y="422"/>
                  </a:lnTo>
                  <a:lnTo>
                    <a:pt x="392" y="408"/>
                  </a:lnTo>
                  <a:lnTo>
                    <a:pt x="395" y="392"/>
                  </a:lnTo>
                  <a:lnTo>
                    <a:pt x="399" y="375"/>
                  </a:lnTo>
                  <a:lnTo>
                    <a:pt x="397" y="364"/>
                  </a:lnTo>
                  <a:lnTo>
                    <a:pt x="396" y="354"/>
                  </a:lnTo>
                  <a:lnTo>
                    <a:pt x="393" y="343"/>
                  </a:lnTo>
                  <a:lnTo>
                    <a:pt x="391" y="332"/>
                  </a:lnTo>
                  <a:lnTo>
                    <a:pt x="386" y="322"/>
                  </a:lnTo>
                  <a:lnTo>
                    <a:pt x="381" y="315"/>
                  </a:lnTo>
                  <a:lnTo>
                    <a:pt x="375" y="307"/>
                  </a:lnTo>
                  <a:lnTo>
                    <a:pt x="366" y="302"/>
                  </a:lnTo>
                  <a:lnTo>
                    <a:pt x="350" y="297"/>
                  </a:lnTo>
                  <a:lnTo>
                    <a:pt x="333" y="294"/>
                  </a:lnTo>
                  <a:lnTo>
                    <a:pt x="317" y="291"/>
                  </a:lnTo>
                  <a:lnTo>
                    <a:pt x="301" y="289"/>
                  </a:lnTo>
                  <a:lnTo>
                    <a:pt x="285" y="285"/>
                  </a:lnTo>
                  <a:lnTo>
                    <a:pt x="268" y="282"/>
                  </a:lnTo>
                  <a:lnTo>
                    <a:pt x="253" y="279"/>
                  </a:lnTo>
                  <a:lnTo>
                    <a:pt x="237" y="276"/>
                  </a:lnTo>
                  <a:lnTo>
                    <a:pt x="221" y="271"/>
                  </a:lnTo>
                  <a:lnTo>
                    <a:pt x="205" y="267"/>
                  </a:lnTo>
                  <a:lnTo>
                    <a:pt x="190" y="263"/>
                  </a:lnTo>
                  <a:lnTo>
                    <a:pt x="175" y="256"/>
                  </a:lnTo>
                  <a:lnTo>
                    <a:pt x="160" y="249"/>
                  </a:lnTo>
                  <a:lnTo>
                    <a:pt x="146" y="242"/>
                  </a:lnTo>
                  <a:lnTo>
                    <a:pt x="132" y="233"/>
                  </a:lnTo>
                  <a:lnTo>
                    <a:pt x="119" y="223"/>
                  </a:lnTo>
                  <a:lnTo>
                    <a:pt x="109" y="260"/>
                  </a:lnTo>
                  <a:lnTo>
                    <a:pt x="101" y="298"/>
                  </a:lnTo>
                  <a:lnTo>
                    <a:pt x="95" y="338"/>
                  </a:lnTo>
                  <a:lnTo>
                    <a:pt x="93" y="377"/>
                  </a:lnTo>
                  <a:lnTo>
                    <a:pt x="93" y="419"/>
                  </a:lnTo>
                  <a:lnTo>
                    <a:pt x="97" y="459"/>
                  </a:lnTo>
                  <a:lnTo>
                    <a:pt x="104" y="499"/>
                  </a:lnTo>
                  <a:lnTo>
                    <a:pt x="115" y="539"/>
                  </a:lnTo>
                  <a:lnTo>
                    <a:pt x="126" y="558"/>
                  </a:lnTo>
                  <a:lnTo>
                    <a:pt x="137" y="578"/>
                  </a:lnTo>
                  <a:lnTo>
                    <a:pt x="150" y="598"/>
                  </a:lnTo>
                  <a:lnTo>
                    <a:pt x="163" y="616"/>
                  </a:lnTo>
                  <a:lnTo>
                    <a:pt x="178" y="634"/>
                  </a:lnTo>
                  <a:lnTo>
                    <a:pt x="196" y="649"/>
                  </a:lnTo>
                  <a:lnTo>
                    <a:pt x="214" y="661"/>
                  </a:lnTo>
                  <a:lnTo>
                    <a:pt x="236" y="669"/>
                  </a:lnTo>
                  <a:lnTo>
                    <a:pt x="241" y="669"/>
                  </a:lnTo>
                  <a:lnTo>
                    <a:pt x="248" y="667"/>
                  </a:lnTo>
                  <a:lnTo>
                    <a:pt x="254" y="665"/>
                  </a:lnTo>
                  <a:lnTo>
                    <a:pt x="260" y="663"/>
                  </a:lnTo>
                  <a:lnTo>
                    <a:pt x="265" y="661"/>
                  </a:lnTo>
                  <a:lnTo>
                    <a:pt x="270" y="660"/>
                  </a:lnTo>
                  <a:lnTo>
                    <a:pt x="274" y="662"/>
                  </a:lnTo>
                  <a:lnTo>
                    <a:pt x="277" y="666"/>
                  </a:lnTo>
                  <a:lnTo>
                    <a:pt x="270" y="670"/>
                  </a:lnTo>
                  <a:lnTo>
                    <a:pt x="264" y="674"/>
                  </a:lnTo>
                  <a:lnTo>
                    <a:pt x="257" y="677"/>
                  </a:lnTo>
                  <a:lnTo>
                    <a:pt x="251" y="679"/>
                  </a:lnTo>
                  <a:lnTo>
                    <a:pt x="244" y="680"/>
                  </a:lnTo>
                  <a:lnTo>
                    <a:pt x="237" y="681"/>
                  </a:lnTo>
                  <a:lnTo>
                    <a:pt x="229" y="680"/>
                  </a:lnTo>
                  <a:lnTo>
                    <a:pt x="222" y="678"/>
                  </a:lnTo>
                  <a:lnTo>
                    <a:pt x="200" y="668"/>
                  </a:lnTo>
                  <a:lnTo>
                    <a:pt x="180" y="657"/>
                  </a:lnTo>
                  <a:lnTo>
                    <a:pt x="162" y="645"/>
                  </a:lnTo>
                  <a:lnTo>
                    <a:pt x="145" y="631"/>
                  </a:lnTo>
                  <a:lnTo>
                    <a:pt x="129" y="616"/>
                  </a:lnTo>
                  <a:lnTo>
                    <a:pt x="115" y="600"/>
                  </a:lnTo>
                  <a:lnTo>
                    <a:pt x="102" y="581"/>
                  </a:lnTo>
                  <a:lnTo>
                    <a:pt x="91" y="563"/>
                  </a:lnTo>
                  <a:lnTo>
                    <a:pt x="82" y="543"/>
                  </a:lnTo>
                  <a:lnTo>
                    <a:pt x="73" y="523"/>
                  </a:lnTo>
                  <a:lnTo>
                    <a:pt x="65" y="501"/>
                  </a:lnTo>
                  <a:lnTo>
                    <a:pt x="60" y="479"/>
                  </a:lnTo>
                  <a:lnTo>
                    <a:pt x="56" y="457"/>
                  </a:lnTo>
                  <a:lnTo>
                    <a:pt x="52" y="434"/>
                  </a:lnTo>
                  <a:lnTo>
                    <a:pt x="50" y="411"/>
                  </a:lnTo>
                  <a:lnTo>
                    <a:pt x="50" y="387"/>
                  </a:lnTo>
                  <a:lnTo>
                    <a:pt x="50" y="310"/>
                  </a:lnTo>
                  <a:lnTo>
                    <a:pt x="43" y="310"/>
                  </a:lnTo>
                  <a:lnTo>
                    <a:pt x="36" y="310"/>
                  </a:lnTo>
                  <a:lnTo>
                    <a:pt x="29" y="310"/>
                  </a:lnTo>
                  <a:lnTo>
                    <a:pt x="21" y="309"/>
                  </a:lnTo>
                  <a:lnTo>
                    <a:pt x="14" y="307"/>
                  </a:lnTo>
                  <a:lnTo>
                    <a:pt x="9" y="304"/>
                  </a:lnTo>
                  <a:lnTo>
                    <a:pt x="4" y="300"/>
                  </a:lnTo>
                  <a:lnTo>
                    <a:pt x="0" y="295"/>
                  </a:lnTo>
                  <a:lnTo>
                    <a:pt x="54" y="277"/>
                  </a:lnTo>
                  <a:lnTo>
                    <a:pt x="58" y="253"/>
                  </a:lnTo>
                  <a:lnTo>
                    <a:pt x="62" y="228"/>
                  </a:lnTo>
                  <a:lnTo>
                    <a:pt x="69" y="204"/>
                  </a:lnTo>
                  <a:lnTo>
                    <a:pt x="83" y="184"/>
                  </a:lnTo>
                  <a:lnTo>
                    <a:pt x="74" y="174"/>
                  </a:lnTo>
                  <a:lnTo>
                    <a:pt x="68" y="161"/>
                  </a:lnTo>
                  <a:lnTo>
                    <a:pt x="61" y="146"/>
                  </a:lnTo>
                  <a:lnTo>
                    <a:pt x="57" y="132"/>
                  </a:lnTo>
                  <a:lnTo>
                    <a:pt x="54" y="118"/>
                  </a:lnTo>
                  <a:lnTo>
                    <a:pt x="54" y="103"/>
                  </a:lnTo>
                  <a:lnTo>
                    <a:pt x="55" y="88"/>
                  </a:lnTo>
                  <a:lnTo>
                    <a:pt x="60" y="73"/>
                  </a:lnTo>
                  <a:lnTo>
                    <a:pt x="67" y="61"/>
                  </a:lnTo>
                  <a:lnTo>
                    <a:pt x="73" y="50"/>
                  </a:lnTo>
                  <a:lnTo>
                    <a:pt x="81" y="39"/>
                  </a:lnTo>
                  <a:lnTo>
                    <a:pt x="89" y="29"/>
                  </a:lnTo>
                  <a:lnTo>
                    <a:pt x="98" y="21"/>
                  </a:lnTo>
                  <a:lnTo>
                    <a:pt x="109" y="13"/>
                  </a:lnTo>
                  <a:lnTo>
                    <a:pt x="119" y="6"/>
                  </a:lnTo>
                  <a:lnTo>
                    <a:pt x="131" y="0"/>
                  </a:lnTo>
                  <a:lnTo>
                    <a:pt x="136" y="8"/>
                  </a:lnTo>
                  <a:lnTo>
                    <a:pt x="137" y="14"/>
                  </a:lnTo>
                  <a:lnTo>
                    <a:pt x="134" y="21"/>
                  </a:lnTo>
                  <a:lnTo>
                    <a:pt x="127" y="26"/>
                  </a:lnTo>
                  <a:lnTo>
                    <a:pt x="120" y="31"/>
                  </a:lnTo>
                  <a:lnTo>
                    <a:pt x="113" y="38"/>
                  </a:lnTo>
                  <a:lnTo>
                    <a:pt x="107" y="44"/>
                  </a:lnTo>
                  <a:lnTo>
                    <a:pt x="103" y="52"/>
                  </a:lnTo>
                  <a:lnTo>
                    <a:pt x="97" y="78"/>
                  </a:lnTo>
                  <a:lnTo>
                    <a:pt x="98" y="106"/>
                  </a:lnTo>
                  <a:lnTo>
                    <a:pt x="104" y="132"/>
                  </a:lnTo>
                  <a:lnTo>
                    <a:pt x="115" y="156"/>
                  </a:lnTo>
                  <a:lnTo>
                    <a:pt x="131" y="174"/>
                  </a:lnTo>
                  <a:lnTo>
                    <a:pt x="146" y="189"/>
                  </a:lnTo>
                  <a:lnTo>
                    <a:pt x="163" y="202"/>
                  </a:lnTo>
                  <a:lnTo>
                    <a:pt x="181" y="213"/>
                  </a:lnTo>
                  <a:lnTo>
                    <a:pt x="200" y="221"/>
                  </a:lnTo>
                  <a:lnTo>
                    <a:pt x="219" y="228"/>
                  </a:lnTo>
                  <a:lnTo>
                    <a:pt x="240" y="234"/>
                  </a:lnTo>
                  <a:lnTo>
                    <a:pt x="261" y="240"/>
                  </a:lnTo>
                  <a:lnTo>
                    <a:pt x="281" y="244"/>
                  </a:lnTo>
                  <a:lnTo>
                    <a:pt x="302" y="249"/>
                  </a:lnTo>
                  <a:lnTo>
                    <a:pt x="322" y="255"/>
                  </a:lnTo>
                  <a:lnTo>
                    <a:pt x="343" y="260"/>
                  </a:lnTo>
                  <a:lnTo>
                    <a:pt x="363" y="267"/>
                  </a:lnTo>
                  <a:lnTo>
                    <a:pt x="382" y="276"/>
                  </a:lnTo>
                  <a:lnTo>
                    <a:pt x="401" y="284"/>
                  </a:lnTo>
                  <a:lnTo>
                    <a:pt x="419" y="296"/>
                  </a:lnTo>
                  <a:lnTo>
                    <a:pt x="433" y="298"/>
                  </a:lnTo>
                  <a:lnTo>
                    <a:pt x="447" y="303"/>
                  </a:lnTo>
                  <a:lnTo>
                    <a:pt x="460" y="309"/>
                  </a:lnTo>
                  <a:lnTo>
                    <a:pt x="472" y="317"/>
                  </a:lnTo>
                  <a:lnTo>
                    <a:pt x="483" y="327"/>
                  </a:lnTo>
                  <a:lnTo>
                    <a:pt x="493" y="337"/>
                  </a:lnTo>
                  <a:lnTo>
                    <a:pt x="500" y="348"/>
                  </a:lnTo>
                  <a:lnTo>
                    <a:pt x="508" y="361"/>
                  </a:lnTo>
                  <a:lnTo>
                    <a:pt x="510" y="373"/>
                  </a:lnTo>
                  <a:lnTo>
                    <a:pt x="509" y="386"/>
                  </a:lnTo>
                  <a:lnTo>
                    <a:pt x="504" y="396"/>
                  </a:lnTo>
                  <a:lnTo>
                    <a:pt x="494" y="405"/>
                  </a:lnTo>
                  <a:lnTo>
                    <a:pt x="487" y="405"/>
                  </a:lnTo>
                  <a:lnTo>
                    <a:pt x="481" y="401"/>
                  </a:lnTo>
                  <a:lnTo>
                    <a:pt x="473" y="397"/>
                  </a:lnTo>
                  <a:lnTo>
                    <a:pt x="467" y="393"/>
                  </a:lnTo>
                  <a:lnTo>
                    <a:pt x="460" y="387"/>
                  </a:lnTo>
                  <a:lnTo>
                    <a:pt x="455" y="382"/>
                  </a:lnTo>
                  <a:lnTo>
                    <a:pt x="452" y="379"/>
                  </a:lnTo>
                  <a:lnTo>
                    <a:pt x="450" y="377"/>
                  </a:lnTo>
                  <a:lnTo>
                    <a:pt x="457" y="381"/>
                  </a:lnTo>
                  <a:lnTo>
                    <a:pt x="463" y="385"/>
                  </a:lnTo>
                  <a:lnTo>
                    <a:pt x="469" y="388"/>
                  </a:lnTo>
                  <a:lnTo>
                    <a:pt x="476" y="389"/>
                  </a:lnTo>
                  <a:lnTo>
                    <a:pt x="482" y="385"/>
                  </a:lnTo>
                  <a:lnTo>
                    <a:pt x="485" y="379"/>
                  </a:lnTo>
                  <a:lnTo>
                    <a:pt x="486" y="373"/>
                  </a:lnTo>
                  <a:lnTo>
                    <a:pt x="486" y="366"/>
                  </a:lnTo>
                  <a:lnTo>
                    <a:pt x="479" y="360"/>
                  </a:lnTo>
                  <a:lnTo>
                    <a:pt x="472" y="353"/>
                  </a:lnTo>
                  <a:lnTo>
                    <a:pt x="465" y="346"/>
                  </a:lnTo>
                  <a:lnTo>
                    <a:pt x="456" y="340"/>
                  </a:lnTo>
                  <a:lnTo>
                    <a:pt x="448" y="333"/>
                  </a:lnTo>
                  <a:lnTo>
                    <a:pt x="440" y="329"/>
                  </a:lnTo>
                  <a:lnTo>
                    <a:pt x="430" y="325"/>
                  </a:lnTo>
                  <a:lnTo>
                    <a:pt x="421" y="325"/>
                  </a:lnTo>
                  <a:lnTo>
                    <a:pt x="428" y="346"/>
                  </a:lnTo>
                  <a:lnTo>
                    <a:pt x="431" y="369"/>
                  </a:lnTo>
                  <a:lnTo>
                    <a:pt x="432" y="392"/>
                  </a:lnTo>
                  <a:lnTo>
                    <a:pt x="434" y="414"/>
                  </a:lnTo>
                  <a:lnTo>
                    <a:pt x="436" y="437"/>
                  </a:lnTo>
                  <a:lnTo>
                    <a:pt x="442" y="459"/>
                  </a:lnTo>
                  <a:lnTo>
                    <a:pt x="453" y="479"/>
                  </a:lnTo>
                  <a:lnTo>
                    <a:pt x="468" y="498"/>
                  </a:lnTo>
                  <a:lnTo>
                    <a:pt x="481" y="512"/>
                  </a:lnTo>
                  <a:lnTo>
                    <a:pt x="494" y="527"/>
                  </a:lnTo>
                  <a:lnTo>
                    <a:pt x="508" y="541"/>
                  </a:lnTo>
                  <a:lnTo>
                    <a:pt x="524" y="554"/>
                  </a:lnTo>
                  <a:lnTo>
                    <a:pt x="540" y="565"/>
                  </a:lnTo>
                  <a:lnTo>
                    <a:pt x="558" y="573"/>
                  </a:lnTo>
                  <a:lnTo>
                    <a:pt x="576" y="576"/>
                  </a:lnTo>
                  <a:lnTo>
                    <a:pt x="597" y="575"/>
                  </a:lnTo>
                  <a:lnTo>
                    <a:pt x="600" y="572"/>
                  </a:lnTo>
                  <a:lnTo>
                    <a:pt x="604" y="568"/>
                  </a:lnTo>
                  <a:lnTo>
                    <a:pt x="609" y="566"/>
                  </a:lnTo>
                  <a:lnTo>
                    <a:pt x="612" y="563"/>
                  </a:lnTo>
                  <a:lnTo>
                    <a:pt x="608" y="559"/>
                  </a:lnTo>
                  <a:lnTo>
                    <a:pt x="602" y="556"/>
                  </a:lnTo>
                  <a:lnTo>
                    <a:pt x="598" y="554"/>
                  </a:lnTo>
                  <a:lnTo>
                    <a:pt x="597" y="549"/>
                  </a:lnTo>
                  <a:lnTo>
                    <a:pt x="603" y="545"/>
                  </a:lnTo>
                  <a:lnTo>
                    <a:pt x="610" y="542"/>
                  </a:lnTo>
                  <a:lnTo>
                    <a:pt x="619" y="541"/>
                  </a:lnTo>
                  <a:lnTo>
                    <a:pt x="626" y="543"/>
                  </a:lnTo>
                  <a:lnTo>
                    <a:pt x="633" y="550"/>
                  </a:lnTo>
                  <a:lnTo>
                    <a:pt x="636" y="558"/>
                  </a:lnTo>
                  <a:lnTo>
                    <a:pt x="637" y="565"/>
                  </a:lnTo>
                  <a:lnTo>
                    <a:pt x="636" y="573"/>
                  </a:lnTo>
                  <a:lnTo>
                    <a:pt x="635" y="583"/>
                  </a:lnTo>
                  <a:lnTo>
                    <a:pt x="629" y="591"/>
                  </a:lnTo>
                  <a:lnTo>
                    <a:pt x="620" y="599"/>
                  </a:lnTo>
                  <a:lnTo>
                    <a:pt x="608" y="605"/>
                  </a:lnTo>
                  <a:lnTo>
                    <a:pt x="594" y="606"/>
                  </a:lnTo>
                  <a:lnTo>
                    <a:pt x="581" y="605"/>
                  </a:lnTo>
                  <a:lnTo>
                    <a:pt x="568" y="603"/>
                  </a:lnTo>
                  <a:lnTo>
                    <a:pt x="556" y="600"/>
                  </a:lnTo>
                  <a:lnTo>
                    <a:pt x="544" y="594"/>
                  </a:lnTo>
                  <a:lnTo>
                    <a:pt x="533" y="590"/>
                  </a:lnTo>
                  <a:lnTo>
                    <a:pt x="524" y="584"/>
                  </a:lnTo>
                  <a:lnTo>
                    <a:pt x="516" y="578"/>
                  </a:lnTo>
                  <a:lnTo>
                    <a:pt x="522" y="599"/>
                  </a:lnTo>
                  <a:lnTo>
                    <a:pt x="530" y="619"/>
                  </a:lnTo>
                  <a:lnTo>
                    <a:pt x="538" y="639"/>
                  </a:lnTo>
                  <a:lnTo>
                    <a:pt x="548" y="660"/>
                  </a:lnTo>
                  <a:lnTo>
                    <a:pt x="559" y="679"/>
                  </a:lnTo>
                  <a:lnTo>
                    <a:pt x="570" y="700"/>
                  </a:lnTo>
                  <a:lnTo>
                    <a:pt x="582" y="719"/>
                  </a:lnTo>
                  <a:lnTo>
                    <a:pt x="595" y="738"/>
                  </a:lnTo>
                  <a:lnTo>
                    <a:pt x="580" y="78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1048" y="1036"/>
              <a:ext cx="82" cy="157"/>
            </a:xfrm>
            <a:custGeom>
              <a:avLst/>
              <a:gdLst>
                <a:gd name="T0" fmla="*/ 0 w 245"/>
                <a:gd name="T1" fmla="*/ 0 h 472"/>
                <a:gd name="T2" fmla="*/ 0 w 245"/>
                <a:gd name="T3" fmla="*/ 0 h 472"/>
                <a:gd name="T4" fmla="*/ 0 w 245"/>
                <a:gd name="T5" fmla="*/ 0 h 472"/>
                <a:gd name="T6" fmla="*/ 0 w 245"/>
                <a:gd name="T7" fmla="*/ 0 h 472"/>
                <a:gd name="T8" fmla="*/ 0 w 245"/>
                <a:gd name="T9" fmla="*/ 0 h 472"/>
                <a:gd name="T10" fmla="*/ 0 w 245"/>
                <a:gd name="T11" fmla="*/ 0 h 472"/>
                <a:gd name="T12" fmla="*/ 0 w 245"/>
                <a:gd name="T13" fmla="*/ 0 h 472"/>
                <a:gd name="T14" fmla="*/ 0 w 245"/>
                <a:gd name="T15" fmla="*/ 0 h 472"/>
                <a:gd name="T16" fmla="*/ 0 w 245"/>
                <a:gd name="T17" fmla="*/ 0 h 472"/>
                <a:gd name="T18" fmla="*/ 0 w 245"/>
                <a:gd name="T19" fmla="*/ 0 h 472"/>
                <a:gd name="T20" fmla="*/ 0 w 245"/>
                <a:gd name="T21" fmla="*/ 0 h 472"/>
                <a:gd name="T22" fmla="*/ 0 w 245"/>
                <a:gd name="T23" fmla="*/ 0 h 472"/>
                <a:gd name="T24" fmla="*/ 0 w 245"/>
                <a:gd name="T25" fmla="*/ 0 h 472"/>
                <a:gd name="T26" fmla="*/ 0 w 245"/>
                <a:gd name="T27" fmla="*/ 0 h 472"/>
                <a:gd name="T28" fmla="*/ 0 w 245"/>
                <a:gd name="T29" fmla="*/ 0 h 472"/>
                <a:gd name="T30" fmla="*/ 0 w 245"/>
                <a:gd name="T31" fmla="*/ 0 h 472"/>
                <a:gd name="T32" fmla="*/ 0 w 245"/>
                <a:gd name="T33" fmla="*/ 0 h 472"/>
                <a:gd name="T34" fmla="*/ 0 w 245"/>
                <a:gd name="T35" fmla="*/ 0 h 472"/>
                <a:gd name="T36" fmla="*/ 0 w 245"/>
                <a:gd name="T37" fmla="*/ 0 h 472"/>
                <a:gd name="T38" fmla="*/ 0 w 245"/>
                <a:gd name="T39" fmla="*/ 0 h 472"/>
                <a:gd name="T40" fmla="*/ 0 w 245"/>
                <a:gd name="T41" fmla="*/ 0 h 472"/>
                <a:gd name="T42" fmla="*/ 0 w 245"/>
                <a:gd name="T43" fmla="*/ 0 h 472"/>
                <a:gd name="T44" fmla="*/ 0 w 245"/>
                <a:gd name="T45" fmla="*/ 0 h 472"/>
                <a:gd name="T46" fmla="*/ 0 w 245"/>
                <a:gd name="T47" fmla="*/ 0 h 472"/>
                <a:gd name="T48" fmla="*/ 0 w 245"/>
                <a:gd name="T49" fmla="*/ 0 h 472"/>
                <a:gd name="T50" fmla="*/ 0 w 245"/>
                <a:gd name="T51" fmla="*/ 0 h 472"/>
                <a:gd name="T52" fmla="*/ 0 w 245"/>
                <a:gd name="T53" fmla="*/ 0 h 472"/>
                <a:gd name="T54" fmla="*/ 0 w 245"/>
                <a:gd name="T55" fmla="*/ 0 h 472"/>
                <a:gd name="T56" fmla="*/ 0 w 245"/>
                <a:gd name="T57" fmla="*/ 0 h 472"/>
                <a:gd name="T58" fmla="*/ 0 w 245"/>
                <a:gd name="T59" fmla="*/ 0 h 472"/>
                <a:gd name="T60" fmla="*/ 0 w 245"/>
                <a:gd name="T61" fmla="*/ 0 h 472"/>
                <a:gd name="T62" fmla="*/ 0 w 245"/>
                <a:gd name="T63" fmla="*/ 0 h 47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45"/>
                <a:gd name="T97" fmla="*/ 0 h 472"/>
                <a:gd name="T98" fmla="*/ 245 w 245"/>
                <a:gd name="T99" fmla="*/ 472 h 47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45" h="472">
                  <a:moveTo>
                    <a:pt x="218" y="104"/>
                  </a:moveTo>
                  <a:lnTo>
                    <a:pt x="234" y="144"/>
                  </a:lnTo>
                  <a:lnTo>
                    <a:pt x="242" y="186"/>
                  </a:lnTo>
                  <a:lnTo>
                    <a:pt x="245" y="231"/>
                  </a:lnTo>
                  <a:lnTo>
                    <a:pt x="243" y="275"/>
                  </a:lnTo>
                  <a:lnTo>
                    <a:pt x="235" y="319"/>
                  </a:lnTo>
                  <a:lnTo>
                    <a:pt x="221" y="361"/>
                  </a:lnTo>
                  <a:lnTo>
                    <a:pt x="201" y="399"/>
                  </a:lnTo>
                  <a:lnTo>
                    <a:pt x="175" y="434"/>
                  </a:lnTo>
                  <a:lnTo>
                    <a:pt x="165" y="442"/>
                  </a:lnTo>
                  <a:lnTo>
                    <a:pt x="151" y="450"/>
                  </a:lnTo>
                  <a:lnTo>
                    <a:pt x="136" y="458"/>
                  </a:lnTo>
                  <a:lnTo>
                    <a:pt x="120" y="464"/>
                  </a:lnTo>
                  <a:lnTo>
                    <a:pt x="104" y="469"/>
                  </a:lnTo>
                  <a:lnTo>
                    <a:pt x="91" y="472"/>
                  </a:lnTo>
                  <a:lnTo>
                    <a:pt x="82" y="472"/>
                  </a:lnTo>
                  <a:lnTo>
                    <a:pt x="77" y="470"/>
                  </a:lnTo>
                  <a:lnTo>
                    <a:pt x="82" y="464"/>
                  </a:lnTo>
                  <a:lnTo>
                    <a:pt x="90" y="457"/>
                  </a:lnTo>
                  <a:lnTo>
                    <a:pt x="102" y="447"/>
                  </a:lnTo>
                  <a:lnTo>
                    <a:pt x="116" y="437"/>
                  </a:lnTo>
                  <a:lnTo>
                    <a:pt x="132" y="426"/>
                  </a:lnTo>
                  <a:lnTo>
                    <a:pt x="146" y="415"/>
                  </a:lnTo>
                  <a:lnTo>
                    <a:pt x="158" y="405"/>
                  </a:lnTo>
                  <a:lnTo>
                    <a:pt x="165" y="396"/>
                  </a:lnTo>
                  <a:lnTo>
                    <a:pt x="177" y="365"/>
                  </a:lnTo>
                  <a:lnTo>
                    <a:pt x="187" y="334"/>
                  </a:lnTo>
                  <a:lnTo>
                    <a:pt x="193" y="300"/>
                  </a:lnTo>
                  <a:lnTo>
                    <a:pt x="198" y="267"/>
                  </a:lnTo>
                  <a:lnTo>
                    <a:pt x="200" y="232"/>
                  </a:lnTo>
                  <a:lnTo>
                    <a:pt x="198" y="197"/>
                  </a:lnTo>
                  <a:lnTo>
                    <a:pt x="194" y="164"/>
                  </a:lnTo>
                  <a:lnTo>
                    <a:pt x="187" y="131"/>
                  </a:lnTo>
                  <a:lnTo>
                    <a:pt x="185" y="122"/>
                  </a:lnTo>
                  <a:lnTo>
                    <a:pt x="183" y="113"/>
                  </a:lnTo>
                  <a:lnTo>
                    <a:pt x="179" y="104"/>
                  </a:lnTo>
                  <a:lnTo>
                    <a:pt x="175" y="96"/>
                  </a:lnTo>
                  <a:lnTo>
                    <a:pt x="171" y="88"/>
                  </a:lnTo>
                  <a:lnTo>
                    <a:pt x="165" y="80"/>
                  </a:lnTo>
                  <a:lnTo>
                    <a:pt x="160" y="74"/>
                  </a:lnTo>
                  <a:lnTo>
                    <a:pt x="153" y="66"/>
                  </a:lnTo>
                  <a:lnTo>
                    <a:pt x="132" y="50"/>
                  </a:lnTo>
                  <a:lnTo>
                    <a:pt x="108" y="38"/>
                  </a:lnTo>
                  <a:lnTo>
                    <a:pt x="82" y="30"/>
                  </a:lnTo>
                  <a:lnTo>
                    <a:pt x="58" y="25"/>
                  </a:lnTo>
                  <a:lnTo>
                    <a:pt x="35" y="23"/>
                  </a:lnTo>
                  <a:lnTo>
                    <a:pt x="17" y="23"/>
                  </a:lnTo>
                  <a:lnTo>
                    <a:pt x="5" y="23"/>
                  </a:lnTo>
                  <a:lnTo>
                    <a:pt x="0" y="23"/>
                  </a:lnTo>
                  <a:lnTo>
                    <a:pt x="16" y="12"/>
                  </a:lnTo>
                  <a:lnTo>
                    <a:pt x="32" y="5"/>
                  </a:lnTo>
                  <a:lnTo>
                    <a:pt x="50" y="1"/>
                  </a:lnTo>
                  <a:lnTo>
                    <a:pt x="69" y="0"/>
                  </a:lnTo>
                  <a:lnTo>
                    <a:pt x="87" y="2"/>
                  </a:lnTo>
                  <a:lnTo>
                    <a:pt x="106" y="5"/>
                  </a:lnTo>
                  <a:lnTo>
                    <a:pt x="123" y="11"/>
                  </a:lnTo>
                  <a:lnTo>
                    <a:pt x="139" y="17"/>
                  </a:lnTo>
                  <a:lnTo>
                    <a:pt x="151" y="26"/>
                  </a:lnTo>
                  <a:lnTo>
                    <a:pt x="163" y="35"/>
                  </a:lnTo>
                  <a:lnTo>
                    <a:pt x="174" y="44"/>
                  </a:lnTo>
                  <a:lnTo>
                    <a:pt x="185" y="55"/>
                  </a:lnTo>
                  <a:lnTo>
                    <a:pt x="194" y="67"/>
                  </a:lnTo>
                  <a:lnTo>
                    <a:pt x="203" y="79"/>
                  </a:lnTo>
                  <a:lnTo>
                    <a:pt x="212" y="91"/>
                  </a:lnTo>
                  <a:lnTo>
                    <a:pt x="218" y="10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569" y="1054"/>
              <a:ext cx="201" cy="220"/>
            </a:xfrm>
            <a:custGeom>
              <a:avLst/>
              <a:gdLst>
                <a:gd name="T0" fmla="*/ 0 w 604"/>
                <a:gd name="T1" fmla="*/ 0 h 659"/>
                <a:gd name="T2" fmla="*/ 0 w 604"/>
                <a:gd name="T3" fmla="*/ 0 h 659"/>
                <a:gd name="T4" fmla="*/ 0 w 604"/>
                <a:gd name="T5" fmla="*/ 0 h 659"/>
                <a:gd name="T6" fmla="*/ 0 w 604"/>
                <a:gd name="T7" fmla="*/ 0 h 659"/>
                <a:gd name="T8" fmla="*/ 0 w 604"/>
                <a:gd name="T9" fmla="*/ 0 h 659"/>
                <a:gd name="T10" fmla="*/ 0 w 604"/>
                <a:gd name="T11" fmla="*/ 0 h 659"/>
                <a:gd name="T12" fmla="*/ 0 w 604"/>
                <a:gd name="T13" fmla="*/ 0 h 659"/>
                <a:gd name="T14" fmla="*/ 0 w 604"/>
                <a:gd name="T15" fmla="*/ 0 h 659"/>
                <a:gd name="T16" fmla="*/ 0 w 604"/>
                <a:gd name="T17" fmla="*/ 0 h 659"/>
                <a:gd name="T18" fmla="*/ 0 w 604"/>
                <a:gd name="T19" fmla="*/ 0 h 659"/>
                <a:gd name="T20" fmla="*/ 0 w 604"/>
                <a:gd name="T21" fmla="*/ 0 h 659"/>
                <a:gd name="T22" fmla="*/ 0 w 604"/>
                <a:gd name="T23" fmla="*/ 0 h 659"/>
                <a:gd name="T24" fmla="*/ 0 w 604"/>
                <a:gd name="T25" fmla="*/ 0 h 659"/>
                <a:gd name="T26" fmla="*/ 0 w 604"/>
                <a:gd name="T27" fmla="*/ 0 h 659"/>
                <a:gd name="T28" fmla="*/ 0 w 604"/>
                <a:gd name="T29" fmla="*/ 0 h 659"/>
                <a:gd name="T30" fmla="*/ 0 w 604"/>
                <a:gd name="T31" fmla="*/ 0 h 659"/>
                <a:gd name="T32" fmla="*/ 0 w 604"/>
                <a:gd name="T33" fmla="*/ 0 h 659"/>
                <a:gd name="T34" fmla="*/ 0 w 604"/>
                <a:gd name="T35" fmla="*/ 0 h 659"/>
                <a:gd name="T36" fmla="*/ 0 w 604"/>
                <a:gd name="T37" fmla="*/ 0 h 659"/>
                <a:gd name="T38" fmla="*/ 0 w 604"/>
                <a:gd name="T39" fmla="*/ 0 h 659"/>
                <a:gd name="T40" fmla="*/ 0 w 604"/>
                <a:gd name="T41" fmla="*/ 0 h 659"/>
                <a:gd name="T42" fmla="*/ 0 w 604"/>
                <a:gd name="T43" fmla="*/ 0 h 659"/>
                <a:gd name="T44" fmla="*/ 0 w 604"/>
                <a:gd name="T45" fmla="*/ 0 h 65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604"/>
                <a:gd name="T70" fmla="*/ 0 h 659"/>
                <a:gd name="T71" fmla="*/ 604 w 604"/>
                <a:gd name="T72" fmla="*/ 659 h 659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604" h="659">
                  <a:moveTo>
                    <a:pt x="604" y="3"/>
                  </a:moveTo>
                  <a:lnTo>
                    <a:pt x="604" y="101"/>
                  </a:lnTo>
                  <a:lnTo>
                    <a:pt x="604" y="315"/>
                  </a:lnTo>
                  <a:lnTo>
                    <a:pt x="601" y="531"/>
                  </a:lnTo>
                  <a:lnTo>
                    <a:pt x="592" y="629"/>
                  </a:lnTo>
                  <a:lnTo>
                    <a:pt x="587" y="629"/>
                  </a:lnTo>
                  <a:lnTo>
                    <a:pt x="572" y="630"/>
                  </a:lnTo>
                  <a:lnTo>
                    <a:pt x="549" y="633"/>
                  </a:lnTo>
                  <a:lnTo>
                    <a:pt x="518" y="634"/>
                  </a:lnTo>
                  <a:lnTo>
                    <a:pt x="482" y="637"/>
                  </a:lnTo>
                  <a:lnTo>
                    <a:pt x="439" y="639"/>
                  </a:lnTo>
                  <a:lnTo>
                    <a:pt x="395" y="642"/>
                  </a:lnTo>
                  <a:lnTo>
                    <a:pt x="347" y="645"/>
                  </a:lnTo>
                  <a:lnTo>
                    <a:pt x="300" y="648"/>
                  </a:lnTo>
                  <a:lnTo>
                    <a:pt x="251" y="650"/>
                  </a:lnTo>
                  <a:lnTo>
                    <a:pt x="204" y="653"/>
                  </a:lnTo>
                  <a:lnTo>
                    <a:pt x="160" y="655"/>
                  </a:lnTo>
                  <a:lnTo>
                    <a:pt x="120" y="657"/>
                  </a:lnTo>
                  <a:lnTo>
                    <a:pt x="84" y="658"/>
                  </a:lnTo>
                  <a:lnTo>
                    <a:pt x="54" y="659"/>
                  </a:lnTo>
                  <a:lnTo>
                    <a:pt x="33" y="659"/>
                  </a:lnTo>
                  <a:lnTo>
                    <a:pt x="0" y="0"/>
                  </a:lnTo>
                  <a:lnTo>
                    <a:pt x="604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1014" y="1052"/>
              <a:ext cx="73" cy="137"/>
            </a:xfrm>
            <a:custGeom>
              <a:avLst/>
              <a:gdLst>
                <a:gd name="T0" fmla="*/ 0 w 219"/>
                <a:gd name="T1" fmla="*/ 0 h 409"/>
                <a:gd name="T2" fmla="*/ 0 w 219"/>
                <a:gd name="T3" fmla="*/ 0 h 409"/>
                <a:gd name="T4" fmla="*/ 0 w 219"/>
                <a:gd name="T5" fmla="*/ 0 h 409"/>
                <a:gd name="T6" fmla="*/ 0 w 219"/>
                <a:gd name="T7" fmla="*/ 0 h 409"/>
                <a:gd name="T8" fmla="*/ 0 w 219"/>
                <a:gd name="T9" fmla="*/ 0 h 409"/>
                <a:gd name="T10" fmla="*/ 0 w 219"/>
                <a:gd name="T11" fmla="*/ 0 h 409"/>
                <a:gd name="T12" fmla="*/ 0 w 219"/>
                <a:gd name="T13" fmla="*/ 0 h 409"/>
                <a:gd name="T14" fmla="*/ 0 w 219"/>
                <a:gd name="T15" fmla="*/ 0 h 409"/>
                <a:gd name="T16" fmla="*/ 0 w 219"/>
                <a:gd name="T17" fmla="*/ 0 h 409"/>
                <a:gd name="T18" fmla="*/ 0 w 219"/>
                <a:gd name="T19" fmla="*/ 0 h 409"/>
                <a:gd name="T20" fmla="*/ 0 w 219"/>
                <a:gd name="T21" fmla="*/ 0 h 409"/>
                <a:gd name="T22" fmla="*/ 0 w 219"/>
                <a:gd name="T23" fmla="*/ 0 h 409"/>
                <a:gd name="T24" fmla="*/ 0 w 219"/>
                <a:gd name="T25" fmla="*/ 0 h 409"/>
                <a:gd name="T26" fmla="*/ 0 w 219"/>
                <a:gd name="T27" fmla="*/ 0 h 409"/>
                <a:gd name="T28" fmla="*/ 0 w 219"/>
                <a:gd name="T29" fmla="*/ 0 h 409"/>
                <a:gd name="T30" fmla="*/ 0 w 219"/>
                <a:gd name="T31" fmla="*/ 0 h 409"/>
                <a:gd name="T32" fmla="*/ 0 w 219"/>
                <a:gd name="T33" fmla="*/ 0 h 409"/>
                <a:gd name="T34" fmla="*/ 0 w 219"/>
                <a:gd name="T35" fmla="*/ 0 h 409"/>
                <a:gd name="T36" fmla="*/ 0 w 219"/>
                <a:gd name="T37" fmla="*/ 0 h 409"/>
                <a:gd name="T38" fmla="*/ 0 w 219"/>
                <a:gd name="T39" fmla="*/ 0 h 409"/>
                <a:gd name="T40" fmla="*/ 0 w 219"/>
                <a:gd name="T41" fmla="*/ 0 h 409"/>
                <a:gd name="T42" fmla="*/ 0 w 219"/>
                <a:gd name="T43" fmla="*/ 0 h 409"/>
                <a:gd name="T44" fmla="*/ 0 w 219"/>
                <a:gd name="T45" fmla="*/ 0 h 409"/>
                <a:gd name="T46" fmla="*/ 0 w 219"/>
                <a:gd name="T47" fmla="*/ 0 h 409"/>
                <a:gd name="T48" fmla="*/ 0 w 219"/>
                <a:gd name="T49" fmla="*/ 0 h 409"/>
                <a:gd name="T50" fmla="*/ 0 w 219"/>
                <a:gd name="T51" fmla="*/ 0 h 409"/>
                <a:gd name="T52" fmla="*/ 0 w 219"/>
                <a:gd name="T53" fmla="*/ 0 h 409"/>
                <a:gd name="T54" fmla="*/ 0 w 219"/>
                <a:gd name="T55" fmla="*/ 0 h 409"/>
                <a:gd name="T56" fmla="*/ 0 w 219"/>
                <a:gd name="T57" fmla="*/ 0 h 409"/>
                <a:gd name="T58" fmla="*/ 0 w 219"/>
                <a:gd name="T59" fmla="*/ 0 h 409"/>
                <a:gd name="T60" fmla="*/ 0 w 219"/>
                <a:gd name="T61" fmla="*/ 0 h 409"/>
                <a:gd name="T62" fmla="*/ 0 w 219"/>
                <a:gd name="T63" fmla="*/ 0 h 409"/>
                <a:gd name="T64" fmla="*/ 0 w 219"/>
                <a:gd name="T65" fmla="*/ 0 h 409"/>
                <a:gd name="T66" fmla="*/ 0 w 219"/>
                <a:gd name="T67" fmla="*/ 0 h 409"/>
                <a:gd name="T68" fmla="*/ 0 w 219"/>
                <a:gd name="T69" fmla="*/ 0 h 409"/>
                <a:gd name="T70" fmla="*/ 0 w 219"/>
                <a:gd name="T71" fmla="*/ 0 h 409"/>
                <a:gd name="T72" fmla="*/ 0 w 219"/>
                <a:gd name="T73" fmla="*/ 0 h 409"/>
                <a:gd name="T74" fmla="*/ 0 w 219"/>
                <a:gd name="T75" fmla="*/ 0 h 409"/>
                <a:gd name="T76" fmla="*/ 0 w 219"/>
                <a:gd name="T77" fmla="*/ 0 h 409"/>
                <a:gd name="T78" fmla="*/ 0 w 219"/>
                <a:gd name="T79" fmla="*/ 0 h 409"/>
                <a:gd name="T80" fmla="*/ 0 w 219"/>
                <a:gd name="T81" fmla="*/ 0 h 409"/>
                <a:gd name="T82" fmla="*/ 0 w 219"/>
                <a:gd name="T83" fmla="*/ 0 h 409"/>
                <a:gd name="T84" fmla="*/ 0 w 219"/>
                <a:gd name="T85" fmla="*/ 0 h 40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19"/>
                <a:gd name="T130" fmla="*/ 0 h 409"/>
                <a:gd name="T131" fmla="*/ 219 w 219"/>
                <a:gd name="T132" fmla="*/ 409 h 409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19" h="409">
                  <a:moveTo>
                    <a:pt x="126" y="139"/>
                  </a:moveTo>
                  <a:lnTo>
                    <a:pt x="129" y="154"/>
                  </a:lnTo>
                  <a:lnTo>
                    <a:pt x="129" y="169"/>
                  </a:lnTo>
                  <a:lnTo>
                    <a:pt x="127" y="184"/>
                  </a:lnTo>
                  <a:lnTo>
                    <a:pt x="123" y="198"/>
                  </a:lnTo>
                  <a:lnTo>
                    <a:pt x="115" y="212"/>
                  </a:lnTo>
                  <a:lnTo>
                    <a:pt x="108" y="225"/>
                  </a:lnTo>
                  <a:lnTo>
                    <a:pt x="98" y="238"/>
                  </a:lnTo>
                  <a:lnTo>
                    <a:pt x="87" y="250"/>
                  </a:lnTo>
                  <a:lnTo>
                    <a:pt x="82" y="254"/>
                  </a:lnTo>
                  <a:lnTo>
                    <a:pt x="75" y="256"/>
                  </a:lnTo>
                  <a:lnTo>
                    <a:pt x="70" y="258"/>
                  </a:lnTo>
                  <a:lnTo>
                    <a:pt x="63" y="259"/>
                  </a:lnTo>
                  <a:lnTo>
                    <a:pt x="57" y="259"/>
                  </a:lnTo>
                  <a:lnTo>
                    <a:pt x="49" y="259"/>
                  </a:lnTo>
                  <a:lnTo>
                    <a:pt x="39" y="259"/>
                  </a:lnTo>
                  <a:lnTo>
                    <a:pt x="30" y="257"/>
                  </a:lnTo>
                  <a:lnTo>
                    <a:pt x="34" y="262"/>
                  </a:lnTo>
                  <a:lnTo>
                    <a:pt x="38" y="267"/>
                  </a:lnTo>
                  <a:lnTo>
                    <a:pt x="44" y="271"/>
                  </a:lnTo>
                  <a:lnTo>
                    <a:pt x="49" y="274"/>
                  </a:lnTo>
                  <a:lnTo>
                    <a:pt x="56" y="277"/>
                  </a:lnTo>
                  <a:lnTo>
                    <a:pt x="62" y="280"/>
                  </a:lnTo>
                  <a:lnTo>
                    <a:pt x="69" y="281"/>
                  </a:lnTo>
                  <a:lnTo>
                    <a:pt x="75" y="282"/>
                  </a:lnTo>
                  <a:lnTo>
                    <a:pt x="83" y="281"/>
                  </a:lnTo>
                  <a:lnTo>
                    <a:pt x="92" y="278"/>
                  </a:lnTo>
                  <a:lnTo>
                    <a:pt x="101" y="277"/>
                  </a:lnTo>
                  <a:lnTo>
                    <a:pt x="111" y="277"/>
                  </a:lnTo>
                  <a:lnTo>
                    <a:pt x="121" y="277"/>
                  </a:lnTo>
                  <a:lnTo>
                    <a:pt x="128" y="277"/>
                  </a:lnTo>
                  <a:lnTo>
                    <a:pt x="135" y="280"/>
                  </a:lnTo>
                  <a:lnTo>
                    <a:pt x="138" y="282"/>
                  </a:lnTo>
                  <a:lnTo>
                    <a:pt x="138" y="297"/>
                  </a:lnTo>
                  <a:lnTo>
                    <a:pt x="136" y="310"/>
                  </a:lnTo>
                  <a:lnTo>
                    <a:pt x="132" y="323"/>
                  </a:lnTo>
                  <a:lnTo>
                    <a:pt x="124" y="335"/>
                  </a:lnTo>
                  <a:lnTo>
                    <a:pt x="115" y="347"/>
                  </a:lnTo>
                  <a:lnTo>
                    <a:pt x="106" y="357"/>
                  </a:lnTo>
                  <a:lnTo>
                    <a:pt x="96" y="365"/>
                  </a:lnTo>
                  <a:lnTo>
                    <a:pt x="85" y="373"/>
                  </a:lnTo>
                  <a:lnTo>
                    <a:pt x="94" y="376"/>
                  </a:lnTo>
                  <a:lnTo>
                    <a:pt x="103" y="377"/>
                  </a:lnTo>
                  <a:lnTo>
                    <a:pt x="113" y="377"/>
                  </a:lnTo>
                  <a:lnTo>
                    <a:pt x="122" y="376"/>
                  </a:lnTo>
                  <a:lnTo>
                    <a:pt x="132" y="374"/>
                  </a:lnTo>
                  <a:lnTo>
                    <a:pt x="140" y="371"/>
                  </a:lnTo>
                  <a:lnTo>
                    <a:pt x="149" y="366"/>
                  </a:lnTo>
                  <a:lnTo>
                    <a:pt x="157" y="362"/>
                  </a:lnTo>
                  <a:lnTo>
                    <a:pt x="164" y="357"/>
                  </a:lnTo>
                  <a:lnTo>
                    <a:pt x="170" y="350"/>
                  </a:lnTo>
                  <a:lnTo>
                    <a:pt x="176" y="342"/>
                  </a:lnTo>
                  <a:lnTo>
                    <a:pt x="182" y="335"/>
                  </a:lnTo>
                  <a:lnTo>
                    <a:pt x="188" y="327"/>
                  </a:lnTo>
                  <a:lnTo>
                    <a:pt x="195" y="320"/>
                  </a:lnTo>
                  <a:lnTo>
                    <a:pt x="202" y="314"/>
                  </a:lnTo>
                  <a:lnTo>
                    <a:pt x="212" y="310"/>
                  </a:lnTo>
                  <a:lnTo>
                    <a:pt x="216" y="319"/>
                  </a:lnTo>
                  <a:lnTo>
                    <a:pt x="219" y="328"/>
                  </a:lnTo>
                  <a:lnTo>
                    <a:pt x="219" y="337"/>
                  </a:lnTo>
                  <a:lnTo>
                    <a:pt x="217" y="347"/>
                  </a:lnTo>
                  <a:lnTo>
                    <a:pt x="208" y="362"/>
                  </a:lnTo>
                  <a:lnTo>
                    <a:pt x="196" y="374"/>
                  </a:lnTo>
                  <a:lnTo>
                    <a:pt x="183" y="384"/>
                  </a:lnTo>
                  <a:lnTo>
                    <a:pt x="169" y="391"/>
                  </a:lnTo>
                  <a:lnTo>
                    <a:pt x="152" y="398"/>
                  </a:lnTo>
                  <a:lnTo>
                    <a:pt x="136" y="402"/>
                  </a:lnTo>
                  <a:lnTo>
                    <a:pt x="120" y="405"/>
                  </a:lnTo>
                  <a:lnTo>
                    <a:pt x="103" y="409"/>
                  </a:lnTo>
                  <a:lnTo>
                    <a:pt x="96" y="405"/>
                  </a:lnTo>
                  <a:lnTo>
                    <a:pt x="88" y="402"/>
                  </a:lnTo>
                  <a:lnTo>
                    <a:pt x="81" y="399"/>
                  </a:lnTo>
                  <a:lnTo>
                    <a:pt x="72" y="396"/>
                  </a:lnTo>
                  <a:lnTo>
                    <a:pt x="64" y="392"/>
                  </a:lnTo>
                  <a:lnTo>
                    <a:pt x="57" y="387"/>
                  </a:lnTo>
                  <a:lnTo>
                    <a:pt x="50" y="382"/>
                  </a:lnTo>
                  <a:lnTo>
                    <a:pt x="44" y="374"/>
                  </a:lnTo>
                  <a:lnTo>
                    <a:pt x="46" y="370"/>
                  </a:lnTo>
                  <a:lnTo>
                    <a:pt x="49" y="367"/>
                  </a:lnTo>
                  <a:lnTo>
                    <a:pt x="54" y="365"/>
                  </a:lnTo>
                  <a:lnTo>
                    <a:pt x="58" y="364"/>
                  </a:lnTo>
                  <a:lnTo>
                    <a:pt x="63" y="363"/>
                  </a:lnTo>
                  <a:lnTo>
                    <a:pt x="69" y="362"/>
                  </a:lnTo>
                  <a:lnTo>
                    <a:pt x="73" y="361"/>
                  </a:lnTo>
                  <a:lnTo>
                    <a:pt x="77" y="359"/>
                  </a:lnTo>
                  <a:lnTo>
                    <a:pt x="88" y="348"/>
                  </a:lnTo>
                  <a:lnTo>
                    <a:pt x="98" y="337"/>
                  </a:lnTo>
                  <a:lnTo>
                    <a:pt x="106" y="325"/>
                  </a:lnTo>
                  <a:lnTo>
                    <a:pt x="109" y="312"/>
                  </a:lnTo>
                  <a:lnTo>
                    <a:pt x="98" y="315"/>
                  </a:lnTo>
                  <a:lnTo>
                    <a:pt x="86" y="315"/>
                  </a:lnTo>
                  <a:lnTo>
                    <a:pt x="75" y="314"/>
                  </a:lnTo>
                  <a:lnTo>
                    <a:pt x="64" y="310"/>
                  </a:lnTo>
                  <a:lnTo>
                    <a:pt x="54" y="306"/>
                  </a:lnTo>
                  <a:lnTo>
                    <a:pt x="43" y="299"/>
                  </a:lnTo>
                  <a:lnTo>
                    <a:pt x="33" y="292"/>
                  </a:lnTo>
                  <a:lnTo>
                    <a:pt x="23" y="283"/>
                  </a:lnTo>
                  <a:lnTo>
                    <a:pt x="10" y="265"/>
                  </a:lnTo>
                  <a:lnTo>
                    <a:pt x="3" y="245"/>
                  </a:lnTo>
                  <a:lnTo>
                    <a:pt x="0" y="223"/>
                  </a:lnTo>
                  <a:lnTo>
                    <a:pt x="6" y="203"/>
                  </a:lnTo>
                  <a:lnTo>
                    <a:pt x="12" y="205"/>
                  </a:lnTo>
                  <a:lnTo>
                    <a:pt x="16" y="210"/>
                  </a:lnTo>
                  <a:lnTo>
                    <a:pt x="18" y="217"/>
                  </a:lnTo>
                  <a:lnTo>
                    <a:pt x="20" y="224"/>
                  </a:lnTo>
                  <a:lnTo>
                    <a:pt x="22" y="231"/>
                  </a:lnTo>
                  <a:lnTo>
                    <a:pt x="26" y="237"/>
                  </a:lnTo>
                  <a:lnTo>
                    <a:pt x="32" y="241"/>
                  </a:lnTo>
                  <a:lnTo>
                    <a:pt x="42" y="242"/>
                  </a:lnTo>
                  <a:lnTo>
                    <a:pt x="46" y="242"/>
                  </a:lnTo>
                  <a:lnTo>
                    <a:pt x="50" y="242"/>
                  </a:lnTo>
                  <a:lnTo>
                    <a:pt x="55" y="242"/>
                  </a:lnTo>
                  <a:lnTo>
                    <a:pt x="60" y="242"/>
                  </a:lnTo>
                  <a:lnTo>
                    <a:pt x="64" y="241"/>
                  </a:lnTo>
                  <a:lnTo>
                    <a:pt x="70" y="238"/>
                  </a:lnTo>
                  <a:lnTo>
                    <a:pt x="74" y="236"/>
                  </a:lnTo>
                  <a:lnTo>
                    <a:pt x="77" y="233"/>
                  </a:lnTo>
                  <a:lnTo>
                    <a:pt x="92" y="203"/>
                  </a:lnTo>
                  <a:lnTo>
                    <a:pt x="92" y="171"/>
                  </a:lnTo>
                  <a:lnTo>
                    <a:pt x="83" y="140"/>
                  </a:lnTo>
                  <a:lnTo>
                    <a:pt x="71" y="107"/>
                  </a:lnTo>
                  <a:lnTo>
                    <a:pt x="62" y="77"/>
                  </a:lnTo>
                  <a:lnTo>
                    <a:pt x="62" y="47"/>
                  </a:lnTo>
                  <a:lnTo>
                    <a:pt x="75" y="21"/>
                  </a:lnTo>
                  <a:lnTo>
                    <a:pt x="109" y="0"/>
                  </a:lnTo>
                  <a:lnTo>
                    <a:pt x="111" y="15"/>
                  </a:lnTo>
                  <a:lnTo>
                    <a:pt x="115" y="53"/>
                  </a:lnTo>
                  <a:lnTo>
                    <a:pt x="121" y="98"/>
                  </a:lnTo>
                  <a:lnTo>
                    <a:pt x="126" y="13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580" y="1061"/>
              <a:ext cx="181" cy="205"/>
            </a:xfrm>
            <a:custGeom>
              <a:avLst/>
              <a:gdLst>
                <a:gd name="T0" fmla="*/ 0 w 544"/>
                <a:gd name="T1" fmla="*/ 0 h 616"/>
                <a:gd name="T2" fmla="*/ 0 w 544"/>
                <a:gd name="T3" fmla="*/ 0 h 616"/>
                <a:gd name="T4" fmla="*/ 0 w 544"/>
                <a:gd name="T5" fmla="*/ 0 h 616"/>
                <a:gd name="T6" fmla="*/ 0 w 544"/>
                <a:gd name="T7" fmla="*/ 0 h 616"/>
                <a:gd name="T8" fmla="*/ 0 w 544"/>
                <a:gd name="T9" fmla="*/ 0 h 616"/>
                <a:gd name="T10" fmla="*/ 0 w 544"/>
                <a:gd name="T11" fmla="*/ 0 h 616"/>
                <a:gd name="T12" fmla="*/ 0 w 544"/>
                <a:gd name="T13" fmla="*/ 0 h 616"/>
                <a:gd name="T14" fmla="*/ 0 w 544"/>
                <a:gd name="T15" fmla="*/ 0 h 616"/>
                <a:gd name="T16" fmla="*/ 0 w 544"/>
                <a:gd name="T17" fmla="*/ 0 h 616"/>
                <a:gd name="T18" fmla="*/ 0 w 544"/>
                <a:gd name="T19" fmla="*/ 0 h 616"/>
                <a:gd name="T20" fmla="*/ 0 w 544"/>
                <a:gd name="T21" fmla="*/ 0 h 616"/>
                <a:gd name="T22" fmla="*/ 0 w 544"/>
                <a:gd name="T23" fmla="*/ 0 h 616"/>
                <a:gd name="T24" fmla="*/ 0 w 544"/>
                <a:gd name="T25" fmla="*/ 0 h 616"/>
                <a:gd name="T26" fmla="*/ 0 w 544"/>
                <a:gd name="T27" fmla="*/ 0 h 616"/>
                <a:gd name="T28" fmla="*/ 0 w 544"/>
                <a:gd name="T29" fmla="*/ 0 h 616"/>
                <a:gd name="T30" fmla="*/ 0 w 544"/>
                <a:gd name="T31" fmla="*/ 0 h 616"/>
                <a:gd name="T32" fmla="*/ 0 w 544"/>
                <a:gd name="T33" fmla="*/ 0 h 616"/>
                <a:gd name="T34" fmla="*/ 0 w 544"/>
                <a:gd name="T35" fmla="*/ 0 h 616"/>
                <a:gd name="T36" fmla="*/ 0 w 544"/>
                <a:gd name="T37" fmla="*/ 0 h 616"/>
                <a:gd name="T38" fmla="*/ 0 w 544"/>
                <a:gd name="T39" fmla="*/ 0 h 61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44"/>
                <a:gd name="T61" fmla="*/ 0 h 616"/>
                <a:gd name="T62" fmla="*/ 544 w 544"/>
                <a:gd name="T63" fmla="*/ 616 h 61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44" h="616">
                  <a:moveTo>
                    <a:pt x="536" y="586"/>
                  </a:moveTo>
                  <a:lnTo>
                    <a:pt x="514" y="588"/>
                  </a:lnTo>
                  <a:lnTo>
                    <a:pt x="487" y="589"/>
                  </a:lnTo>
                  <a:lnTo>
                    <a:pt x="453" y="592"/>
                  </a:lnTo>
                  <a:lnTo>
                    <a:pt x="415" y="594"/>
                  </a:lnTo>
                  <a:lnTo>
                    <a:pt x="375" y="596"/>
                  </a:lnTo>
                  <a:lnTo>
                    <a:pt x="332" y="599"/>
                  </a:lnTo>
                  <a:lnTo>
                    <a:pt x="287" y="602"/>
                  </a:lnTo>
                  <a:lnTo>
                    <a:pt x="243" y="604"/>
                  </a:lnTo>
                  <a:lnTo>
                    <a:pt x="200" y="606"/>
                  </a:lnTo>
                  <a:lnTo>
                    <a:pt x="159" y="608"/>
                  </a:lnTo>
                  <a:lnTo>
                    <a:pt x="121" y="610"/>
                  </a:lnTo>
                  <a:lnTo>
                    <a:pt x="89" y="613"/>
                  </a:lnTo>
                  <a:lnTo>
                    <a:pt x="61" y="614"/>
                  </a:lnTo>
                  <a:lnTo>
                    <a:pt x="40" y="615"/>
                  </a:lnTo>
                  <a:lnTo>
                    <a:pt x="26" y="616"/>
                  </a:lnTo>
                  <a:lnTo>
                    <a:pt x="22" y="616"/>
                  </a:lnTo>
                  <a:lnTo>
                    <a:pt x="0" y="0"/>
                  </a:lnTo>
                  <a:lnTo>
                    <a:pt x="544" y="7"/>
                  </a:lnTo>
                  <a:lnTo>
                    <a:pt x="536" y="586"/>
                  </a:lnTo>
                  <a:close/>
                </a:path>
              </a:pathLst>
            </a:custGeom>
            <a:solidFill>
              <a:srgbClr val="26ADE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54" y="1290"/>
              <a:ext cx="237" cy="71"/>
            </a:xfrm>
            <a:custGeom>
              <a:avLst/>
              <a:gdLst>
                <a:gd name="T0" fmla="*/ 0 w 711"/>
                <a:gd name="T1" fmla="*/ 0 h 213"/>
                <a:gd name="T2" fmla="*/ 0 w 711"/>
                <a:gd name="T3" fmla="*/ 0 h 213"/>
                <a:gd name="T4" fmla="*/ 0 w 711"/>
                <a:gd name="T5" fmla="*/ 0 h 213"/>
                <a:gd name="T6" fmla="*/ 0 w 711"/>
                <a:gd name="T7" fmla="*/ 0 h 213"/>
                <a:gd name="T8" fmla="*/ 0 w 711"/>
                <a:gd name="T9" fmla="*/ 0 h 213"/>
                <a:gd name="T10" fmla="*/ 0 w 711"/>
                <a:gd name="T11" fmla="*/ 0 h 213"/>
                <a:gd name="T12" fmla="*/ 0 w 711"/>
                <a:gd name="T13" fmla="*/ 0 h 213"/>
                <a:gd name="T14" fmla="*/ 0 w 711"/>
                <a:gd name="T15" fmla="*/ 0 h 213"/>
                <a:gd name="T16" fmla="*/ 0 w 711"/>
                <a:gd name="T17" fmla="*/ 0 h 213"/>
                <a:gd name="T18" fmla="*/ 0 w 711"/>
                <a:gd name="T19" fmla="*/ 0 h 213"/>
                <a:gd name="T20" fmla="*/ 0 w 711"/>
                <a:gd name="T21" fmla="*/ 0 h 213"/>
                <a:gd name="T22" fmla="*/ 0 w 711"/>
                <a:gd name="T23" fmla="*/ 0 h 213"/>
                <a:gd name="T24" fmla="*/ 0 w 711"/>
                <a:gd name="T25" fmla="*/ 0 h 213"/>
                <a:gd name="T26" fmla="*/ 0 w 711"/>
                <a:gd name="T27" fmla="*/ 0 h 213"/>
                <a:gd name="T28" fmla="*/ 0 w 711"/>
                <a:gd name="T29" fmla="*/ 0 h 213"/>
                <a:gd name="T30" fmla="*/ 0 w 711"/>
                <a:gd name="T31" fmla="*/ 0 h 213"/>
                <a:gd name="T32" fmla="*/ 0 w 711"/>
                <a:gd name="T33" fmla="*/ 0 h 213"/>
                <a:gd name="T34" fmla="*/ 0 w 711"/>
                <a:gd name="T35" fmla="*/ 0 h 213"/>
                <a:gd name="T36" fmla="*/ 0 w 711"/>
                <a:gd name="T37" fmla="*/ 0 h 213"/>
                <a:gd name="T38" fmla="*/ 0 w 711"/>
                <a:gd name="T39" fmla="*/ 0 h 213"/>
                <a:gd name="T40" fmla="*/ 0 w 711"/>
                <a:gd name="T41" fmla="*/ 0 h 213"/>
                <a:gd name="T42" fmla="*/ 0 w 711"/>
                <a:gd name="T43" fmla="*/ 0 h 213"/>
                <a:gd name="T44" fmla="*/ 0 w 711"/>
                <a:gd name="T45" fmla="*/ 0 h 213"/>
                <a:gd name="T46" fmla="*/ 0 w 711"/>
                <a:gd name="T47" fmla="*/ 0 h 213"/>
                <a:gd name="T48" fmla="*/ 0 w 711"/>
                <a:gd name="T49" fmla="*/ 0 h 213"/>
                <a:gd name="T50" fmla="*/ 0 w 711"/>
                <a:gd name="T51" fmla="*/ 0 h 213"/>
                <a:gd name="T52" fmla="*/ 0 w 711"/>
                <a:gd name="T53" fmla="*/ 0 h 213"/>
                <a:gd name="T54" fmla="*/ 0 w 711"/>
                <a:gd name="T55" fmla="*/ 0 h 213"/>
                <a:gd name="T56" fmla="*/ 0 w 711"/>
                <a:gd name="T57" fmla="*/ 0 h 213"/>
                <a:gd name="T58" fmla="*/ 0 w 711"/>
                <a:gd name="T59" fmla="*/ 0 h 213"/>
                <a:gd name="T60" fmla="*/ 0 w 711"/>
                <a:gd name="T61" fmla="*/ 0 h 213"/>
                <a:gd name="T62" fmla="*/ 0 w 711"/>
                <a:gd name="T63" fmla="*/ 0 h 213"/>
                <a:gd name="T64" fmla="*/ 0 w 711"/>
                <a:gd name="T65" fmla="*/ 0 h 213"/>
                <a:gd name="T66" fmla="*/ 0 w 711"/>
                <a:gd name="T67" fmla="*/ 0 h 213"/>
                <a:gd name="T68" fmla="*/ 0 w 711"/>
                <a:gd name="T69" fmla="*/ 0 h 213"/>
                <a:gd name="T70" fmla="*/ 0 w 711"/>
                <a:gd name="T71" fmla="*/ 0 h 213"/>
                <a:gd name="T72" fmla="*/ 0 w 711"/>
                <a:gd name="T73" fmla="*/ 0 h 213"/>
                <a:gd name="T74" fmla="*/ 0 w 711"/>
                <a:gd name="T75" fmla="*/ 0 h 213"/>
                <a:gd name="T76" fmla="*/ 0 w 711"/>
                <a:gd name="T77" fmla="*/ 0 h 213"/>
                <a:gd name="T78" fmla="*/ 0 w 711"/>
                <a:gd name="T79" fmla="*/ 0 h 213"/>
                <a:gd name="T80" fmla="*/ 0 w 711"/>
                <a:gd name="T81" fmla="*/ 0 h 213"/>
                <a:gd name="T82" fmla="*/ 0 w 711"/>
                <a:gd name="T83" fmla="*/ 0 h 213"/>
                <a:gd name="T84" fmla="*/ 0 w 711"/>
                <a:gd name="T85" fmla="*/ 0 h 213"/>
                <a:gd name="T86" fmla="*/ 0 w 711"/>
                <a:gd name="T87" fmla="*/ 0 h 213"/>
                <a:gd name="T88" fmla="*/ 0 w 711"/>
                <a:gd name="T89" fmla="*/ 0 h 213"/>
                <a:gd name="T90" fmla="*/ 0 w 711"/>
                <a:gd name="T91" fmla="*/ 0 h 21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711"/>
                <a:gd name="T139" fmla="*/ 0 h 213"/>
                <a:gd name="T140" fmla="*/ 711 w 711"/>
                <a:gd name="T141" fmla="*/ 213 h 213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711" h="213">
                  <a:moveTo>
                    <a:pt x="711" y="6"/>
                  </a:moveTo>
                  <a:lnTo>
                    <a:pt x="709" y="7"/>
                  </a:lnTo>
                  <a:lnTo>
                    <a:pt x="705" y="9"/>
                  </a:lnTo>
                  <a:lnTo>
                    <a:pt x="697" y="14"/>
                  </a:lnTo>
                  <a:lnTo>
                    <a:pt x="686" y="19"/>
                  </a:lnTo>
                  <a:lnTo>
                    <a:pt x="673" y="25"/>
                  </a:lnTo>
                  <a:lnTo>
                    <a:pt x="658" y="33"/>
                  </a:lnTo>
                  <a:lnTo>
                    <a:pt x="642" y="41"/>
                  </a:lnTo>
                  <a:lnTo>
                    <a:pt x="624" y="48"/>
                  </a:lnTo>
                  <a:lnTo>
                    <a:pt x="605" y="56"/>
                  </a:lnTo>
                  <a:lnTo>
                    <a:pt x="585" y="63"/>
                  </a:lnTo>
                  <a:lnTo>
                    <a:pt x="566" y="70"/>
                  </a:lnTo>
                  <a:lnTo>
                    <a:pt x="545" y="76"/>
                  </a:lnTo>
                  <a:lnTo>
                    <a:pt x="526" y="82"/>
                  </a:lnTo>
                  <a:lnTo>
                    <a:pt x="506" y="85"/>
                  </a:lnTo>
                  <a:lnTo>
                    <a:pt x="488" y="87"/>
                  </a:lnTo>
                  <a:lnTo>
                    <a:pt x="470" y="87"/>
                  </a:lnTo>
                  <a:lnTo>
                    <a:pt x="457" y="121"/>
                  </a:lnTo>
                  <a:lnTo>
                    <a:pt x="450" y="163"/>
                  </a:lnTo>
                  <a:lnTo>
                    <a:pt x="446" y="198"/>
                  </a:lnTo>
                  <a:lnTo>
                    <a:pt x="446" y="213"/>
                  </a:lnTo>
                  <a:lnTo>
                    <a:pt x="430" y="195"/>
                  </a:lnTo>
                  <a:lnTo>
                    <a:pt x="425" y="170"/>
                  </a:lnTo>
                  <a:lnTo>
                    <a:pt x="426" y="143"/>
                  </a:lnTo>
                  <a:lnTo>
                    <a:pt x="430" y="117"/>
                  </a:lnTo>
                  <a:lnTo>
                    <a:pt x="432" y="110"/>
                  </a:lnTo>
                  <a:lnTo>
                    <a:pt x="436" y="102"/>
                  </a:lnTo>
                  <a:lnTo>
                    <a:pt x="439" y="96"/>
                  </a:lnTo>
                  <a:lnTo>
                    <a:pt x="442" y="91"/>
                  </a:lnTo>
                  <a:lnTo>
                    <a:pt x="448" y="85"/>
                  </a:lnTo>
                  <a:lnTo>
                    <a:pt x="453" y="80"/>
                  </a:lnTo>
                  <a:lnTo>
                    <a:pt x="458" y="76"/>
                  </a:lnTo>
                  <a:lnTo>
                    <a:pt x="466" y="73"/>
                  </a:lnTo>
                  <a:lnTo>
                    <a:pt x="475" y="73"/>
                  </a:lnTo>
                  <a:lnTo>
                    <a:pt x="489" y="71"/>
                  </a:lnTo>
                  <a:lnTo>
                    <a:pt x="508" y="66"/>
                  </a:lnTo>
                  <a:lnTo>
                    <a:pt x="531" y="59"/>
                  </a:lnTo>
                  <a:lnTo>
                    <a:pt x="555" y="51"/>
                  </a:lnTo>
                  <a:lnTo>
                    <a:pt x="578" y="44"/>
                  </a:lnTo>
                  <a:lnTo>
                    <a:pt x="598" y="36"/>
                  </a:lnTo>
                  <a:lnTo>
                    <a:pt x="615" y="32"/>
                  </a:lnTo>
                  <a:lnTo>
                    <a:pt x="598" y="31"/>
                  </a:lnTo>
                  <a:lnTo>
                    <a:pt x="572" y="32"/>
                  </a:lnTo>
                  <a:lnTo>
                    <a:pt x="540" y="33"/>
                  </a:lnTo>
                  <a:lnTo>
                    <a:pt x="500" y="35"/>
                  </a:lnTo>
                  <a:lnTo>
                    <a:pt x="454" y="38"/>
                  </a:lnTo>
                  <a:lnTo>
                    <a:pt x="405" y="42"/>
                  </a:lnTo>
                  <a:lnTo>
                    <a:pt x="353" y="45"/>
                  </a:lnTo>
                  <a:lnTo>
                    <a:pt x="301" y="49"/>
                  </a:lnTo>
                  <a:lnTo>
                    <a:pt x="248" y="54"/>
                  </a:lnTo>
                  <a:lnTo>
                    <a:pt x="197" y="57"/>
                  </a:lnTo>
                  <a:lnTo>
                    <a:pt x="149" y="61"/>
                  </a:lnTo>
                  <a:lnTo>
                    <a:pt x="106" y="64"/>
                  </a:lnTo>
                  <a:lnTo>
                    <a:pt x="67" y="68"/>
                  </a:lnTo>
                  <a:lnTo>
                    <a:pt x="37" y="69"/>
                  </a:lnTo>
                  <a:lnTo>
                    <a:pt x="13" y="71"/>
                  </a:lnTo>
                  <a:lnTo>
                    <a:pt x="0" y="71"/>
                  </a:lnTo>
                  <a:lnTo>
                    <a:pt x="1" y="66"/>
                  </a:lnTo>
                  <a:lnTo>
                    <a:pt x="3" y="60"/>
                  </a:lnTo>
                  <a:lnTo>
                    <a:pt x="5" y="56"/>
                  </a:lnTo>
                  <a:lnTo>
                    <a:pt x="6" y="49"/>
                  </a:lnTo>
                  <a:lnTo>
                    <a:pt x="12" y="48"/>
                  </a:lnTo>
                  <a:lnTo>
                    <a:pt x="21" y="48"/>
                  </a:lnTo>
                  <a:lnTo>
                    <a:pt x="33" y="47"/>
                  </a:lnTo>
                  <a:lnTo>
                    <a:pt x="48" y="45"/>
                  </a:lnTo>
                  <a:lnTo>
                    <a:pt x="66" y="44"/>
                  </a:lnTo>
                  <a:lnTo>
                    <a:pt x="85" y="42"/>
                  </a:lnTo>
                  <a:lnTo>
                    <a:pt x="107" y="40"/>
                  </a:lnTo>
                  <a:lnTo>
                    <a:pt x="131" y="37"/>
                  </a:lnTo>
                  <a:lnTo>
                    <a:pt x="157" y="35"/>
                  </a:lnTo>
                  <a:lnTo>
                    <a:pt x="183" y="33"/>
                  </a:lnTo>
                  <a:lnTo>
                    <a:pt x="211" y="30"/>
                  </a:lnTo>
                  <a:lnTo>
                    <a:pt x="240" y="28"/>
                  </a:lnTo>
                  <a:lnTo>
                    <a:pt x="271" y="25"/>
                  </a:lnTo>
                  <a:lnTo>
                    <a:pt x="301" y="22"/>
                  </a:lnTo>
                  <a:lnTo>
                    <a:pt x="333" y="20"/>
                  </a:lnTo>
                  <a:lnTo>
                    <a:pt x="364" y="18"/>
                  </a:lnTo>
                  <a:lnTo>
                    <a:pt x="394" y="15"/>
                  </a:lnTo>
                  <a:lnTo>
                    <a:pt x="426" y="12"/>
                  </a:lnTo>
                  <a:lnTo>
                    <a:pt x="456" y="10"/>
                  </a:lnTo>
                  <a:lnTo>
                    <a:pt x="486" y="8"/>
                  </a:lnTo>
                  <a:lnTo>
                    <a:pt x="515" y="7"/>
                  </a:lnTo>
                  <a:lnTo>
                    <a:pt x="542" y="5"/>
                  </a:lnTo>
                  <a:lnTo>
                    <a:pt x="569" y="4"/>
                  </a:lnTo>
                  <a:lnTo>
                    <a:pt x="594" y="3"/>
                  </a:lnTo>
                  <a:lnTo>
                    <a:pt x="617" y="2"/>
                  </a:lnTo>
                  <a:lnTo>
                    <a:pt x="637" y="2"/>
                  </a:lnTo>
                  <a:lnTo>
                    <a:pt x="657" y="0"/>
                  </a:lnTo>
                  <a:lnTo>
                    <a:pt x="673" y="2"/>
                  </a:lnTo>
                  <a:lnTo>
                    <a:pt x="687" y="2"/>
                  </a:lnTo>
                  <a:lnTo>
                    <a:pt x="698" y="3"/>
                  </a:lnTo>
                  <a:lnTo>
                    <a:pt x="707" y="4"/>
                  </a:lnTo>
                  <a:lnTo>
                    <a:pt x="711" y="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475" y="1327"/>
              <a:ext cx="312" cy="71"/>
            </a:xfrm>
            <a:custGeom>
              <a:avLst/>
              <a:gdLst>
                <a:gd name="T0" fmla="*/ 0 w 934"/>
                <a:gd name="T1" fmla="*/ 0 h 213"/>
                <a:gd name="T2" fmla="*/ 0 w 934"/>
                <a:gd name="T3" fmla="*/ 0 h 213"/>
                <a:gd name="T4" fmla="*/ 0 w 934"/>
                <a:gd name="T5" fmla="*/ 0 h 213"/>
                <a:gd name="T6" fmla="*/ 0 w 934"/>
                <a:gd name="T7" fmla="*/ 0 h 213"/>
                <a:gd name="T8" fmla="*/ 0 w 934"/>
                <a:gd name="T9" fmla="*/ 0 h 213"/>
                <a:gd name="T10" fmla="*/ 0 w 934"/>
                <a:gd name="T11" fmla="*/ 0 h 213"/>
                <a:gd name="T12" fmla="*/ 0 w 934"/>
                <a:gd name="T13" fmla="*/ 0 h 213"/>
                <a:gd name="T14" fmla="*/ 0 w 934"/>
                <a:gd name="T15" fmla="*/ 0 h 213"/>
                <a:gd name="T16" fmla="*/ 0 w 934"/>
                <a:gd name="T17" fmla="*/ 0 h 213"/>
                <a:gd name="T18" fmla="*/ 0 w 934"/>
                <a:gd name="T19" fmla="*/ 0 h 213"/>
                <a:gd name="T20" fmla="*/ 0 w 934"/>
                <a:gd name="T21" fmla="*/ 0 h 213"/>
                <a:gd name="T22" fmla="*/ 0 w 934"/>
                <a:gd name="T23" fmla="*/ 0 h 213"/>
                <a:gd name="T24" fmla="*/ 0 w 934"/>
                <a:gd name="T25" fmla="*/ 0 h 213"/>
                <a:gd name="T26" fmla="*/ 0 w 934"/>
                <a:gd name="T27" fmla="*/ 0 h 213"/>
                <a:gd name="T28" fmla="*/ 0 w 934"/>
                <a:gd name="T29" fmla="*/ 0 h 213"/>
                <a:gd name="T30" fmla="*/ 0 w 934"/>
                <a:gd name="T31" fmla="*/ 0 h 213"/>
                <a:gd name="T32" fmla="*/ 0 w 934"/>
                <a:gd name="T33" fmla="*/ 0 h 213"/>
                <a:gd name="T34" fmla="*/ 0 w 934"/>
                <a:gd name="T35" fmla="*/ 0 h 213"/>
                <a:gd name="T36" fmla="*/ 0 w 934"/>
                <a:gd name="T37" fmla="*/ 0 h 213"/>
                <a:gd name="T38" fmla="*/ 0 w 934"/>
                <a:gd name="T39" fmla="*/ 0 h 213"/>
                <a:gd name="T40" fmla="*/ 0 w 934"/>
                <a:gd name="T41" fmla="*/ 0 h 213"/>
                <a:gd name="T42" fmla="*/ 0 w 934"/>
                <a:gd name="T43" fmla="*/ 0 h 213"/>
                <a:gd name="T44" fmla="*/ 0 w 934"/>
                <a:gd name="T45" fmla="*/ 0 h 213"/>
                <a:gd name="T46" fmla="*/ 0 w 934"/>
                <a:gd name="T47" fmla="*/ 0 h 213"/>
                <a:gd name="T48" fmla="*/ 0 w 934"/>
                <a:gd name="T49" fmla="*/ 0 h 213"/>
                <a:gd name="T50" fmla="*/ 0 w 934"/>
                <a:gd name="T51" fmla="*/ 0 h 213"/>
                <a:gd name="T52" fmla="*/ 0 w 934"/>
                <a:gd name="T53" fmla="*/ 0 h 213"/>
                <a:gd name="T54" fmla="*/ 0 w 934"/>
                <a:gd name="T55" fmla="*/ 0 h 213"/>
                <a:gd name="T56" fmla="*/ 0 w 934"/>
                <a:gd name="T57" fmla="*/ 0 h 213"/>
                <a:gd name="T58" fmla="*/ 0 w 934"/>
                <a:gd name="T59" fmla="*/ 0 h 213"/>
                <a:gd name="T60" fmla="*/ 0 w 934"/>
                <a:gd name="T61" fmla="*/ 0 h 213"/>
                <a:gd name="T62" fmla="*/ 0 w 934"/>
                <a:gd name="T63" fmla="*/ 0 h 213"/>
                <a:gd name="T64" fmla="*/ 0 w 934"/>
                <a:gd name="T65" fmla="*/ 0 h 213"/>
                <a:gd name="T66" fmla="*/ 0 w 934"/>
                <a:gd name="T67" fmla="*/ 0 h 213"/>
                <a:gd name="T68" fmla="*/ 0 w 934"/>
                <a:gd name="T69" fmla="*/ 0 h 213"/>
                <a:gd name="T70" fmla="*/ 0 w 934"/>
                <a:gd name="T71" fmla="*/ 0 h 213"/>
                <a:gd name="T72" fmla="*/ 0 w 934"/>
                <a:gd name="T73" fmla="*/ 0 h 213"/>
                <a:gd name="T74" fmla="*/ 0 w 934"/>
                <a:gd name="T75" fmla="*/ 0 h 213"/>
                <a:gd name="T76" fmla="*/ 0 w 934"/>
                <a:gd name="T77" fmla="*/ 0 h 213"/>
                <a:gd name="T78" fmla="*/ 0 w 934"/>
                <a:gd name="T79" fmla="*/ 0 h 213"/>
                <a:gd name="T80" fmla="*/ 0 w 934"/>
                <a:gd name="T81" fmla="*/ 0 h 213"/>
                <a:gd name="T82" fmla="*/ 0 w 934"/>
                <a:gd name="T83" fmla="*/ 0 h 21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934"/>
                <a:gd name="T127" fmla="*/ 0 h 213"/>
                <a:gd name="T128" fmla="*/ 934 w 934"/>
                <a:gd name="T129" fmla="*/ 213 h 213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934" h="213">
                  <a:moveTo>
                    <a:pt x="285" y="213"/>
                  </a:moveTo>
                  <a:lnTo>
                    <a:pt x="281" y="212"/>
                  </a:lnTo>
                  <a:lnTo>
                    <a:pt x="273" y="210"/>
                  </a:lnTo>
                  <a:lnTo>
                    <a:pt x="260" y="206"/>
                  </a:lnTo>
                  <a:lnTo>
                    <a:pt x="242" y="203"/>
                  </a:lnTo>
                  <a:lnTo>
                    <a:pt x="222" y="198"/>
                  </a:lnTo>
                  <a:lnTo>
                    <a:pt x="198" y="192"/>
                  </a:lnTo>
                  <a:lnTo>
                    <a:pt x="173" y="186"/>
                  </a:lnTo>
                  <a:lnTo>
                    <a:pt x="148" y="179"/>
                  </a:lnTo>
                  <a:lnTo>
                    <a:pt x="122" y="173"/>
                  </a:lnTo>
                  <a:lnTo>
                    <a:pt x="96" y="166"/>
                  </a:lnTo>
                  <a:lnTo>
                    <a:pt x="72" y="160"/>
                  </a:lnTo>
                  <a:lnTo>
                    <a:pt x="50" y="153"/>
                  </a:lnTo>
                  <a:lnTo>
                    <a:pt x="32" y="148"/>
                  </a:lnTo>
                  <a:lnTo>
                    <a:pt x="17" y="142"/>
                  </a:lnTo>
                  <a:lnTo>
                    <a:pt x="6" y="139"/>
                  </a:lnTo>
                  <a:lnTo>
                    <a:pt x="0" y="136"/>
                  </a:lnTo>
                  <a:lnTo>
                    <a:pt x="3" y="131"/>
                  </a:lnTo>
                  <a:lnTo>
                    <a:pt x="6" y="128"/>
                  </a:lnTo>
                  <a:lnTo>
                    <a:pt x="10" y="125"/>
                  </a:lnTo>
                  <a:lnTo>
                    <a:pt x="13" y="121"/>
                  </a:lnTo>
                  <a:lnTo>
                    <a:pt x="312" y="80"/>
                  </a:lnTo>
                  <a:lnTo>
                    <a:pt x="314" y="80"/>
                  </a:lnTo>
                  <a:lnTo>
                    <a:pt x="316" y="66"/>
                  </a:lnTo>
                  <a:lnTo>
                    <a:pt x="317" y="51"/>
                  </a:lnTo>
                  <a:lnTo>
                    <a:pt x="315" y="36"/>
                  </a:lnTo>
                  <a:lnTo>
                    <a:pt x="308" y="23"/>
                  </a:lnTo>
                  <a:lnTo>
                    <a:pt x="306" y="23"/>
                  </a:lnTo>
                  <a:lnTo>
                    <a:pt x="300" y="24"/>
                  </a:lnTo>
                  <a:lnTo>
                    <a:pt x="289" y="25"/>
                  </a:lnTo>
                  <a:lnTo>
                    <a:pt x="276" y="26"/>
                  </a:lnTo>
                  <a:lnTo>
                    <a:pt x="261" y="27"/>
                  </a:lnTo>
                  <a:lnTo>
                    <a:pt x="243" y="29"/>
                  </a:lnTo>
                  <a:lnTo>
                    <a:pt x="224" y="32"/>
                  </a:lnTo>
                  <a:lnTo>
                    <a:pt x="204" y="33"/>
                  </a:lnTo>
                  <a:lnTo>
                    <a:pt x="185" y="35"/>
                  </a:lnTo>
                  <a:lnTo>
                    <a:pt x="165" y="37"/>
                  </a:lnTo>
                  <a:lnTo>
                    <a:pt x="148" y="39"/>
                  </a:lnTo>
                  <a:lnTo>
                    <a:pt x="132" y="40"/>
                  </a:lnTo>
                  <a:lnTo>
                    <a:pt x="118" y="41"/>
                  </a:lnTo>
                  <a:lnTo>
                    <a:pt x="106" y="42"/>
                  </a:lnTo>
                  <a:lnTo>
                    <a:pt x="98" y="44"/>
                  </a:lnTo>
                  <a:lnTo>
                    <a:pt x="95" y="44"/>
                  </a:lnTo>
                  <a:lnTo>
                    <a:pt x="93" y="41"/>
                  </a:lnTo>
                  <a:lnTo>
                    <a:pt x="93" y="38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107" y="29"/>
                  </a:lnTo>
                  <a:lnTo>
                    <a:pt x="121" y="26"/>
                  </a:lnTo>
                  <a:lnTo>
                    <a:pt x="136" y="24"/>
                  </a:lnTo>
                  <a:lnTo>
                    <a:pt x="150" y="23"/>
                  </a:lnTo>
                  <a:lnTo>
                    <a:pt x="164" y="21"/>
                  </a:lnTo>
                  <a:lnTo>
                    <a:pt x="178" y="19"/>
                  </a:lnTo>
                  <a:lnTo>
                    <a:pt x="193" y="16"/>
                  </a:lnTo>
                  <a:lnTo>
                    <a:pt x="208" y="15"/>
                  </a:lnTo>
                  <a:lnTo>
                    <a:pt x="222" y="13"/>
                  </a:lnTo>
                  <a:lnTo>
                    <a:pt x="237" y="12"/>
                  </a:lnTo>
                  <a:lnTo>
                    <a:pt x="251" y="10"/>
                  </a:lnTo>
                  <a:lnTo>
                    <a:pt x="266" y="8"/>
                  </a:lnTo>
                  <a:lnTo>
                    <a:pt x="280" y="7"/>
                  </a:lnTo>
                  <a:lnTo>
                    <a:pt x="294" y="4"/>
                  </a:lnTo>
                  <a:lnTo>
                    <a:pt x="309" y="2"/>
                  </a:lnTo>
                  <a:lnTo>
                    <a:pt x="324" y="0"/>
                  </a:lnTo>
                  <a:lnTo>
                    <a:pt x="333" y="13"/>
                  </a:lnTo>
                  <a:lnTo>
                    <a:pt x="340" y="27"/>
                  </a:lnTo>
                  <a:lnTo>
                    <a:pt x="344" y="44"/>
                  </a:lnTo>
                  <a:lnTo>
                    <a:pt x="347" y="59"/>
                  </a:lnTo>
                  <a:lnTo>
                    <a:pt x="351" y="75"/>
                  </a:lnTo>
                  <a:lnTo>
                    <a:pt x="347" y="91"/>
                  </a:lnTo>
                  <a:lnTo>
                    <a:pt x="340" y="106"/>
                  </a:lnTo>
                  <a:lnTo>
                    <a:pt x="332" y="121"/>
                  </a:lnTo>
                  <a:lnTo>
                    <a:pt x="308" y="124"/>
                  </a:lnTo>
                  <a:lnTo>
                    <a:pt x="306" y="106"/>
                  </a:lnTo>
                  <a:lnTo>
                    <a:pt x="291" y="108"/>
                  </a:lnTo>
                  <a:lnTo>
                    <a:pt x="276" y="109"/>
                  </a:lnTo>
                  <a:lnTo>
                    <a:pt x="261" y="110"/>
                  </a:lnTo>
                  <a:lnTo>
                    <a:pt x="247" y="112"/>
                  </a:lnTo>
                  <a:lnTo>
                    <a:pt x="231" y="113"/>
                  </a:lnTo>
                  <a:lnTo>
                    <a:pt x="216" y="115"/>
                  </a:lnTo>
                  <a:lnTo>
                    <a:pt x="202" y="117"/>
                  </a:lnTo>
                  <a:lnTo>
                    <a:pt x="187" y="119"/>
                  </a:lnTo>
                  <a:lnTo>
                    <a:pt x="173" y="122"/>
                  </a:lnTo>
                  <a:lnTo>
                    <a:pt x="159" y="124"/>
                  </a:lnTo>
                  <a:lnTo>
                    <a:pt x="144" y="127"/>
                  </a:lnTo>
                  <a:lnTo>
                    <a:pt x="129" y="129"/>
                  </a:lnTo>
                  <a:lnTo>
                    <a:pt x="114" y="131"/>
                  </a:lnTo>
                  <a:lnTo>
                    <a:pt x="100" y="134"/>
                  </a:lnTo>
                  <a:lnTo>
                    <a:pt x="85" y="136"/>
                  </a:lnTo>
                  <a:lnTo>
                    <a:pt x="71" y="138"/>
                  </a:lnTo>
                  <a:lnTo>
                    <a:pt x="85" y="141"/>
                  </a:lnTo>
                  <a:lnTo>
                    <a:pt x="98" y="144"/>
                  </a:lnTo>
                  <a:lnTo>
                    <a:pt x="112" y="147"/>
                  </a:lnTo>
                  <a:lnTo>
                    <a:pt x="126" y="150"/>
                  </a:lnTo>
                  <a:lnTo>
                    <a:pt x="139" y="153"/>
                  </a:lnTo>
                  <a:lnTo>
                    <a:pt x="153" y="157"/>
                  </a:lnTo>
                  <a:lnTo>
                    <a:pt x="166" y="161"/>
                  </a:lnTo>
                  <a:lnTo>
                    <a:pt x="180" y="164"/>
                  </a:lnTo>
                  <a:lnTo>
                    <a:pt x="193" y="167"/>
                  </a:lnTo>
                  <a:lnTo>
                    <a:pt x="208" y="170"/>
                  </a:lnTo>
                  <a:lnTo>
                    <a:pt x="221" y="174"/>
                  </a:lnTo>
                  <a:lnTo>
                    <a:pt x="235" y="177"/>
                  </a:lnTo>
                  <a:lnTo>
                    <a:pt x="249" y="179"/>
                  </a:lnTo>
                  <a:lnTo>
                    <a:pt x="262" y="182"/>
                  </a:lnTo>
                  <a:lnTo>
                    <a:pt x="276" y="186"/>
                  </a:lnTo>
                  <a:lnTo>
                    <a:pt x="290" y="188"/>
                  </a:lnTo>
                  <a:lnTo>
                    <a:pt x="295" y="187"/>
                  </a:lnTo>
                  <a:lnTo>
                    <a:pt x="309" y="185"/>
                  </a:lnTo>
                  <a:lnTo>
                    <a:pt x="332" y="181"/>
                  </a:lnTo>
                  <a:lnTo>
                    <a:pt x="362" y="177"/>
                  </a:lnTo>
                  <a:lnTo>
                    <a:pt x="397" y="172"/>
                  </a:lnTo>
                  <a:lnTo>
                    <a:pt x="437" y="165"/>
                  </a:lnTo>
                  <a:lnTo>
                    <a:pt x="482" y="159"/>
                  </a:lnTo>
                  <a:lnTo>
                    <a:pt x="527" y="151"/>
                  </a:lnTo>
                  <a:lnTo>
                    <a:pt x="575" y="143"/>
                  </a:lnTo>
                  <a:lnTo>
                    <a:pt x="622" y="137"/>
                  </a:lnTo>
                  <a:lnTo>
                    <a:pt x="668" y="129"/>
                  </a:lnTo>
                  <a:lnTo>
                    <a:pt x="712" y="122"/>
                  </a:lnTo>
                  <a:lnTo>
                    <a:pt x="753" y="115"/>
                  </a:lnTo>
                  <a:lnTo>
                    <a:pt x="788" y="110"/>
                  </a:lnTo>
                  <a:lnTo>
                    <a:pt x="818" y="104"/>
                  </a:lnTo>
                  <a:lnTo>
                    <a:pt x="841" y="100"/>
                  </a:lnTo>
                  <a:lnTo>
                    <a:pt x="701" y="83"/>
                  </a:lnTo>
                  <a:lnTo>
                    <a:pt x="700" y="79"/>
                  </a:lnTo>
                  <a:lnTo>
                    <a:pt x="702" y="74"/>
                  </a:lnTo>
                  <a:lnTo>
                    <a:pt x="705" y="68"/>
                  </a:lnTo>
                  <a:lnTo>
                    <a:pt x="709" y="64"/>
                  </a:lnTo>
                  <a:lnTo>
                    <a:pt x="934" y="100"/>
                  </a:lnTo>
                  <a:lnTo>
                    <a:pt x="285" y="21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700" y="1397"/>
              <a:ext cx="16" cy="40"/>
            </a:xfrm>
            <a:custGeom>
              <a:avLst/>
              <a:gdLst>
                <a:gd name="T0" fmla="*/ 0 w 48"/>
                <a:gd name="T1" fmla="*/ 0 h 118"/>
                <a:gd name="T2" fmla="*/ 0 w 48"/>
                <a:gd name="T3" fmla="*/ 0 h 118"/>
                <a:gd name="T4" fmla="*/ 0 w 48"/>
                <a:gd name="T5" fmla="*/ 0 h 118"/>
                <a:gd name="T6" fmla="*/ 0 w 48"/>
                <a:gd name="T7" fmla="*/ 0 h 118"/>
                <a:gd name="T8" fmla="*/ 0 w 48"/>
                <a:gd name="T9" fmla="*/ 0 h 118"/>
                <a:gd name="T10" fmla="*/ 0 w 48"/>
                <a:gd name="T11" fmla="*/ 0 h 118"/>
                <a:gd name="T12" fmla="*/ 0 w 48"/>
                <a:gd name="T13" fmla="*/ 0 h 118"/>
                <a:gd name="T14" fmla="*/ 0 w 48"/>
                <a:gd name="T15" fmla="*/ 0 h 118"/>
                <a:gd name="T16" fmla="*/ 0 w 48"/>
                <a:gd name="T17" fmla="*/ 0 h 118"/>
                <a:gd name="T18" fmla="*/ 0 w 48"/>
                <a:gd name="T19" fmla="*/ 0 h 118"/>
                <a:gd name="T20" fmla="*/ 0 w 48"/>
                <a:gd name="T21" fmla="*/ 0 h 118"/>
                <a:gd name="T22" fmla="*/ 0 w 48"/>
                <a:gd name="T23" fmla="*/ 0 h 118"/>
                <a:gd name="T24" fmla="*/ 0 w 48"/>
                <a:gd name="T25" fmla="*/ 0 h 118"/>
                <a:gd name="T26" fmla="*/ 0 w 48"/>
                <a:gd name="T27" fmla="*/ 0 h 118"/>
                <a:gd name="T28" fmla="*/ 0 w 48"/>
                <a:gd name="T29" fmla="*/ 0 h 118"/>
                <a:gd name="T30" fmla="*/ 0 w 48"/>
                <a:gd name="T31" fmla="*/ 0 h 118"/>
                <a:gd name="T32" fmla="*/ 0 w 48"/>
                <a:gd name="T33" fmla="*/ 0 h 118"/>
                <a:gd name="T34" fmla="*/ 0 w 48"/>
                <a:gd name="T35" fmla="*/ 0 h 118"/>
                <a:gd name="T36" fmla="*/ 0 w 48"/>
                <a:gd name="T37" fmla="*/ 0 h 11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8"/>
                <a:gd name="T58" fmla="*/ 0 h 118"/>
                <a:gd name="T59" fmla="*/ 48 w 48"/>
                <a:gd name="T60" fmla="*/ 118 h 11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8" h="118">
                  <a:moveTo>
                    <a:pt x="14" y="2"/>
                  </a:moveTo>
                  <a:lnTo>
                    <a:pt x="19" y="15"/>
                  </a:lnTo>
                  <a:lnTo>
                    <a:pt x="25" y="29"/>
                  </a:lnTo>
                  <a:lnTo>
                    <a:pt x="29" y="42"/>
                  </a:lnTo>
                  <a:lnTo>
                    <a:pt x="35" y="55"/>
                  </a:lnTo>
                  <a:lnTo>
                    <a:pt x="39" y="69"/>
                  </a:lnTo>
                  <a:lnTo>
                    <a:pt x="42" y="83"/>
                  </a:lnTo>
                  <a:lnTo>
                    <a:pt x="45" y="97"/>
                  </a:lnTo>
                  <a:lnTo>
                    <a:pt x="48" y="112"/>
                  </a:lnTo>
                  <a:lnTo>
                    <a:pt x="36" y="118"/>
                  </a:lnTo>
                  <a:lnTo>
                    <a:pt x="29" y="105"/>
                  </a:lnTo>
                  <a:lnTo>
                    <a:pt x="27" y="90"/>
                  </a:lnTo>
                  <a:lnTo>
                    <a:pt x="25" y="76"/>
                  </a:lnTo>
                  <a:lnTo>
                    <a:pt x="20" y="61"/>
                  </a:lnTo>
                  <a:lnTo>
                    <a:pt x="0" y="6"/>
                  </a:lnTo>
                  <a:lnTo>
                    <a:pt x="2" y="3"/>
                  </a:lnTo>
                  <a:lnTo>
                    <a:pt x="5" y="1"/>
                  </a:lnTo>
                  <a:lnTo>
                    <a:pt x="10" y="0"/>
                  </a:lnTo>
                  <a:lnTo>
                    <a:pt x="14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686" y="1398"/>
              <a:ext cx="18" cy="35"/>
            </a:xfrm>
            <a:custGeom>
              <a:avLst/>
              <a:gdLst>
                <a:gd name="T0" fmla="*/ 0 w 53"/>
                <a:gd name="T1" fmla="*/ 0 h 104"/>
                <a:gd name="T2" fmla="*/ 0 w 53"/>
                <a:gd name="T3" fmla="*/ 0 h 104"/>
                <a:gd name="T4" fmla="*/ 0 w 53"/>
                <a:gd name="T5" fmla="*/ 0 h 104"/>
                <a:gd name="T6" fmla="*/ 0 w 53"/>
                <a:gd name="T7" fmla="*/ 0 h 104"/>
                <a:gd name="T8" fmla="*/ 0 w 53"/>
                <a:gd name="T9" fmla="*/ 0 h 104"/>
                <a:gd name="T10" fmla="*/ 0 w 53"/>
                <a:gd name="T11" fmla="*/ 0 h 104"/>
                <a:gd name="T12" fmla="*/ 0 w 53"/>
                <a:gd name="T13" fmla="*/ 0 h 104"/>
                <a:gd name="T14" fmla="*/ 0 w 53"/>
                <a:gd name="T15" fmla="*/ 0 h 104"/>
                <a:gd name="T16" fmla="*/ 0 w 53"/>
                <a:gd name="T17" fmla="*/ 0 h 104"/>
                <a:gd name="T18" fmla="*/ 0 w 53"/>
                <a:gd name="T19" fmla="*/ 0 h 104"/>
                <a:gd name="T20" fmla="*/ 0 w 53"/>
                <a:gd name="T21" fmla="*/ 0 h 104"/>
                <a:gd name="T22" fmla="*/ 0 w 53"/>
                <a:gd name="T23" fmla="*/ 0 h 104"/>
                <a:gd name="T24" fmla="*/ 0 w 53"/>
                <a:gd name="T25" fmla="*/ 0 h 104"/>
                <a:gd name="T26" fmla="*/ 0 w 53"/>
                <a:gd name="T27" fmla="*/ 0 h 104"/>
                <a:gd name="T28" fmla="*/ 0 w 53"/>
                <a:gd name="T29" fmla="*/ 0 h 104"/>
                <a:gd name="T30" fmla="*/ 0 w 53"/>
                <a:gd name="T31" fmla="*/ 0 h 104"/>
                <a:gd name="T32" fmla="*/ 0 w 53"/>
                <a:gd name="T33" fmla="*/ 0 h 104"/>
                <a:gd name="T34" fmla="*/ 0 w 53"/>
                <a:gd name="T35" fmla="*/ 0 h 104"/>
                <a:gd name="T36" fmla="*/ 0 w 53"/>
                <a:gd name="T37" fmla="*/ 0 h 104"/>
                <a:gd name="T38" fmla="*/ 0 w 53"/>
                <a:gd name="T39" fmla="*/ 0 h 104"/>
                <a:gd name="T40" fmla="*/ 0 w 53"/>
                <a:gd name="T41" fmla="*/ 0 h 104"/>
                <a:gd name="T42" fmla="*/ 0 w 53"/>
                <a:gd name="T43" fmla="*/ 0 h 104"/>
                <a:gd name="T44" fmla="*/ 0 w 53"/>
                <a:gd name="T45" fmla="*/ 0 h 104"/>
                <a:gd name="T46" fmla="*/ 0 w 53"/>
                <a:gd name="T47" fmla="*/ 0 h 104"/>
                <a:gd name="T48" fmla="*/ 0 w 53"/>
                <a:gd name="T49" fmla="*/ 0 h 10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3"/>
                <a:gd name="T76" fmla="*/ 0 h 104"/>
                <a:gd name="T77" fmla="*/ 53 w 53"/>
                <a:gd name="T78" fmla="*/ 104 h 10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3" h="104">
                  <a:moveTo>
                    <a:pt x="12" y="0"/>
                  </a:moveTo>
                  <a:lnTo>
                    <a:pt x="18" y="12"/>
                  </a:lnTo>
                  <a:lnTo>
                    <a:pt x="25" y="24"/>
                  </a:lnTo>
                  <a:lnTo>
                    <a:pt x="31" y="36"/>
                  </a:lnTo>
                  <a:lnTo>
                    <a:pt x="36" y="47"/>
                  </a:lnTo>
                  <a:lnTo>
                    <a:pt x="42" y="59"/>
                  </a:lnTo>
                  <a:lnTo>
                    <a:pt x="46" y="72"/>
                  </a:lnTo>
                  <a:lnTo>
                    <a:pt x="51" y="85"/>
                  </a:lnTo>
                  <a:lnTo>
                    <a:pt x="53" y="98"/>
                  </a:lnTo>
                  <a:lnTo>
                    <a:pt x="49" y="100"/>
                  </a:lnTo>
                  <a:lnTo>
                    <a:pt x="47" y="102"/>
                  </a:lnTo>
                  <a:lnTo>
                    <a:pt x="44" y="104"/>
                  </a:lnTo>
                  <a:lnTo>
                    <a:pt x="41" y="104"/>
                  </a:lnTo>
                  <a:lnTo>
                    <a:pt x="35" y="92"/>
                  </a:lnTo>
                  <a:lnTo>
                    <a:pt x="31" y="80"/>
                  </a:lnTo>
                  <a:lnTo>
                    <a:pt x="28" y="67"/>
                  </a:lnTo>
                  <a:lnTo>
                    <a:pt x="25" y="55"/>
                  </a:lnTo>
                  <a:lnTo>
                    <a:pt x="20" y="42"/>
                  </a:lnTo>
                  <a:lnTo>
                    <a:pt x="16" y="30"/>
                  </a:lnTo>
                  <a:lnTo>
                    <a:pt x="8" y="19"/>
                  </a:lnTo>
                  <a:lnTo>
                    <a:pt x="0" y="10"/>
                  </a:lnTo>
                  <a:lnTo>
                    <a:pt x="1" y="6"/>
                  </a:lnTo>
                  <a:lnTo>
                    <a:pt x="4" y="3"/>
                  </a:lnTo>
                  <a:lnTo>
                    <a:pt x="7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31" name="Freeform 29"/>
            <p:cNvSpPr>
              <a:spLocks/>
            </p:cNvSpPr>
            <p:nvPr/>
          </p:nvSpPr>
          <p:spPr bwMode="auto">
            <a:xfrm>
              <a:off x="671" y="1401"/>
              <a:ext cx="21" cy="35"/>
            </a:xfrm>
            <a:custGeom>
              <a:avLst/>
              <a:gdLst>
                <a:gd name="T0" fmla="*/ 0 w 62"/>
                <a:gd name="T1" fmla="*/ 0 h 103"/>
                <a:gd name="T2" fmla="*/ 0 w 62"/>
                <a:gd name="T3" fmla="*/ 0 h 103"/>
                <a:gd name="T4" fmla="*/ 0 w 62"/>
                <a:gd name="T5" fmla="*/ 0 h 103"/>
                <a:gd name="T6" fmla="*/ 0 w 62"/>
                <a:gd name="T7" fmla="*/ 0 h 103"/>
                <a:gd name="T8" fmla="*/ 0 w 62"/>
                <a:gd name="T9" fmla="*/ 0 h 103"/>
                <a:gd name="T10" fmla="*/ 0 w 62"/>
                <a:gd name="T11" fmla="*/ 0 h 103"/>
                <a:gd name="T12" fmla="*/ 0 w 62"/>
                <a:gd name="T13" fmla="*/ 0 h 103"/>
                <a:gd name="T14" fmla="*/ 0 w 62"/>
                <a:gd name="T15" fmla="*/ 0 h 103"/>
                <a:gd name="T16" fmla="*/ 0 w 62"/>
                <a:gd name="T17" fmla="*/ 0 h 103"/>
                <a:gd name="T18" fmla="*/ 0 w 62"/>
                <a:gd name="T19" fmla="*/ 0 h 103"/>
                <a:gd name="T20" fmla="*/ 0 w 62"/>
                <a:gd name="T21" fmla="*/ 0 h 103"/>
                <a:gd name="T22" fmla="*/ 0 w 62"/>
                <a:gd name="T23" fmla="*/ 0 h 103"/>
                <a:gd name="T24" fmla="*/ 0 w 62"/>
                <a:gd name="T25" fmla="*/ 0 h 103"/>
                <a:gd name="T26" fmla="*/ 0 w 62"/>
                <a:gd name="T27" fmla="*/ 0 h 103"/>
                <a:gd name="T28" fmla="*/ 0 w 62"/>
                <a:gd name="T29" fmla="*/ 0 h 103"/>
                <a:gd name="T30" fmla="*/ 0 w 62"/>
                <a:gd name="T31" fmla="*/ 0 h 103"/>
                <a:gd name="T32" fmla="*/ 0 w 62"/>
                <a:gd name="T33" fmla="*/ 0 h 103"/>
                <a:gd name="T34" fmla="*/ 0 w 62"/>
                <a:gd name="T35" fmla="*/ 0 h 103"/>
                <a:gd name="T36" fmla="*/ 0 w 62"/>
                <a:gd name="T37" fmla="*/ 0 h 103"/>
                <a:gd name="T38" fmla="*/ 0 w 62"/>
                <a:gd name="T39" fmla="*/ 0 h 103"/>
                <a:gd name="T40" fmla="*/ 0 w 62"/>
                <a:gd name="T41" fmla="*/ 0 h 103"/>
                <a:gd name="T42" fmla="*/ 0 w 62"/>
                <a:gd name="T43" fmla="*/ 0 h 103"/>
                <a:gd name="T44" fmla="*/ 0 w 62"/>
                <a:gd name="T45" fmla="*/ 0 h 10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62"/>
                <a:gd name="T70" fmla="*/ 0 h 103"/>
                <a:gd name="T71" fmla="*/ 62 w 62"/>
                <a:gd name="T72" fmla="*/ 103 h 10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62" h="103">
                  <a:moveTo>
                    <a:pt x="12" y="0"/>
                  </a:moveTo>
                  <a:lnTo>
                    <a:pt x="23" y="10"/>
                  </a:lnTo>
                  <a:lnTo>
                    <a:pt x="33" y="21"/>
                  </a:lnTo>
                  <a:lnTo>
                    <a:pt x="41" y="33"/>
                  </a:lnTo>
                  <a:lnTo>
                    <a:pt x="50" y="45"/>
                  </a:lnTo>
                  <a:lnTo>
                    <a:pt x="56" y="58"/>
                  </a:lnTo>
                  <a:lnTo>
                    <a:pt x="60" y="72"/>
                  </a:lnTo>
                  <a:lnTo>
                    <a:pt x="62" y="86"/>
                  </a:lnTo>
                  <a:lnTo>
                    <a:pt x="62" y="100"/>
                  </a:lnTo>
                  <a:lnTo>
                    <a:pt x="60" y="101"/>
                  </a:lnTo>
                  <a:lnTo>
                    <a:pt x="57" y="103"/>
                  </a:lnTo>
                  <a:lnTo>
                    <a:pt x="53" y="103"/>
                  </a:lnTo>
                  <a:lnTo>
                    <a:pt x="50" y="103"/>
                  </a:lnTo>
                  <a:lnTo>
                    <a:pt x="45" y="90"/>
                  </a:lnTo>
                  <a:lnTo>
                    <a:pt x="40" y="77"/>
                  </a:lnTo>
                  <a:lnTo>
                    <a:pt x="37" y="64"/>
                  </a:lnTo>
                  <a:lnTo>
                    <a:pt x="33" y="51"/>
                  </a:lnTo>
                  <a:lnTo>
                    <a:pt x="27" y="37"/>
                  </a:lnTo>
                  <a:lnTo>
                    <a:pt x="21" y="26"/>
                  </a:lnTo>
                  <a:lnTo>
                    <a:pt x="12" y="16"/>
                  </a:lnTo>
                  <a:lnTo>
                    <a:pt x="0" y="6"/>
                  </a:lnTo>
                  <a:lnTo>
                    <a:pt x="0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531" y="1408"/>
              <a:ext cx="160" cy="76"/>
            </a:xfrm>
            <a:custGeom>
              <a:avLst/>
              <a:gdLst>
                <a:gd name="T0" fmla="*/ 0 w 479"/>
                <a:gd name="T1" fmla="*/ 0 h 226"/>
                <a:gd name="T2" fmla="*/ 0 w 479"/>
                <a:gd name="T3" fmla="*/ 0 h 226"/>
                <a:gd name="T4" fmla="*/ 0 w 479"/>
                <a:gd name="T5" fmla="*/ 0 h 226"/>
                <a:gd name="T6" fmla="*/ 0 w 479"/>
                <a:gd name="T7" fmla="*/ 0 h 226"/>
                <a:gd name="T8" fmla="*/ 0 w 479"/>
                <a:gd name="T9" fmla="*/ 0 h 226"/>
                <a:gd name="T10" fmla="*/ 0 w 479"/>
                <a:gd name="T11" fmla="*/ 0 h 226"/>
                <a:gd name="T12" fmla="*/ 0 w 479"/>
                <a:gd name="T13" fmla="*/ 0 h 226"/>
                <a:gd name="T14" fmla="*/ 0 w 479"/>
                <a:gd name="T15" fmla="*/ 0 h 226"/>
                <a:gd name="T16" fmla="*/ 0 w 479"/>
                <a:gd name="T17" fmla="*/ 0 h 226"/>
                <a:gd name="T18" fmla="*/ 0 w 479"/>
                <a:gd name="T19" fmla="*/ 0 h 226"/>
                <a:gd name="T20" fmla="*/ 0 w 479"/>
                <a:gd name="T21" fmla="*/ 0 h 226"/>
                <a:gd name="T22" fmla="*/ 0 w 479"/>
                <a:gd name="T23" fmla="*/ 0 h 226"/>
                <a:gd name="T24" fmla="*/ 0 w 479"/>
                <a:gd name="T25" fmla="*/ 0 h 226"/>
                <a:gd name="T26" fmla="*/ 0 w 479"/>
                <a:gd name="T27" fmla="*/ 0 h 226"/>
                <a:gd name="T28" fmla="*/ 0 w 479"/>
                <a:gd name="T29" fmla="*/ 0 h 226"/>
                <a:gd name="T30" fmla="*/ 0 w 479"/>
                <a:gd name="T31" fmla="*/ 0 h 226"/>
                <a:gd name="T32" fmla="*/ 0 w 479"/>
                <a:gd name="T33" fmla="*/ 0 h 226"/>
                <a:gd name="T34" fmla="*/ 0 w 479"/>
                <a:gd name="T35" fmla="*/ 0 h 226"/>
                <a:gd name="T36" fmla="*/ 0 w 479"/>
                <a:gd name="T37" fmla="*/ 0 h 226"/>
                <a:gd name="T38" fmla="*/ 0 w 479"/>
                <a:gd name="T39" fmla="*/ 0 h 226"/>
                <a:gd name="T40" fmla="*/ 0 w 479"/>
                <a:gd name="T41" fmla="*/ 0 h 226"/>
                <a:gd name="T42" fmla="*/ 0 w 479"/>
                <a:gd name="T43" fmla="*/ 0 h 226"/>
                <a:gd name="T44" fmla="*/ 0 w 479"/>
                <a:gd name="T45" fmla="*/ 0 h 226"/>
                <a:gd name="T46" fmla="*/ 0 w 479"/>
                <a:gd name="T47" fmla="*/ 0 h 226"/>
                <a:gd name="T48" fmla="*/ 0 w 479"/>
                <a:gd name="T49" fmla="*/ 0 h 226"/>
                <a:gd name="T50" fmla="*/ 0 w 479"/>
                <a:gd name="T51" fmla="*/ 0 h 226"/>
                <a:gd name="T52" fmla="*/ 0 w 479"/>
                <a:gd name="T53" fmla="*/ 0 h 226"/>
                <a:gd name="T54" fmla="*/ 0 w 479"/>
                <a:gd name="T55" fmla="*/ 0 h 226"/>
                <a:gd name="T56" fmla="*/ 0 w 479"/>
                <a:gd name="T57" fmla="*/ 0 h 226"/>
                <a:gd name="T58" fmla="*/ 0 w 479"/>
                <a:gd name="T59" fmla="*/ 0 h 226"/>
                <a:gd name="T60" fmla="*/ 0 w 479"/>
                <a:gd name="T61" fmla="*/ 0 h 226"/>
                <a:gd name="T62" fmla="*/ 0 w 479"/>
                <a:gd name="T63" fmla="*/ 0 h 226"/>
                <a:gd name="T64" fmla="*/ 0 w 479"/>
                <a:gd name="T65" fmla="*/ 0 h 226"/>
                <a:gd name="T66" fmla="*/ 0 w 479"/>
                <a:gd name="T67" fmla="*/ 0 h 226"/>
                <a:gd name="T68" fmla="*/ 0 w 479"/>
                <a:gd name="T69" fmla="*/ 0 h 226"/>
                <a:gd name="T70" fmla="*/ 0 w 479"/>
                <a:gd name="T71" fmla="*/ 0 h 226"/>
                <a:gd name="T72" fmla="*/ 0 w 479"/>
                <a:gd name="T73" fmla="*/ 0 h 226"/>
                <a:gd name="T74" fmla="*/ 0 w 479"/>
                <a:gd name="T75" fmla="*/ 0 h 226"/>
                <a:gd name="T76" fmla="*/ 0 w 479"/>
                <a:gd name="T77" fmla="*/ 0 h 226"/>
                <a:gd name="T78" fmla="*/ 0 w 479"/>
                <a:gd name="T79" fmla="*/ 0 h 226"/>
                <a:gd name="T80" fmla="*/ 0 w 479"/>
                <a:gd name="T81" fmla="*/ 0 h 226"/>
                <a:gd name="T82" fmla="*/ 0 w 479"/>
                <a:gd name="T83" fmla="*/ 0 h 226"/>
                <a:gd name="T84" fmla="*/ 0 w 479"/>
                <a:gd name="T85" fmla="*/ 0 h 226"/>
                <a:gd name="T86" fmla="*/ 0 w 479"/>
                <a:gd name="T87" fmla="*/ 0 h 226"/>
                <a:gd name="T88" fmla="*/ 0 w 479"/>
                <a:gd name="T89" fmla="*/ 0 h 226"/>
                <a:gd name="T90" fmla="*/ 0 w 479"/>
                <a:gd name="T91" fmla="*/ 0 h 226"/>
                <a:gd name="T92" fmla="*/ 0 w 479"/>
                <a:gd name="T93" fmla="*/ 0 h 226"/>
                <a:gd name="T94" fmla="*/ 0 w 479"/>
                <a:gd name="T95" fmla="*/ 0 h 226"/>
                <a:gd name="T96" fmla="*/ 0 w 479"/>
                <a:gd name="T97" fmla="*/ 0 h 226"/>
                <a:gd name="T98" fmla="*/ 0 w 479"/>
                <a:gd name="T99" fmla="*/ 0 h 226"/>
                <a:gd name="T100" fmla="*/ 0 w 479"/>
                <a:gd name="T101" fmla="*/ 0 h 226"/>
                <a:gd name="T102" fmla="*/ 0 w 479"/>
                <a:gd name="T103" fmla="*/ 0 h 226"/>
                <a:gd name="T104" fmla="*/ 0 w 479"/>
                <a:gd name="T105" fmla="*/ 0 h 226"/>
                <a:gd name="T106" fmla="*/ 0 w 479"/>
                <a:gd name="T107" fmla="*/ 0 h 226"/>
                <a:gd name="T108" fmla="*/ 0 w 479"/>
                <a:gd name="T109" fmla="*/ 0 h 226"/>
                <a:gd name="T110" fmla="*/ 0 w 479"/>
                <a:gd name="T111" fmla="*/ 0 h 226"/>
                <a:gd name="T112" fmla="*/ 0 w 479"/>
                <a:gd name="T113" fmla="*/ 0 h 226"/>
                <a:gd name="T114" fmla="*/ 0 w 479"/>
                <a:gd name="T115" fmla="*/ 0 h 226"/>
                <a:gd name="T116" fmla="*/ 0 w 479"/>
                <a:gd name="T117" fmla="*/ 0 h 22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79"/>
                <a:gd name="T178" fmla="*/ 0 h 226"/>
                <a:gd name="T179" fmla="*/ 479 w 479"/>
                <a:gd name="T180" fmla="*/ 226 h 22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79" h="226">
                  <a:moveTo>
                    <a:pt x="435" y="38"/>
                  </a:moveTo>
                  <a:lnTo>
                    <a:pt x="444" y="60"/>
                  </a:lnTo>
                  <a:lnTo>
                    <a:pt x="453" y="82"/>
                  </a:lnTo>
                  <a:lnTo>
                    <a:pt x="459" y="104"/>
                  </a:lnTo>
                  <a:lnTo>
                    <a:pt x="466" y="127"/>
                  </a:lnTo>
                  <a:lnTo>
                    <a:pt x="470" y="150"/>
                  </a:lnTo>
                  <a:lnTo>
                    <a:pt x="474" y="173"/>
                  </a:lnTo>
                  <a:lnTo>
                    <a:pt x="477" y="197"/>
                  </a:lnTo>
                  <a:lnTo>
                    <a:pt x="479" y="219"/>
                  </a:lnTo>
                  <a:lnTo>
                    <a:pt x="472" y="224"/>
                  </a:lnTo>
                  <a:lnTo>
                    <a:pt x="466" y="226"/>
                  </a:lnTo>
                  <a:lnTo>
                    <a:pt x="460" y="226"/>
                  </a:lnTo>
                  <a:lnTo>
                    <a:pt x="455" y="225"/>
                  </a:lnTo>
                  <a:lnTo>
                    <a:pt x="450" y="222"/>
                  </a:lnTo>
                  <a:lnTo>
                    <a:pt x="446" y="217"/>
                  </a:lnTo>
                  <a:lnTo>
                    <a:pt x="443" y="212"/>
                  </a:lnTo>
                  <a:lnTo>
                    <a:pt x="441" y="205"/>
                  </a:lnTo>
                  <a:lnTo>
                    <a:pt x="437" y="199"/>
                  </a:lnTo>
                  <a:lnTo>
                    <a:pt x="436" y="192"/>
                  </a:lnTo>
                  <a:lnTo>
                    <a:pt x="435" y="186"/>
                  </a:lnTo>
                  <a:lnTo>
                    <a:pt x="435" y="178"/>
                  </a:lnTo>
                  <a:lnTo>
                    <a:pt x="421" y="179"/>
                  </a:lnTo>
                  <a:lnTo>
                    <a:pt x="407" y="181"/>
                  </a:lnTo>
                  <a:lnTo>
                    <a:pt x="392" y="185"/>
                  </a:lnTo>
                  <a:lnTo>
                    <a:pt x="377" y="188"/>
                  </a:lnTo>
                  <a:lnTo>
                    <a:pt x="360" y="191"/>
                  </a:lnTo>
                  <a:lnTo>
                    <a:pt x="343" y="195"/>
                  </a:lnTo>
                  <a:lnTo>
                    <a:pt x="326" y="200"/>
                  </a:lnTo>
                  <a:lnTo>
                    <a:pt x="306" y="203"/>
                  </a:lnTo>
                  <a:lnTo>
                    <a:pt x="0" y="76"/>
                  </a:lnTo>
                  <a:lnTo>
                    <a:pt x="5" y="72"/>
                  </a:lnTo>
                  <a:lnTo>
                    <a:pt x="6" y="65"/>
                  </a:lnTo>
                  <a:lnTo>
                    <a:pt x="6" y="60"/>
                  </a:lnTo>
                  <a:lnTo>
                    <a:pt x="5" y="56"/>
                  </a:lnTo>
                  <a:lnTo>
                    <a:pt x="310" y="180"/>
                  </a:lnTo>
                  <a:lnTo>
                    <a:pt x="326" y="176"/>
                  </a:lnTo>
                  <a:lnTo>
                    <a:pt x="342" y="173"/>
                  </a:lnTo>
                  <a:lnTo>
                    <a:pt x="358" y="169"/>
                  </a:lnTo>
                  <a:lnTo>
                    <a:pt x="375" y="166"/>
                  </a:lnTo>
                  <a:lnTo>
                    <a:pt x="390" y="162"/>
                  </a:lnTo>
                  <a:lnTo>
                    <a:pt x="406" y="158"/>
                  </a:lnTo>
                  <a:lnTo>
                    <a:pt x="421" y="153"/>
                  </a:lnTo>
                  <a:lnTo>
                    <a:pt x="435" y="147"/>
                  </a:lnTo>
                  <a:lnTo>
                    <a:pt x="434" y="126"/>
                  </a:lnTo>
                  <a:lnTo>
                    <a:pt x="431" y="102"/>
                  </a:lnTo>
                  <a:lnTo>
                    <a:pt x="426" y="78"/>
                  </a:lnTo>
                  <a:lnTo>
                    <a:pt x="419" y="54"/>
                  </a:lnTo>
                  <a:lnTo>
                    <a:pt x="411" y="33"/>
                  </a:lnTo>
                  <a:lnTo>
                    <a:pt x="406" y="15"/>
                  </a:lnTo>
                  <a:lnTo>
                    <a:pt x="402" y="5"/>
                  </a:lnTo>
                  <a:lnTo>
                    <a:pt x="400" y="0"/>
                  </a:lnTo>
                  <a:lnTo>
                    <a:pt x="407" y="1"/>
                  </a:lnTo>
                  <a:lnTo>
                    <a:pt x="413" y="5"/>
                  </a:lnTo>
                  <a:lnTo>
                    <a:pt x="418" y="9"/>
                  </a:lnTo>
                  <a:lnTo>
                    <a:pt x="422" y="14"/>
                  </a:lnTo>
                  <a:lnTo>
                    <a:pt x="426" y="20"/>
                  </a:lnTo>
                  <a:lnTo>
                    <a:pt x="429" y="26"/>
                  </a:lnTo>
                  <a:lnTo>
                    <a:pt x="432" y="33"/>
                  </a:lnTo>
                  <a:lnTo>
                    <a:pt x="435" y="3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436" y="1415"/>
              <a:ext cx="546" cy="263"/>
            </a:xfrm>
            <a:custGeom>
              <a:avLst/>
              <a:gdLst>
                <a:gd name="T0" fmla="*/ 0 w 1639"/>
                <a:gd name="T1" fmla="*/ 0 h 790"/>
                <a:gd name="T2" fmla="*/ 0 w 1639"/>
                <a:gd name="T3" fmla="*/ 0 h 790"/>
                <a:gd name="T4" fmla="*/ 0 w 1639"/>
                <a:gd name="T5" fmla="*/ 0 h 790"/>
                <a:gd name="T6" fmla="*/ 0 w 1639"/>
                <a:gd name="T7" fmla="*/ 0 h 790"/>
                <a:gd name="T8" fmla="*/ 0 w 1639"/>
                <a:gd name="T9" fmla="*/ 0 h 790"/>
                <a:gd name="T10" fmla="*/ 0 w 1639"/>
                <a:gd name="T11" fmla="*/ 0 h 790"/>
                <a:gd name="T12" fmla="*/ 0 w 1639"/>
                <a:gd name="T13" fmla="*/ 0 h 790"/>
                <a:gd name="T14" fmla="*/ 0 w 1639"/>
                <a:gd name="T15" fmla="*/ 0 h 790"/>
                <a:gd name="T16" fmla="*/ 0 w 1639"/>
                <a:gd name="T17" fmla="*/ 0 h 790"/>
                <a:gd name="T18" fmla="*/ 0 w 1639"/>
                <a:gd name="T19" fmla="*/ 0 h 790"/>
                <a:gd name="T20" fmla="*/ 0 w 1639"/>
                <a:gd name="T21" fmla="*/ 0 h 790"/>
                <a:gd name="T22" fmla="*/ 0 w 1639"/>
                <a:gd name="T23" fmla="*/ 0 h 790"/>
                <a:gd name="T24" fmla="*/ 0 w 1639"/>
                <a:gd name="T25" fmla="*/ 0 h 790"/>
                <a:gd name="T26" fmla="*/ 0 w 1639"/>
                <a:gd name="T27" fmla="*/ 0 h 790"/>
                <a:gd name="T28" fmla="*/ 0 w 1639"/>
                <a:gd name="T29" fmla="*/ 0 h 790"/>
                <a:gd name="T30" fmla="*/ 0 w 1639"/>
                <a:gd name="T31" fmla="*/ 0 h 790"/>
                <a:gd name="T32" fmla="*/ 0 w 1639"/>
                <a:gd name="T33" fmla="*/ 0 h 790"/>
                <a:gd name="T34" fmla="*/ 0 w 1639"/>
                <a:gd name="T35" fmla="*/ 0 h 790"/>
                <a:gd name="T36" fmla="*/ 0 w 1639"/>
                <a:gd name="T37" fmla="*/ 0 h 790"/>
                <a:gd name="T38" fmla="*/ 0 w 1639"/>
                <a:gd name="T39" fmla="*/ 0 h 790"/>
                <a:gd name="T40" fmla="*/ 0 w 1639"/>
                <a:gd name="T41" fmla="*/ 0 h 790"/>
                <a:gd name="T42" fmla="*/ 0 w 1639"/>
                <a:gd name="T43" fmla="*/ 0 h 790"/>
                <a:gd name="T44" fmla="*/ 0 w 1639"/>
                <a:gd name="T45" fmla="*/ 0 h 790"/>
                <a:gd name="T46" fmla="*/ 0 w 1639"/>
                <a:gd name="T47" fmla="*/ 0 h 790"/>
                <a:gd name="T48" fmla="*/ 0 w 1639"/>
                <a:gd name="T49" fmla="*/ 0 h 790"/>
                <a:gd name="T50" fmla="*/ 0 w 1639"/>
                <a:gd name="T51" fmla="*/ 0 h 790"/>
                <a:gd name="T52" fmla="*/ 0 w 1639"/>
                <a:gd name="T53" fmla="*/ 0 h 790"/>
                <a:gd name="T54" fmla="*/ 0 w 1639"/>
                <a:gd name="T55" fmla="*/ 0 h 790"/>
                <a:gd name="T56" fmla="*/ 0 w 1639"/>
                <a:gd name="T57" fmla="*/ 0 h 790"/>
                <a:gd name="T58" fmla="*/ 0 w 1639"/>
                <a:gd name="T59" fmla="*/ 0 h 790"/>
                <a:gd name="T60" fmla="*/ 0 w 1639"/>
                <a:gd name="T61" fmla="*/ 0 h 790"/>
                <a:gd name="T62" fmla="*/ 0 w 1639"/>
                <a:gd name="T63" fmla="*/ 0 h 790"/>
                <a:gd name="T64" fmla="*/ 0 w 1639"/>
                <a:gd name="T65" fmla="*/ 0 h 790"/>
                <a:gd name="T66" fmla="*/ 0 w 1639"/>
                <a:gd name="T67" fmla="*/ 0 h 790"/>
                <a:gd name="T68" fmla="*/ 0 w 1639"/>
                <a:gd name="T69" fmla="*/ 0 h 790"/>
                <a:gd name="T70" fmla="*/ 0 w 1639"/>
                <a:gd name="T71" fmla="*/ 0 h 790"/>
                <a:gd name="T72" fmla="*/ 0 w 1639"/>
                <a:gd name="T73" fmla="*/ 0 h 790"/>
                <a:gd name="T74" fmla="*/ 0 w 1639"/>
                <a:gd name="T75" fmla="*/ 0 h 790"/>
                <a:gd name="T76" fmla="*/ 0 w 1639"/>
                <a:gd name="T77" fmla="*/ 0 h 790"/>
                <a:gd name="T78" fmla="*/ 0 w 1639"/>
                <a:gd name="T79" fmla="*/ 0 h 790"/>
                <a:gd name="T80" fmla="*/ 0 w 1639"/>
                <a:gd name="T81" fmla="*/ 0 h 790"/>
                <a:gd name="T82" fmla="*/ 0 w 1639"/>
                <a:gd name="T83" fmla="*/ 0 h 790"/>
                <a:gd name="T84" fmla="*/ 0 w 1639"/>
                <a:gd name="T85" fmla="*/ 0 h 790"/>
                <a:gd name="T86" fmla="*/ 0 w 1639"/>
                <a:gd name="T87" fmla="*/ 0 h 790"/>
                <a:gd name="T88" fmla="*/ 0 w 1639"/>
                <a:gd name="T89" fmla="*/ 0 h 790"/>
                <a:gd name="T90" fmla="*/ 0 w 1639"/>
                <a:gd name="T91" fmla="*/ 0 h 790"/>
                <a:gd name="T92" fmla="*/ 0 w 1639"/>
                <a:gd name="T93" fmla="*/ 0 h 790"/>
                <a:gd name="T94" fmla="*/ 0 w 1639"/>
                <a:gd name="T95" fmla="*/ 0 h 790"/>
                <a:gd name="T96" fmla="*/ 0 w 1639"/>
                <a:gd name="T97" fmla="*/ 0 h 790"/>
                <a:gd name="T98" fmla="*/ 0 w 1639"/>
                <a:gd name="T99" fmla="*/ 0 h 790"/>
                <a:gd name="T100" fmla="*/ 0 w 1639"/>
                <a:gd name="T101" fmla="*/ 0 h 790"/>
                <a:gd name="T102" fmla="*/ 0 w 1639"/>
                <a:gd name="T103" fmla="*/ 0 h 790"/>
                <a:gd name="T104" fmla="*/ 0 w 1639"/>
                <a:gd name="T105" fmla="*/ 0 h 790"/>
                <a:gd name="T106" fmla="*/ 0 w 1639"/>
                <a:gd name="T107" fmla="*/ 0 h 790"/>
                <a:gd name="T108" fmla="*/ 0 w 1639"/>
                <a:gd name="T109" fmla="*/ 0 h 790"/>
                <a:gd name="T110" fmla="*/ 0 w 1639"/>
                <a:gd name="T111" fmla="*/ 0 h 79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639"/>
                <a:gd name="T169" fmla="*/ 0 h 790"/>
                <a:gd name="T170" fmla="*/ 1639 w 1639"/>
                <a:gd name="T171" fmla="*/ 790 h 79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639" h="790">
                  <a:moveTo>
                    <a:pt x="1407" y="5"/>
                  </a:moveTo>
                  <a:lnTo>
                    <a:pt x="1407" y="11"/>
                  </a:lnTo>
                  <a:lnTo>
                    <a:pt x="1405" y="17"/>
                  </a:lnTo>
                  <a:lnTo>
                    <a:pt x="1399" y="26"/>
                  </a:lnTo>
                  <a:lnTo>
                    <a:pt x="1394" y="34"/>
                  </a:lnTo>
                  <a:lnTo>
                    <a:pt x="1387" y="42"/>
                  </a:lnTo>
                  <a:lnTo>
                    <a:pt x="1382" y="48"/>
                  </a:lnTo>
                  <a:lnTo>
                    <a:pt x="1377" y="53"/>
                  </a:lnTo>
                  <a:lnTo>
                    <a:pt x="1376" y="55"/>
                  </a:lnTo>
                  <a:lnTo>
                    <a:pt x="1284" y="359"/>
                  </a:lnTo>
                  <a:lnTo>
                    <a:pt x="1278" y="372"/>
                  </a:lnTo>
                  <a:lnTo>
                    <a:pt x="1277" y="385"/>
                  </a:lnTo>
                  <a:lnTo>
                    <a:pt x="1279" y="397"/>
                  </a:lnTo>
                  <a:lnTo>
                    <a:pt x="1283" y="410"/>
                  </a:lnTo>
                  <a:lnTo>
                    <a:pt x="1290" y="423"/>
                  </a:lnTo>
                  <a:lnTo>
                    <a:pt x="1295" y="436"/>
                  </a:lnTo>
                  <a:lnTo>
                    <a:pt x="1300" y="449"/>
                  </a:lnTo>
                  <a:lnTo>
                    <a:pt x="1304" y="463"/>
                  </a:lnTo>
                  <a:lnTo>
                    <a:pt x="1306" y="482"/>
                  </a:lnTo>
                  <a:lnTo>
                    <a:pt x="1305" y="502"/>
                  </a:lnTo>
                  <a:lnTo>
                    <a:pt x="1297" y="519"/>
                  </a:lnTo>
                  <a:lnTo>
                    <a:pt x="1282" y="530"/>
                  </a:lnTo>
                  <a:lnTo>
                    <a:pt x="1274" y="528"/>
                  </a:lnTo>
                  <a:lnTo>
                    <a:pt x="1272" y="519"/>
                  </a:lnTo>
                  <a:lnTo>
                    <a:pt x="1272" y="512"/>
                  </a:lnTo>
                  <a:lnTo>
                    <a:pt x="1272" y="507"/>
                  </a:lnTo>
                  <a:lnTo>
                    <a:pt x="1279" y="498"/>
                  </a:lnTo>
                  <a:lnTo>
                    <a:pt x="1280" y="487"/>
                  </a:lnTo>
                  <a:lnTo>
                    <a:pt x="1279" y="476"/>
                  </a:lnTo>
                  <a:lnTo>
                    <a:pt x="1274" y="465"/>
                  </a:lnTo>
                  <a:lnTo>
                    <a:pt x="1270" y="456"/>
                  </a:lnTo>
                  <a:lnTo>
                    <a:pt x="1265" y="448"/>
                  </a:lnTo>
                  <a:lnTo>
                    <a:pt x="1258" y="441"/>
                  </a:lnTo>
                  <a:lnTo>
                    <a:pt x="1251" y="436"/>
                  </a:lnTo>
                  <a:lnTo>
                    <a:pt x="1244" y="450"/>
                  </a:lnTo>
                  <a:lnTo>
                    <a:pt x="1236" y="464"/>
                  </a:lnTo>
                  <a:lnTo>
                    <a:pt x="1228" y="477"/>
                  </a:lnTo>
                  <a:lnTo>
                    <a:pt x="1219" y="490"/>
                  </a:lnTo>
                  <a:lnTo>
                    <a:pt x="1210" y="503"/>
                  </a:lnTo>
                  <a:lnTo>
                    <a:pt x="1200" y="516"/>
                  </a:lnTo>
                  <a:lnTo>
                    <a:pt x="1190" y="528"/>
                  </a:lnTo>
                  <a:lnTo>
                    <a:pt x="1178" y="539"/>
                  </a:lnTo>
                  <a:lnTo>
                    <a:pt x="1193" y="562"/>
                  </a:lnTo>
                  <a:lnTo>
                    <a:pt x="1209" y="583"/>
                  </a:lnTo>
                  <a:lnTo>
                    <a:pt x="1227" y="604"/>
                  </a:lnTo>
                  <a:lnTo>
                    <a:pt x="1245" y="623"/>
                  </a:lnTo>
                  <a:lnTo>
                    <a:pt x="1264" y="642"/>
                  </a:lnTo>
                  <a:lnTo>
                    <a:pt x="1283" y="660"/>
                  </a:lnTo>
                  <a:lnTo>
                    <a:pt x="1304" y="677"/>
                  </a:lnTo>
                  <a:lnTo>
                    <a:pt x="1325" y="693"/>
                  </a:lnTo>
                  <a:lnTo>
                    <a:pt x="1347" y="707"/>
                  </a:lnTo>
                  <a:lnTo>
                    <a:pt x="1370" y="720"/>
                  </a:lnTo>
                  <a:lnTo>
                    <a:pt x="1394" y="731"/>
                  </a:lnTo>
                  <a:lnTo>
                    <a:pt x="1418" y="742"/>
                  </a:lnTo>
                  <a:lnTo>
                    <a:pt x="1441" y="749"/>
                  </a:lnTo>
                  <a:lnTo>
                    <a:pt x="1466" y="757"/>
                  </a:lnTo>
                  <a:lnTo>
                    <a:pt x="1492" y="762"/>
                  </a:lnTo>
                  <a:lnTo>
                    <a:pt x="1518" y="766"/>
                  </a:lnTo>
                  <a:lnTo>
                    <a:pt x="1534" y="767"/>
                  </a:lnTo>
                  <a:lnTo>
                    <a:pt x="1549" y="768"/>
                  </a:lnTo>
                  <a:lnTo>
                    <a:pt x="1564" y="768"/>
                  </a:lnTo>
                  <a:lnTo>
                    <a:pt x="1579" y="767"/>
                  </a:lnTo>
                  <a:lnTo>
                    <a:pt x="1594" y="766"/>
                  </a:lnTo>
                  <a:lnTo>
                    <a:pt x="1610" y="764"/>
                  </a:lnTo>
                  <a:lnTo>
                    <a:pt x="1625" y="763"/>
                  </a:lnTo>
                  <a:lnTo>
                    <a:pt x="1639" y="763"/>
                  </a:lnTo>
                  <a:lnTo>
                    <a:pt x="1637" y="768"/>
                  </a:lnTo>
                  <a:lnTo>
                    <a:pt x="1633" y="771"/>
                  </a:lnTo>
                  <a:lnTo>
                    <a:pt x="1629" y="773"/>
                  </a:lnTo>
                  <a:lnTo>
                    <a:pt x="1624" y="775"/>
                  </a:lnTo>
                  <a:lnTo>
                    <a:pt x="1618" y="776"/>
                  </a:lnTo>
                  <a:lnTo>
                    <a:pt x="1614" y="779"/>
                  </a:lnTo>
                  <a:lnTo>
                    <a:pt x="1608" y="781"/>
                  </a:lnTo>
                  <a:lnTo>
                    <a:pt x="1604" y="783"/>
                  </a:lnTo>
                  <a:lnTo>
                    <a:pt x="1560" y="788"/>
                  </a:lnTo>
                  <a:lnTo>
                    <a:pt x="1517" y="790"/>
                  </a:lnTo>
                  <a:lnTo>
                    <a:pt x="1477" y="789"/>
                  </a:lnTo>
                  <a:lnTo>
                    <a:pt x="1439" y="785"/>
                  </a:lnTo>
                  <a:lnTo>
                    <a:pt x="1405" y="779"/>
                  </a:lnTo>
                  <a:lnTo>
                    <a:pt x="1372" y="769"/>
                  </a:lnTo>
                  <a:lnTo>
                    <a:pt x="1342" y="758"/>
                  </a:lnTo>
                  <a:lnTo>
                    <a:pt x="1312" y="744"/>
                  </a:lnTo>
                  <a:lnTo>
                    <a:pt x="1286" y="728"/>
                  </a:lnTo>
                  <a:lnTo>
                    <a:pt x="1261" y="709"/>
                  </a:lnTo>
                  <a:lnTo>
                    <a:pt x="1239" y="690"/>
                  </a:lnTo>
                  <a:lnTo>
                    <a:pt x="1218" y="668"/>
                  </a:lnTo>
                  <a:lnTo>
                    <a:pt x="1198" y="646"/>
                  </a:lnTo>
                  <a:lnTo>
                    <a:pt x="1181" y="622"/>
                  </a:lnTo>
                  <a:lnTo>
                    <a:pt x="1165" y="597"/>
                  </a:lnTo>
                  <a:lnTo>
                    <a:pt x="1150" y="571"/>
                  </a:lnTo>
                  <a:lnTo>
                    <a:pt x="1144" y="566"/>
                  </a:lnTo>
                  <a:lnTo>
                    <a:pt x="1139" y="564"/>
                  </a:lnTo>
                  <a:lnTo>
                    <a:pt x="1131" y="564"/>
                  </a:lnTo>
                  <a:lnTo>
                    <a:pt x="1124" y="567"/>
                  </a:lnTo>
                  <a:lnTo>
                    <a:pt x="1116" y="570"/>
                  </a:lnTo>
                  <a:lnTo>
                    <a:pt x="1107" y="575"/>
                  </a:lnTo>
                  <a:lnTo>
                    <a:pt x="1100" y="578"/>
                  </a:lnTo>
                  <a:lnTo>
                    <a:pt x="1092" y="580"/>
                  </a:lnTo>
                  <a:lnTo>
                    <a:pt x="1072" y="583"/>
                  </a:lnTo>
                  <a:lnTo>
                    <a:pt x="1053" y="591"/>
                  </a:lnTo>
                  <a:lnTo>
                    <a:pt x="1035" y="601"/>
                  </a:lnTo>
                  <a:lnTo>
                    <a:pt x="1018" y="614"/>
                  </a:lnTo>
                  <a:lnTo>
                    <a:pt x="1003" y="628"/>
                  </a:lnTo>
                  <a:lnTo>
                    <a:pt x="990" y="644"/>
                  </a:lnTo>
                  <a:lnTo>
                    <a:pt x="978" y="660"/>
                  </a:lnTo>
                  <a:lnTo>
                    <a:pt x="969" y="677"/>
                  </a:lnTo>
                  <a:lnTo>
                    <a:pt x="969" y="668"/>
                  </a:lnTo>
                  <a:lnTo>
                    <a:pt x="973" y="640"/>
                  </a:lnTo>
                  <a:lnTo>
                    <a:pt x="982" y="607"/>
                  </a:lnTo>
                  <a:lnTo>
                    <a:pt x="996" y="580"/>
                  </a:lnTo>
                  <a:lnTo>
                    <a:pt x="974" y="571"/>
                  </a:lnTo>
                  <a:lnTo>
                    <a:pt x="953" y="559"/>
                  </a:lnTo>
                  <a:lnTo>
                    <a:pt x="933" y="546"/>
                  </a:lnTo>
                  <a:lnTo>
                    <a:pt x="913" y="531"/>
                  </a:lnTo>
                  <a:lnTo>
                    <a:pt x="894" y="515"/>
                  </a:lnTo>
                  <a:lnTo>
                    <a:pt x="874" y="498"/>
                  </a:lnTo>
                  <a:lnTo>
                    <a:pt x="857" y="480"/>
                  </a:lnTo>
                  <a:lnTo>
                    <a:pt x="840" y="463"/>
                  </a:lnTo>
                  <a:lnTo>
                    <a:pt x="820" y="466"/>
                  </a:lnTo>
                  <a:lnTo>
                    <a:pt x="799" y="472"/>
                  </a:lnTo>
                  <a:lnTo>
                    <a:pt x="781" y="477"/>
                  </a:lnTo>
                  <a:lnTo>
                    <a:pt x="761" y="483"/>
                  </a:lnTo>
                  <a:lnTo>
                    <a:pt x="743" y="491"/>
                  </a:lnTo>
                  <a:lnTo>
                    <a:pt x="725" y="499"/>
                  </a:lnTo>
                  <a:lnTo>
                    <a:pt x="707" y="508"/>
                  </a:lnTo>
                  <a:lnTo>
                    <a:pt x="690" y="519"/>
                  </a:lnTo>
                  <a:lnTo>
                    <a:pt x="673" y="530"/>
                  </a:lnTo>
                  <a:lnTo>
                    <a:pt x="656" y="542"/>
                  </a:lnTo>
                  <a:lnTo>
                    <a:pt x="640" y="555"/>
                  </a:lnTo>
                  <a:lnTo>
                    <a:pt x="625" y="568"/>
                  </a:lnTo>
                  <a:lnTo>
                    <a:pt x="610" y="583"/>
                  </a:lnTo>
                  <a:lnTo>
                    <a:pt x="596" y="598"/>
                  </a:lnTo>
                  <a:lnTo>
                    <a:pt x="581" y="615"/>
                  </a:lnTo>
                  <a:lnTo>
                    <a:pt x="568" y="631"/>
                  </a:lnTo>
                  <a:lnTo>
                    <a:pt x="561" y="643"/>
                  </a:lnTo>
                  <a:lnTo>
                    <a:pt x="553" y="656"/>
                  </a:lnTo>
                  <a:lnTo>
                    <a:pt x="547" y="669"/>
                  </a:lnTo>
                  <a:lnTo>
                    <a:pt x="541" y="681"/>
                  </a:lnTo>
                  <a:lnTo>
                    <a:pt x="536" y="694"/>
                  </a:lnTo>
                  <a:lnTo>
                    <a:pt x="530" y="707"/>
                  </a:lnTo>
                  <a:lnTo>
                    <a:pt x="526" y="721"/>
                  </a:lnTo>
                  <a:lnTo>
                    <a:pt x="522" y="734"/>
                  </a:lnTo>
                  <a:lnTo>
                    <a:pt x="514" y="729"/>
                  </a:lnTo>
                  <a:lnTo>
                    <a:pt x="510" y="720"/>
                  </a:lnTo>
                  <a:lnTo>
                    <a:pt x="508" y="710"/>
                  </a:lnTo>
                  <a:lnTo>
                    <a:pt x="504" y="700"/>
                  </a:lnTo>
                  <a:lnTo>
                    <a:pt x="504" y="668"/>
                  </a:lnTo>
                  <a:lnTo>
                    <a:pt x="510" y="639"/>
                  </a:lnTo>
                  <a:lnTo>
                    <a:pt x="521" y="610"/>
                  </a:lnTo>
                  <a:lnTo>
                    <a:pt x="537" y="584"/>
                  </a:lnTo>
                  <a:lnTo>
                    <a:pt x="555" y="560"/>
                  </a:lnTo>
                  <a:lnTo>
                    <a:pt x="578" y="539"/>
                  </a:lnTo>
                  <a:lnTo>
                    <a:pt x="602" y="519"/>
                  </a:lnTo>
                  <a:lnTo>
                    <a:pt x="628" y="501"/>
                  </a:lnTo>
                  <a:lnTo>
                    <a:pt x="639" y="494"/>
                  </a:lnTo>
                  <a:lnTo>
                    <a:pt x="651" y="489"/>
                  </a:lnTo>
                  <a:lnTo>
                    <a:pt x="662" y="483"/>
                  </a:lnTo>
                  <a:lnTo>
                    <a:pt x="674" y="478"/>
                  </a:lnTo>
                  <a:lnTo>
                    <a:pt x="686" y="474"/>
                  </a:lnTo>
                  <a:lnTo>
                    <a:pt x="697" y="469"/>
                  </a:lnTo>
                  <a:lnTo>
                    <a:pt x="709" y="465"/>
                  </a:lnTo>
                  <a:lnTo>
                    <a:pt x="721" y="461"/>
                  </a:lnTo>
                  <a:lnTo>
                    <a:pt x="733" y="457"/>
                  </a:lnTo>
                  <a:lnTo>
                    <a:pt x="745" y="454"/>
                  </a:lnTo>
                  <a:lnTo>
                    <a:pt x="758" y="450"/>
                  </a:lnTo>
                  <a:lnTo>
                    <a:pt x="770" y="447"/>
                  </a:lnTo>
                  <a:lnTo>
                    <a:pt x="783" y="443"/>
                  </a:lnTo>
                  <a:lnTo>
                    <a:pt x="795" y="440"/>
                  </a:lnTo>
                  <a:lnTo>
                    <a:pt x="808" y="437"/>
                  </a:lnTo>
                  <a:lnTo>
                    <a:pt x="820" y="434"/>
                  </a:lnTo>
                  <a:lnTo>
                    <a:pt x="815" y="422"/>
                  </a:lnTo>
                  <a:lnTo>
                    <a:pt x="808" y="409"/>
                  </a:lnTo>
                  <a:lnTo>
                    <a:pt x="802" y="396"/>
                  </a:lnTo>
                  <a:lnTo>
                    <a:pt x="795" y="384"/>
                  </a:lnTo>
                  <a:lnTo>
                    <a:pt x="789" y="371"/>
                  </a:lnTo>
                  <a:lnTo>
                    <a:pt x="783" y="358"/>
                  </a:lnTo>
                  <a:lnTo>
                    <a:pt x="777" y="344"/>
                  </a:lnTo>
                  <a:lnTo>
                    <a:pt x="772" y="331"/>
                  </a:lnTo>
                  <a:lnTo>
                    <a:pt x="546" y="404"/>
                  </a:lnTo>
                  <a:lnTo>
                    <a:pt x="538" y="401"/>
                  </a:lnTo>
                  <a:lnTo>
                    <a:pt x="520" y="393"/>
                  </a:lnTo>
                  <a:lnTo>
                    <a:pt x="492" y="384"/>
                  </a:lnTo>
                  <a:lnTo>
                    <a:pt x="457" y="371"/>
                  </a:lnTo>
                  <a:lnTo>
                    <a:pt x="415" y="355"/>
                  </a:lnTo>
                  <a:lnTo>
                    <a:pt x="369" y="340"/>
                  </a:lnTo>
                  <a:lnTo>
                    <a:pt x="320" y="323"/>
                  </a:lnTo>
                  <a:lnTo>
                    <a:pt x="270" y="306"/>
                  </a:lnTo>
                  <a:lnTo>
                    <a:pt x="219" y="288"/>
                  </a:lnTo>
                  <a:lnTo>
                    <a:pt x="170" y="272"/>
                  </a:lnTo>
                  <a:lnTo>
                    <a:pt x="125" y="257"/>
                  </a:lnTo>
                  <a:lnTo>
                    <a:pt x="84" y="243"/>
                  </a:lnTo>
                  <a:lnTo>
                    <a:pt x="50" y="231"/>
                  </a:lnTo>
                  <a:lnTo>
                    <a:pt x="23" y="222"/>
                  </a:lnTo>
                  <a:lnTo>
                    <a:pt x="7" y="217"/>
                  </a:lnTo>
                  <a:lnTo>
                    <a:pt x="0" y="214"/>
                  </a:lnTo>
                  <a:lnTo>
                    <a:pt x="0" y="189"/>
                  </a:lnTo>
                  <a:lnTo>
                    <a:pt x="536" y="378"/>
                  </a:lnTo>
                  <a:lnTo>
                    <a:pt x="765" y="301"/>
                  </a:lnTo>
                  <a:lnTo>
                    <a:pt x="760" y="287"/>
                  </a:lnTo>
                  <a:lnTo>
                    <a:pt x="758" y="271"/>
                  </a:lnTo>
                  <a:lnTo>
                    <a:pt x="753" y="258"/>
                  </a:lnTo>
                  <a:lnTo>
                    <a:pt x="741" y="255"/>
                  </a:lnTo>
                  <a:lnTo>
                    <a:pt x="548" y="320"/>
                  </a:lnTo>
                  <a:lnTo>
                    <a:pt x="539" y="321"/>
                  </a:lnTo>
                  <a:lnTo>
                    <a:pt x="520" y="316"/>
                  </a:lnTo>
                  <a:lnTo>
                    <a:pt x="492" y="310"/>
                  </a:lnTo>
                  <a:lnTo>
                    <a:pt x="457" y="301"/>
                  </a:lnTo>
                  <a:lnTo>
                    <a:pt x="415" y="289"/>
                  </a:lnTo>
                  <a:lnTo>
                    <a:pt x="370" y="276"/>
                  </a:lnTo>
                  <a:lnTo>
                    <a:pt x="322" y="261"/>
                  </a:lnTo>
                  <a:lnTo>
                    <a:pt x="272" y="246"/>
                  </a:lnTo>
                  <a:lnTo>
                    <a:pt x="224" y="231"/>
                  </a:lnTo>
                  <a:lnTo>
                    <a:pt x="176" y="216"/>
                  </a:lnTo>
                  <a:lnTo>
                    <a:pt x="131" y="200"/>
                  </a:lnTo>
                  <a:lnTo>
                    <a:pt x="91" y="188"/>
                  </a:lnTo>
                  <a:lnTo>
                    <a:pt x="58" y="178"/>
                  </a:lnTo>
                  <a:lnTo>
                    <a:pt x="33" y="169"/>
                  </a:lnTo>
                  <a:lnTo>
                    <a:pt x="15" y="163"/>
                  </a:lnTo>
                  <a:lnTo>
                    <a:pt x="10" y="161"/>
                  </a:lnTo>
                  <a:lnTo>
                    <a:pt x="7" y="161"/>
                  </a:lnTo>
                  <a:lnTo>
                    <a:pt x="4" y="155"/>
                  </a:lnTo>
                  <a:lnTo>
                    <a:pt x="4" y="148"/>
                  </a:lnTo>
                  <a:lnTo>
                    <a:pt x="4" y="142"/>
                  </a:lnTo>
                  <a:lnTo>
                    <a:pt x="4" y="134"/>
                  </a:lnTo>
                  <a:lnTo>
                    <a:pt x="536" y="296"/>
                  </a:lnTo>
                  <a:lnTo>
                    <a:pt x="740" y="229"/>
                  </a:lnTo>
                  <a:lnTo>
                    <a:pt x="747" y="222"/>
                  </a:lnTo>
                  <a:lnTo>
                    <a:pt x="758" y="214"/>
                  </a:lnTo>
                  <a:lnTo>
                    <a:pt x="771" y="207"/>
                  </a:lnTo>
                  <a:lnTo>
                    <a:pt x="785" y="199"/>
                  </a:lnTo>
                  <a:lnTo>
                    <a:pt x="799" y="192"/>
                  </a:lnTo>
                  <a:lnTo>
                    <a:pt x="813" y="184"/>
                  </a:lnTo>
                  <a:lnTo>
                    <a:pt x="825" y="179"/>
                  </a:lnTo>
                  <a:lnTo>
                    <a:pt x="836" y="174"/>
                  </a:lnTo>
                  <a:lnTo>
                    <a:pt x="840" y="181"/>
                  </a:lnTo>
                  <a:lnTo>
                    <a:pt x="838" y="187"/>
                  </a:lnTo>
                  <a:lnTo>
                    <a:pt x="834" y="193"/>
                  </a:lnTo>
                  <a:lnTo>
                    <a:pt x="829" y="199"/>
                  </a:lnTo>
                  <a:lnTo>
                    <a:pt x="823" y="205"/>
                  </a:lnTo>
                  <a:lnTo>
                    <a:pt x="817" y="210"/>
                  </a:lnTo>
                  <a:lnTo>
                    <a:pt x="811" y="216"/>
                  </a:lnTo>
                  <a:lnTo>
                    <a:pt x="808" y="222"/>
                  </a:lnTo>
                  <a:lnTo>
                    <a:pt x="798" y="238"/>
                  </a:lnTo>
                  <a:lnTo>
                    <a:pt x="793" y="252"/>
                  </a:lnTo>
                  <a:lnTo>
                    <a:pt x="793" y="267"/>
                  </a:lnTo>
                  <a:lnTo>
                    <a:pt x="796" y="282"/>
                  </a:lnTo>
                  <a:lnTo>
                    <a:pt x="803" y="297"/>
                  </a:lnTo>
                  <a:lnTo>
                    <a:pt x="811" y="313"/>
                  </a:lnTo>
                  <a:lnTo>
                    <a:pt x="822" y="333"/>
                  </a:lnTo>
                  <a:lnTo>
                    <a:pt x="834" y="354"/>
                  </a:lnTo>
                  <a:lnTo>
                    <a:pt x="848" y="377"/>
                  </a:lnTo>
                  <a:lnTo>
                    <a:pt x="862" y="399"/>
                  </a:lnTo>
                  <a:lnTo>
                    <a:pt x="877" y="421"/>
                  </a:lnTo>
                  <a:lnTo>
                    <a:pt x="894" y="441"/>
                  </a:lnTo>
                  <a:lnTo>
                    <a:pt x="910" y="462"/>
                  </a:lnTo>
                  <a:lnTo>
                    <a:pt x="927" y="482"/>
                  </a:lnTo>
                  <a:lnTo>
                    <a:pt x="947" y="501"/>
                  </a:lnTo>
                  <a:lnTo>
                    <a:pt x="966" y="519"/>
                  </a:lnTo>
                  <a:lnTo>
                    <a:pt x="979" y="525"/>
                  </a:lnTo>
                  <a:lnTo>
                    <a:pt x="994" y="530"/>
                  </a:lnTo>
                  <a:lnTo>
                    <a:pt x="1007" y="534"/>
                  </a:lnTo>
                  <a:lnTo>
                    <a:pt x="1021" y="539"/>
                  </a:lnTo>
                  <a:lnTo>
                    <a:pt x="1036" y="541"/>
                  </a:lnTo>
                  <a:lnTo>
                    <a:pt x="1050" y="542"/>
                  </a:lnTo>
                  <a:lnTo>
                    <a:pt x="1065" y="541"/>
                  </a:lnTo>
                  <a:lnTo>
                    <a:pt x="1080" y="539"/>
                  </a:lnTo>
                  <a:lnTo>
                    <a:pt x="1101" y="528"/>
                  </a:lnTo>
                  <a:lnTo>
                    <a:pt x="1120" y="515"/>
                  </a:lnTo>
                  <a:lnTo>
                    <a:pt x="1139" y="501"/>
                  </a:lnTo>
                  <a:lnTo>
                    <a:pt x="1157" y="483"/>
                  </a:lnTo>
                  <a:lnTo>
                    <a:pt x="1174" y="466"/>
                  </a:lnTo>
                  <a:lnTo>
                    <a:pt x="1189" y="448"/>
                  </a:lnTo>
                  <a:lnTo>
                    <a:pt x="1202" y="427"/>
                  </a:lnTo>
                  <a:lnTo>
                    <a:pt x="1213" y="406"/>
                  </a:lnTo>
                  <a:lnTo>
                    <a:pt x="1339" y="31"/>
                  </a:lnTo>
                  <a:lnTo>
                    <a:pt x="1346" y="25"/>
                  </a:lnTo>
                  <a:lnTo>
                    <a:pt x="1354" y="17"/>
                  </a:lnTo>
                  <a:lnTo>
                    <a:pt x="1361" y="11"/>
                  </a:lnTo>
                  <a:lnTo>
                    <a:pt x="1369" y="5"/>
                  </a:lnTo>
                  <a:lnTo>
                    <a:pt x="1377" y="1"/>
                  </a:lnTo>
                  <a:lnTo>
                    <a:pt x="1387" y="0"/>
                  </a:lnTo>
                  <a:lnTo>
                    <a:pt x="1397" y="1"/>
                  </a:lnTo>
                  <a:lnTo>
                    <a:pt x="1407" y="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896" y="1416"/>
              <a:ext cx="226" cy="283"/>
            </a:xfrm>
            <a:custGeom>
              <a:avLst/>
              <a:gdLst>
                <a:gd name="T0" fmla="*/ 0 w 680"/>
                <a:gd name="T1" fmla="*/ 0 h 850"/>
                <a:gd name="T2" fmla="*/ 0 w 680"/>
                <a:gd name="T3" fmla="*/ 0 h 850"/>
                <a:gd name="T4" fmla="*/ 0 w 680"/>
                <a:gd name="T5" fmla="*/ 0 h 850"/>
                <a:gd name="T6" fmla="*/ 0 w 680"/>
                <a:gd name="T7" fmla="*/ 0 h 850"/>
                <a:gd name="T8" fmla="*/ 0 w 680"/>
                <a:gd name="T9" fmla="*/ 0 h 850"/>
                <a:gd name="T10" fmla="*/ 0 w 680"/>
                <a:gd name="T11" fmla="*/ 0 h 850"/>
                <a:gd name="T12" fmla="*/ 0 w 680"/>
                <a:gd name="T13" fmla="*/ 0 h 850"/>
                <a:gd name="T14" fmla="*/ 0 w 680"/>
                <a:gd name="T15" fmla="*/ 0 h 850"/>
                <a:gd name="T16" fmla="*/ 0 w 680"/>
                <a:gd name="T17" fmla="*/ 0 h 850"/>
                <a:gd name="T18" fmla="*/ 0 w 680"/>
                <a:gd name="T19" fmla="*/ 0 h 850"/>
                <a:gd name="T20" fmla="*/ 0 w 680"/>
                <a:gd name="T21" fmla="*/ 0 h 850"/>
                <a:gd name="T22" fmla="*/ 0 w 680"/>
                <a:gd name="T23" fmla="*/ 0 h 850"/>
                <a:gd name="T24" fmla="*/ 0 w 680"/>
                <a:gd name="T25" fmla="*/ 0 h 850"/>
                <a:gd name="T26" fmla="*/ 0 w 680"/>
                <a:gd name="T27" fmla="*/ 0 h 850"/>
                <a:gd name="T28" fmla="*/ 0 w 680"/>
                <a:gd name="T29" fmla="*/ 0 h 850"/>
                <a:gd name="T30" fmla="*/ 0 w 680"/>
                <a:gd name="T31" fmla="*/ 0 h 850"/>
                <a:gd name="T32" fmla="*/ 0 w 680"/>
                <a:gd name="T33" fmla="*/ 0 h 850"/>
                <a:gd name="T34" fmla="*/ 0 w 680"/>
                <a:gd name="T35" fmla="*/ 0 h 850"/>
                <a:gd name="T36" fmla="*/ 0 w 680"/>
                <a:gd name="T37" fmla="*/ 0 h 850"/>
                <a:gd name="T38" fmla="*/ 0 w 680"/>
                <a:gd name="T39" fmla="*/ 0 h 850"/>
                <a:gd name="T40" fmla="*/ 0 w 680"/>
                <a:gd name="T41" fmla="*/ 0 h 850"/>
                <a:gd name="T42" fmla="*/ 0 w 680"/>
                <a:gd name="T43" fmla="*/ 0 h 850"/>
                <a:gd name="T44" fmla="*/ 0 w 680"/>
                <a:gd name="T45" fmla="*/ 0 h 850"/>
                <a:gd name="T46" fmla="*/ 0 w 680"/>
                <a:gd name="T47" fmla="*/ 0 h 850"/>
                <a:gd name="T48" fmla="*/ 0 w 680"/>
                <a:gd name="T49" fmla="*/ 0 h 850"/>
                <a:gd name="T50" fmla="*/ 0 w 680"/>
                <a:gd name="T51" fmla="*/ 0 h 850"/>
                <a:gd name="T52" fmla="*/ 0 w 680"/>
                <a:gd name="T53" fmla="*/ 0 h 850"/>
                <a:gd name="T54" fmla="*/ 0 w 680"/>
                <a:gd name="T55" fmla="*/ 0 h 850"/>
                <a:gd name="T56" fmla="*/ 0 w 680"/>
                <a:gd name="T57" fmla="*/ 0 h 850"/>
                <a:gd name="T58" fmla="*/ 0 w 680"/>
                <a:gd name="T59" fmla="*/ 0 h 850"/>
                <a:gd name="T60" fmla="*/ 0 w 680"/>
                <a:gd name="T61" fmla="*/ 0 h 850"/>
                <a:gd name="T62" fmla="*/ 0 w 680"/>
                <a:gd name="T63" fmla="*/ 0 h 850"/>
                <a:gd name="T64" fmla="*/ 0 w 680"/>
                <a:gd name="T65" fmla="*/ 0 h 850"/>
                <a:gd name="T66" fmla="*/ 0 w 680"/>
                <a:gd name="T67" fmla="*/ 0 h 850"/>
                <a:gd name="T68" fmla="*/ 0 w 680"/>
                <a:gd name="T69" fmla="*/ 0 h 850"/>
                <a:gd name="T70" fmla="*/ 0 w 680"/>
                <a:gd name="T71" fmla="*/ 0 h 850"/>
                <a:gd name="T72" fmla="*/ 0 w 680"/>
                <a:gd name="T73" fmla="*/ 0 h 850"/>
                <a:gd name="T74" fmla="*/ 0 w 680"/>
                <a:gd name="T75" fmla="*/ 0 h 850"/>
                <a:gd name="T76" fmla="*/ 0 w 680"/>
                <a:gd name="T77" fmla="*/ 0 h 850"/>
                <a:gd name="T78" fmla="*/ 0 w 680"/>
                <a:gd name="T79" fmla="*/ 0 h 850"/>
                <a:gd name="T80" fmla="*/ 0 w 680"/>
                <a:gd name="T81" fmla="*/ 0 h 850"/>
                <a:gd name="T82" fmla="*/ 0 w 680"/>
                <a:gd name="T83" fmla="*/ 0 h 850"/>
                <a:gd name="T84" fmla="*/ 0 w 680"/>
                <a:gd name="T85" fmla="*/ 0 h 850"/>
                <a:gd name="T86" fmla="*/ 0 w 680"/>
                <a:gd name="T87" fmla="*/ 0 h 850"/>
                <a:gd name="T88" fmla="*/ 0 w 680"/>
                <a:gd name="T89" fmla="*/ 0 h 850"/>
                <a:gd name="T90" fmla="*/ 0 w 680"/>
                <a:gd name="T91" fmla="*/ 0 h 850"/>
                <a:gd name="T92" fmla="*/ 0 w 680"/>
                <a:gd name="T93" fmla="*/ 0 h 850"/>
                <a:gd name="T94" fmla="*/ 0 w 680"/>
                <a:gd name="T95" fmla="*/ 0 h 850"/>
                <a:gd name="T96" fmla="*/ 0 w 680"/>
                <a:gd name="T97" fmla="*/ 0 h 850"/>
                <a:gd name="T98" fmla="*/ 0 w 680"/>
                <a:gd name="T99" fmla="*/ 0 h 85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680"/>
                <a:gd name="T151" fmla="*/ 0 h 850"/>
                <a:gd name="T152" fmla="*/ 680 w 680"/>
                <a:gd name="T153" fmla="*/ 850 h 850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680" h="850">
                  <a:moveTo>
                    <a:pt x="335" y="850"/>
                  </a:moveTo>
                  <a:lnTo>
                    <a:pt x="309" y="850"/>
                  </a:lnTo>
                  <a:lnTo>
                    <a:pt x="312" y="827"/>
                  </a:lnTo>
                  <a:lnTo>
                    <a:pt x="321" y="762"/>
                  </a:lnTo>
                  <a:lnTo>
                    <a:pt x="333" y="668"/>
                  </a:lnTo>
                  <a:lnTo>
                    <a:pt x="349" y="559"/>
                  </a:lnTo>
                  <a:lnTo>
                    <a:pt x="366" y="446"/>
                  </a:lnTo>
                  <a:lnTo>
                    <a:pt x="385" y="341"/>
                  </a:lnTo>
                  <a:lnTo>
                    <a:pt x="403" y="256"/>
                  </a:lnTo>
                  <a:lnTo>
                    <a:pt x="419" y="203"/>
                  </a:lnTo>
                  <a:lnTo>
                    <a:pt x="437" y="195"/>
                  </a:lnTo>
                  <a:lnTo>
                    <a:pt x="456" y="188"/>
                  </a:lnTo>
                  <a:lnTo>
                    <a:pt x="477" y="182"/>
                  </a:lnTo>
                  <a:lnTo>
                    <a:pt x="497" y="178"/>
                  </a:lnTo>
                  <a:lnTo>
                    <a:pt x="518" y="177"/>
                  </a:lnTo>
                  <a:lnTo>
                    <a:pt x="540" y="178"/>
                  </a:lnTo>
                  <a:lnTo>
                    <a:pt x="559" y="182"/>
                  </a:lnTo>
                  <a:lnTo>
                    <a:pt x="579" y="191"/>
                  </a:lnTo>
                  <a:lnTo>
                    <a:pt x="526" y="528"/>
                  </a:lnTo>
                  <a:lnTo>
                    <a:pt x="541" y="523"/>
                  </a:lnTo>
                  <a:lnTo>
                    <a:pt x="557" y="515"/>
                  </a:lnTo>
                  <a:lnTo>
                    <a:pt x="573" y="507"/>
                  </a:lnTo>
                  <a:lnTo>
                    <a:pt x="591" y="496"/>
                  </a:lnTo>
                  <a:lnTo>
                    <a:pt x="606" y="483"/>
                  </a:lnTo>
                  <a:lnTo>
                    <a:pt x="619" y="470"/>
                  </a:lnTo>
                  <a:lnTo>
                    <a:pt x="630" y="455"/>
                  </a:lnTo>
                  <a:lnTo>
                    <a:pt x="636" y="439"/>
                  </a:lnTo>
                  <a:lnTo>
                    <a:pt x="639" y="406"/>
                  </a:lnTo>
                  <a:lnTo>
                    <a:pt x="647" y="328"/>
                  </a:lnTo>
                  <a:lnTo>
                    <a:pt x="655" y="243"/>
                  </a:lnTo>
                  <a:lnTo>
                    <a:pt x="658" y="185"/>
                  </a:lnTo>
                  <a:lnTo>
                    <a:pt x="657" y="169"/>
                  </a:lnTo>
                  <a:lnTo>
                    <a:pt x="655" y="151"/>
                  </a:lnTo>
                  <a:lnTo>
                    <a:pt x="650" y="131"/>
                  </a:lnTo>
                  <a:lnTo>
                    <a:pt x="645" y="112"/>
                  </a:lnTo>
                  <a:lnTo>
                    <a:pt x="637" y="92"/>
                  </a:lnTo>
                  <a:lnTo>
                    <a:pt x="628" y="73"/>
                  </a:lnTo>
                  <a:lnTo>
                    <a:pt x="615" y="56"/>
                  </a:lnTo>
                  <a:lnTo>
                    <a:pt x="599" y="41"/>
                  </a:lnTo>
                  <a:lnTo>
                    <a:pt x="573" y="36"/>
                  </a:lnTo>
                  <a:lnTo>
                    <a:pt x="546" y="31"/>
                  </a:lnTo>
                  <a:lnTo>
                    <a:pt x="520" y="29"/>
                  </a:lnTo>
                  <a:lnTo>
                    <a:pt x="494" y="28"/>
                  </a:lnTo>
                  <a:lnTo>
                    <a:pt x="468" y="28"/>
                  </a:lnTo>
                  <a:lnTo>
                    <a:pt x="442" y="29"/>
                  </a:lnTo>
                  <a:lnTo>
                    <a:pt x="415" y="33"/>
                  </a:lnTo>
                  <a:lnTo>
                    <a:pt x="390" y="36"/>
                  </a:lnTo>
                  <a:lnTo>
                    <a:pt x="364" y="41"/>
                  </a:lnTo>
                  <a:lnTo>
                    <a:pt x="339" y="47"/>
                  </a:lnTo>
                  <a:lnTo>
                    <a:pt x="313" y="54"/>
                  </a:lnTo>
                  <a:lnTo>
                    <a:pt x="289" y="62"/>
                  </a:lnTo>
                  <a:lnTo>
                    <a:pt x="264" y="71"/>
                  </a:lnTo>
                  <a:lnTo>
                    <a:pt x="240" y="79"/>
                  </a:lnTo>
                  <a:lnTo>
                    <a:pt x="217" y="89"/>
                  </a:lnTo>
                  <a:lnTo>
                    <a:pt x="194" y="100"/>
                  </a:lnTo>
                  <a:lnTo>
                    <a:pt x="160" y="118"/>
                  </a:lnTo>
                  <a:lnTo>
                    <a:pt x="134" y="138"/>
                  </a:lnTo>
                  <a:lnTo>
                    <a:pt x="116" y="157"/>
                  </a:lnTo>
                  <a:lnTo>
                    <a:pt x="103" y="178"/>
                  </a:lnTo>
                  <a:lnTo>
                    <a:pt x="93" y="199"/>
                  </a:lnTo>
                  <a:lnTo>
                    <a:pt x="85" y="221"/>
                  </a:lnTo>
                  <a:lnTo>
                    <a:pt x="78" y="244"/>
                  </a:lnTo>
                  <a:lnTo>
                    <a:pt x="68" y="268"/>
                  </a:lnTo>
                  <a:lnTo>
                    <a:pt x="42" y="438"/>
                  </a:lnTo>
                  <a:lnTo>
                    <a:pt x="43" y="462"/>
                  </a:lnTo>
                  <a:lnTo>
                    <a:pt x="45" y="486"/>
                  </a:lnTo>
                  <a:lnTo>
                    <a:pt x="48" y="510"/>
                  </a:lnTo>
                  <a:lnTo>
                    <a:pt x="53" y="533"/>
                  </a:lnTo>
                  <a:lnTo>
                    <a:pt x="60" y="553"/>
                  </a:lnTo>
                  <a:lnTo>
                    <a:pt x="71" y="573"/>
                  </a:lnTo>
                  <a:lnTo>
                    <a:pt x="85" y="590"/>
                  </a:lnTo>
                  <a:lnTo>
                    <a:pt x="104" y="603"/>
                  </a:lnTo>
                  <a:lnTo>
                    <a:pt x="120" y="610"/>
                  </a:lnTo>
                  <a:lnTo>
                    <a:pt x="135" y="615"/>
                  </a:lnTo>
                  <a:lnTo>
                    <a:pt x="150" y="619"/>
                  </a:lnTo>
                  <a:lnTo>
                    <a:pt x="163" y="623"/>
                  </a:lnTo>
                  <a:lnTo>
                    <a:pt x="176" y="626"/>
                  </a:lnTo>
                  <a:lnTo>
                    <a:pt x="189" y="628"/>
                  </a:lnTo>
                  <a:lnTo>
                    <a:pt x="201" y="629"/>
                  </a:lnTo>
                  <a:lnTo>
                    <a:pt x="213" y="629"/>
                  </a:lnTo>
                  <a:lnTo>
                    <a:pt x="224" y="629"/>
                  </a:lnTo>
                  <a:lnTo>
                    <a:pt x="236" y="629"/>
                  </a:lnTo>
                  <a:lnTo>
                    <a:pt x="247" y="628"/>
                  </a:lnTo>
                  <a:lnTo>
                    <a:pt x="259" y="626"/>
                  </a:lnTo>
                  <a:lnTo>
                    <a:pt x="271" y="624"/>
                  </a:lnTo>
                  <a:lnTo>
                    <a:pt x="283" y="620"/>
                  </a:lnTo>
                  <a:lnTo>
                    <a:pt x="296" y="617"/>
                  </a:lnTo>
                  <a:lnTo>
                    <a:pt x="310" y="614"/>
                  </a:lnTo>
                  <a:lnTo>
                    <a:pt x="313" y="618"/>
                  </a:lnTo>
                  <a:lnTo>
                    <a:pt x="313" y="625"/>
                  </a:lnTo>
                  <a:lnTo>
                    <a:pt x="311" y="632"/>
                  </a:lnTo>
                  <a:lnTo>
                    <a:pt x="310" y="638"/>
                  </a:lnTo>
                  <a:lnTo>
                    <a:pt x="297" y="642"/>
                  </a:lnTo>
                  <a:lnTo>
                    <a:pt x="284" y="645"/>
                  </a:lnTo>
                  <a:lnTo>
                    <a:pt x="272" y="650"/>
                  </a:lnTo>
                  <a:lnTo>
                    <a:pt x="260" y="652"/>
                  </a:lnTo>
                  <a:lnTo>
                    <a:pt x="248" y="654"/>
                  </a:lnTo>
                  <a:lnTo>
                    <a:pt x="236" y="656"/>
                  </a:lnTo>
                  <a:lnTo>
                    <a:pt x="224" y="658"/>
                  </a:lnTo>
                  <a:lnTo>
                    <a:pt x="212" y="658"/>
                  </a:lnTo>
                  <a:lnTo>
                    <a:pt x="200" y="660"/>
                  </a:lnTo>
                  <a:lnTo>
                    <a:pt x="189" y="660"/>
                  </a:lnTo>
                  <a:lnTo>
                    <a:pt x="177" y="658"/>
                  </a:lnTo>
                  <a:lnTo>
                    <a:pt x="166" y="657"/>
                  </a:lnTo>
                  <a:lnTo>
                    <a:pt x="154" y="655"/>
                  </a:lnTo>
                  <a:lnTo>
                    <a:pt x="141" y="653"/>
                  </a:lnTo>
                  <a:lnTo>
                    <a:pt x="129" y="650"/>
                  </a:lnTo>
                  <a:lnTo>
                    <a:pt x="116" y="647"/>
                  </a:lnTo>
                  <a:lnTo>
                    <a:pt x="99" y="640"/>
                  </a:lnTo>
                  <a:lnTo>
                    <a:pt x="82" y="632"/>
                  </a:lnTo>
                  <a:lnTo>
                    <a:pt x="67" y="623"/>
                  </a:lnTo>
                  <a:lnTo>
                    <a:pt x="52" y="612"/>
                  </a:lnTo>
                  <a:lnTo>
                    <a:pt x="38" y="599"/>
                  </a:lnTo>
                  <a:lnTo>
                    <a:pt x="26" y="585"/>
                  </a:lnTo>
                  <a:lnTo>
                    <a:pt x="17" y="570"/>
                  </a:lnTo>
                  <a:lnTo>
                    <a:pt x="9" y="552"/>
                  </a:lnTo>
                  <a:lnTo>
                    <a:pt x="2" y="500"/>
                  </a:lnTo>
                  <a:lnTo>
                    <a:pt x="0" y="448"/>
                  </a:lnTo>
                  <a:lnTo>
                    <a:pt x="1" y="396"/>
                  </a:lnTo>
                  <a:lnTo>
                    <a:pt x="6" y="344"/>
                  </a:lnTo>
                  <a:lnTo>
                    <a:pt x="15" y="293"/>
                  </a:lnTo>
                  <a:lnTo>
                    <a:pt x="27" y="243"/>
                  </a:lnTo>
                  <a:lnTo>
                    <a:pt x="41" y="194"/>
                  </a:lnTo>
                  <a:lnTo>
                    <a:pt x="58" y="148"/>
                  </a:lnTo>
                  <a:lnTo>
                    <a:pt x="67" y="133"/>
                  </a:lnTo>
                  <a:lnTo>
                    <a:pt x="76" y="121"/>
                  </a:lnTo>
                  <a:lnTo>
                    <a:pt x="84" y="111"/>
                  </a:lnTo>
                  <a:lnTo>
                    <a:pt x="93" y="101"/>
                  </a:lnTo>
                  <a:lnTo>
                    <a:pt x="103" y="93"/>
                  </a:lnTo>
                  <a:lnTo>
                    <a:pt x="112" y="86"/>
                  </a:lnTo>
                  <a:lnTo>
                    <a:pt x="123" y="79"/>
                  </a:lnTo>
                  <a:lnTo>
                    <a:pt x="134" y="74"/>
                  </a:lnTo>
                  <a:lnTo>
                    <a:pt x="146" y="68"/>
                  </a:lnTo>
                  <a:lnTo>
                    <a:pt x="159" y="64"/>
                  </a:lnTo>
                  <a:lnTo>
                    <a:pt x="172" y="60"/>
                  </a:lnTo>
                  <a:lnTo>
                    <a:pt x="187" y="55"/>
                  </a:lnTo>
                  <a:lnTo>
                    <a:pt x="202" y="51"/>
                  </a:lnTo>
                  <a:lnTo>
                    <a:pt x="219" y="47"/>
                  </a:lnTo>
                  <a:lnTo>
                    <a:pt x="237" y="42"/>
                  </a:lnTo>
                  <a:lnTo>
                    <a:pt x="257" y="37"/>
                  </a:lnTo>
                  <a:lnTo>
                    <a:pt x="259" y="37"/>
                  </a:lnTo>
                  <a:lnTo>
                    <a:pt x="264" y="36"/>
                  </a:lnTo>
                  <a:lnTo>
                    <a:pt x="273" y="34"/>
                  </a:lnTo>
                  <a:lnTo>
                    <a:pt x="285" y="31"/>
                  </a:lnTo>
                  <a:lnTo>
                    <a:pt x="300" y="28"/>
                  </a:lnTo>
                  <a:lnTo>
                    <a:pt x="316" y="25"/>
                  </a:lnTo>
                  <a:lnTo>
                    <a:pt x="334" y="22"/>
                  </a:lnTo>
                  <a:lnTo>
                    <a:pt x="353" y="18"/>
                  </a:lnTo>
                  <a:lnTo>
                    <a:pt x="374" y="15"/>
                  </a:lnTo>
                  <a:lnTo>
                    <a:pt x="393" y="12"/>
                  </a:lnTo>
                  <a:lnTo>
                    <a:pt x="414" y="9"/>
                  </a:lnTo>
                  <a:lnTo>
                    <a:pt x="433" y="5"/>
                  </a:lnTo>
                  <a:lnTo>
                    <a:pt x="453" y="3"/>
                  </a:lnTo>
                  <a:lnTo>
                    <a:pt x="470" y="1"/>
                  </a:lnTo>
                  <a:lnTo>
                    <a:pt x="485" y="0"/>
                  </a:lnTo>
                  <a:lnTo>
                    <a:pt x="500" y="0"/>
                  </a:lnTo>
                  <a:lnTo>
                    <a:pt x="523" y="0"/>
                  </a:lnTo>
                  <a:lnTo>
                    <a:pt x="547" y="2"/>
                  </a:lnTo>
                  <a:lnTo>
                    <a:pt x="570" y="7"/>
                  </a:lnTo>
                  <a:lnTo>
                    <a:pt x="592" y="12"/>
                  </a:lnTo>
                  <a:lnTo>
                    <a:pt x="611" y="21"/>
                  </a:lnTo>
                  <a:lnTo>
                    <a:pt x="629" y="31"/>
                  </a:lnTo>
                  <a:lnTo>
                    <a:pt x="645" y="47"/>
                  </a:lnTo>
                  <a:lnTo>
                    <a:pt x="658" y="65"/>
                  </a:lnTo>
                  <a:lnTo>
                    <a:pt x="669" y="92"/>
                  </a:lnTo>
                  <a:lnTo>
                    <a:pt x="675" y="124"/>
                  </a:lnTo>
                  <a:lnTo>
                    <a:pt x="679" y="159"/>
                  </a:lnTo>
                  <a:lnTo>
                    <a:pt x="680" y="196"/>
                  </a:lnTo>
                  <a:lnTo>
                    <a:pt x="680" y="234"/>
                  </a:lnTo>
                  <a:lnTo>
                    <a:pt x="677" y="272"/>
                  </a:lnTo>
                  <a:lnTo>
                    <a:pt x="676" y="308"/>
                  </a:lnTo>
                  <a:lnTo>
                    <a:pt x="676" y="341"/>
                  </a:lnTo>
                  <a:lnTo>
                    <a:pt x="674" y="368"/>
                  </a:lnTo>
                  <a:lnTo>
                    <a:pt x="673" y="393"/>
                  </a:lnTo>
                  <a:lnTo>
                    <a:pt x="671" y="419"/>
                  </a:lnTo>
                  <a:lnTo>
                    <a:pt x="667" y="443"/>
                  </a:lnTo>
                  <a:lnTo>
                    <a:pt x="659" y="465"/>
                  </a:lnTo>
                  <a:lnTo>
                    <a:pt x="648" y="486"/>
                  </a:lnTo>
                  <a:lnTo>
                    <a:pt x="633" y="506"/>
                  </a:lnTo>
                  <a:lnTo>
                    <a:pt x="611" y="523"/>
                  </a:lnTo>
                  <a:lnTo>
                    <a:pt x="600" y="529"/>
                  </a:lnTo>
                  <a:lnTo>
                    <a:pt x="589" y="537"/>
                  </a:lnTo>
                  <a:lnTo>
                    <a:pt x="578" y="543"/>
                  </a:lnTo>
                  <a:lnTo>
                    <a:pt x="567" y="550"/>
                  </a:lnTo>
                  <a:lnTo>
                    <a:pt x="555" y="558"/>
                  </a:lnTo>
                  <a:lnTo>
                    <a:pt x="544" y="563"/>
                  </a:lnTo>
                  <a:lnTo>
                    <a:pt x="532" y="568"/>
                  </a:lnTo>
                  <a:lnTo>
                    <a:pt x="520" y="574"/>
                  </a:lnTo>
                  <a:lnTo>
                    <a:pt x="474" y="850"/>
                  </a:lnTo>
                  <a:lnTo>
                    <a:pt x="450" y="850"/>
                  </a:lnTo>
                  <a:lnTo>
                    <a:pt x="554" y="203"/>
                  </a:lnTo>
                  <a:lnTo>
                    <a:pt x="543" y="201"/>
                  </a:lnTo>
                  <a:lnTo>
                    <a:pt x="528" y="201"/>
                  </a:lnTo>
                  <a:lnTo>
                    <a:pt x="510" y="203"/>
                  </a:lnTo>
                  <a:lnTo>
                    <a:pt x="491" y="206"/>
                  </a:lnTo>
                  <a:lnTo>
                    <a:pt x="470" y="212"/>
                  </a:lnTo>
                  <a:lnTo>
                    <a:pt x="453" y="217"/>
                  </a:lnTo>
                  <a:lnTo>
                    <a:pt x="438" y="221"/>
                  </a:lnTo>
                  <a:lnTo>
                    <a:pt x="427" y="227"/>
                  </a:lnTo>
                  <a:lnTo>
                    <a:pt x="335" y="8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931" y="1437"/>
              <a:ext cx="134" cy="165"/>
            </a:xfrm>
            <a:custGeom>
              <a:avLst/>
              <a:gdLst>
                <a:gd name="T0" fmla="*/ 0 w 403"/>
                <a:gd name="T1" fmla="*/ 0 h 496"/>
                <a:gd name="T2" fmla="*/ 0 w 403"/>
                <a:gd name="T3" fmla="*/ 0 h 496"/>
                <a:gd name="T4" fmla="*/ 0 w 403"/>
                <a:gd name="T5" fmla="*/ 0 h 496"/>
                <a:gd name="T6" fmla="*/ 0 w 403"/>
                <a:gd name="T7" fmla="*/ 0 h 496"/>
                <a:gd name="T8" fmla="*/ 0 w 403"/>
                <a:gd name="T9" fmla="*/ 0 h 496"/>
                <a:gd name="T10" fmla="*/ 0 w 403"/>
                <a:gd name="T11" fmla="*/ 0 h 496"/>
                <a:gd name="T12" fmla="*/ 0 w 403"/>
                <a:gd name="T13" fmla="*/ 0 h 496"/>
                <a:gd name="T14" fmla="*/ 0 w 403"/>
                <a:gd name="T15" fmla="*/ 0 h 496"/>
                <a:gd name="T16" fmla="*/ 0 w 403"/>
                <a:gd name="T17" fmla="*/ 0 h 496"/>
                <a:gd name="T18" fmla="*/ 0 w 403"/>
                <a:gd name="T19" fmla="*/ 0 h 496"/>
                <a:gd name="T20" fmla="*/ 0 w 403"/>
                <a:gd name="T21" fmla="*/ 0 h 496"/>
                <a:gd name="T22" fmla="*/ 0 w 403"/>
                <a:gd name="T23" fmla="*/ 0 h 496"/>
                <a:gd name="T24" fmla="*/ 0 w 403"/>
                <a:gd name="T25" fmla="*/ 0 h 496"/>
                <a:gd name="T26" fmla="*/ 0 w 403"/>
                <a:gd name="T27" fmla="*/ 0 h 496"/>
                <a:gd name="T28" fmla="*/ 0 w 403"/>
                <a:gd name="T29" fmla="*/ 0 h 496"/>
                <a:gd name="T30" fmla="*/ 0 w 403"/>
                <a:gd name="T31" fmla="*/ 0 h 496"/>
                <a:gd name="T32" fmla="*/ 0 w 403"/>
                <a:gd name="T33" fmla="*/ 0 h 496"/>
                <a:gd name="T34" fmla="*/ 0 w 403"/>
                <a:gd name="T35" fmla="*/ 0 h 496"/>
                <a:gd name="T36" fmla="*/ 0 w 403"/>
                <a:gd name="T37" fmla="*/ 0 h 496"/>
                <a:gd name="T38" fmla="*/ 0 w 403"/>
                <a:gd name="T39" fmla="*/ 0 h 496"/>
                <a:gd name="T40" fmla="*/ 0 w 403"/>
                <a:gd name="T41" fmla="*/ 0 h 496"/>
                <a:gd name="T42" fmla="*/ 0 w 403"/>
                <a:gd name="T43" fmla="*/ 0 h 496"/>
                <a:gd name="T44" fmla="*/ 0 w 403"/>
                <a:gd name="T45" fmla="*/ 0 h 496"/>
                <a:gd name="T46" fmla="*/ 0 w 403"/>
                <a:gd name="T47" fmla="*/ 0 h 496"/>
                <a:gd name="T48" fmla="*/ 0 w 403"/>
                <a:gd name="T49" fmla="*/ 0 h 496"/>
                <a:gd name="T50" fmla="*/ 0 w 403"/>
                <a:gd name="T51" fmla="*/ 0 h 496"/>
                <a:gd name="T52" fmla="*/ 0 w 403"/>
                <a:gd name="T53" fmla="*/ 0 h 496"/>
                <a:gd name="T54" fmla="*/ 0 w 403"/>
                <a:gd name="T55" fmla="*/ 0 h 496"/>
                <a:gd name="T56" fmla="*/ 0 w 403"/>
                <a:gd name="T57" fmla="*/ 0 h 496"/>
                <a:gd name="T58" fmla="*/ 0 w 403"/>
                <a:gd name="T59" fmla="*/ 0 h 496"/>
                <a:gd name="T60" fmla="*/ 0 w 403"/>
                <a:gd name="T61" fmla="*/ 0 h 496"/>
                <a:gd name="T62" fmla="*/ 0 w 403"/>
                <a:gd name="T63" fmla="*/ 0 h 496"/>
                <a:gd name="T64" fmla="*/ 0 w 403"/>
                <a:gd name="T65" fmla="*/ 0 h 49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03"/>
                <a:gd name="T100" fmla="*/ 0 h 496"/>
                <a:gd name="T101" fmla="*/ 403 w 403"/>
                <a:gd name="T102" fmla="*/ 496 h 49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03" h="496">
                  <a:moveTo>
                    <a:pt x="403" y="0"/>
                  </a:moveTo>
                  <a:lnTo>
                    <a:pt x="384" y="5"/>
                  </a:lnTo>
                  <a:lnTo>
                    <a:pt x="365" y="11"/>
                  </a:lnTo>
                  <a:lnTo>
                    <a:pt x="347" y="16"/>
                  </a:lnTo>
                  <a:lnTo>
                    <a:pt x="328" y="22"/>
                  </a:lnTo>
                  <a:lnTo>
                    <a:pt x="311" y="27"/>
                  </a:lnTo>
                  <a:lnTo>
                    <a:pt x="294" y="32"/>
                  </a:lnTo>
                  <a:lnTo>
                    <a:pt x="277" y="39"/>
                  </a:lnTo>
                  <a:lnTo>
                    <a:pt x="260" y="44"/>
                  </a:lnTo>
                  <a:lnTo>
                    <a:pt x="244" y="50"/>
                  </a:lnTo>
                  <a:lnTo>
                    <a:pt x="228" y="56"/>
                  </a:lnTo>
                  <a:lnTo>
                    <a:pt x="212" y="62"/>
                  </a:lnTo>
                  <a:lnTo>
                    <a:pt x="196" y="67"/>
                  </a:lnTo>
                  <a:lnTo>
                    <a:pt x="180" y="74"/>
                  </a:lnTo>
                  <a:lnTo>
                    <a:pt x="165" y="79"/>
                  </a:lnTo>
                  <a:lnTo>
                    <a:pt x="148" y="86"/>
                  </a:lnTo>
                  <a:lnTo>
                    <a:pt x="133" y="91"/>
                  </a:lnTo>
                  <a:lnTo>
                    <a:pt x="108" y="109"/>
                  </a:lnTo>
                  <a:lnTo>
                    <a:pt x="89" y="132"/>
                  </a:lnTo>
                  <a:lnTo>
                    <a:pt x="74" y="157"/>
                  </a:lnTo>
                  <a:lnTo>
                    <a:pt x="63" y="185"/>
                  </a:lnTo>
                  <a:lnTo>
                    <a:pt x="54" y="215"/>
                  </a:lnTo>
                  <a:lnTo>
                    <a:pt x="48" y="245"/>
                  </a:lnTo>
                  <a:lnTo>
                    <a:pt x="42" y="275"/>
                  </a:lnTo>
                  <a:lnTo>
                    <a:pt x="37" y="305"/>
                  </a:lnTo>
                  <a:lnTo>
                    <a:pt x="33" y="494"/>
                  </a:lnTo>
                  <a:lnTo>
                    <a:pt x="30" y="496"/>
                  </a:lnTo>
                  <a:lnTo>
                    <a:pt x="26" y="496"/>
                  </a:lnTo>
                  <a:lnTo>
                    <a:pt x="20" y="494"/>
                  </a:lnTo>
                  <a:lnTo>
                    <a:pt x="15" y="493"/>
                  </a:lnTo>
                  <a:lnTo>
                    <a:pt x="10" y="491"/>
                  </a:lnTo>
                  <a:lnTo>
                    <a:pt x="5" y="490"/>
                  </a:lnTo>
                  <a:lnTo>
                    <a:pt x="2" y="488"/>
                  </a:lnTo>
                  <a:lnTo>
                    <a:pt x="1" y="488"/>
                  </a:lnTo>
                  <a:lnTo>
                    <a:pt x="0" y="438"/>
                  </a:lnTo>
                  <a:lnTo>
                    <a:pt x="0" y="388"/>
                  </a:lnTo>
                  <a:lnTo>
                    <a:pt x="2" y="337"/>
                  </a:lnTo>
                  <a:lnTo>
                    <a:pt x="6" y="288"/>
                  </a:lnTo>
                  <a:lnTo>
                    <a:pt x="15" y="240"/>
                  </a:lnTo>
                  <a:lnTo>
                    <a:pt x="28" y="193"/>
                  </a:lnTo>
                  <a:lnTo>
                    <a:pt x="46" y="150"/>
                  </a:lnTo>
                  <a:lnTo>
                    <a:pt x="71" y="108"/>
                  </a:lnTo>
                  <a:lnTo>
                    <a:pt x="87" y="99"/>
                  </a:lnTo>
                  <a:lnTo>
                    <a:pt x="103" y="89"/>
                  </a:lnTo>
                  <a:lnTo>
                    <a:pt x="119" y="80"/>
                  </a:lnTo>
                  <a:lnTo>
                    <a:pt x="135" y="73"/>
                  </a:lnTo>
                  <a:lnTo>
                    <a:pt x="152" y="65"/>
                  </a:lnTo>
                  <a:lnTo>
                    <a:pt x="169" y="57"/>
                  </a:lnTo>
                  <a:lnTo>
                    <a:pt x="186" y="51"/>
                  </a:lnTo>
                  <a:lnTo>
                    <a:pt x="204" y="45"/>
                  </a:lnTo>
                  <a:lnTo>
                    <a:pt x="221" y="39"/>
                  </a:lnTo>
                  <a:lnTo>
                    <a:pt x="238" y="35"/>
                  </a:lnTo>
                  <a:lnTo>
                    <a:pt x="256" y="29"/>
                  </a:lnTo>
                  <a:lnTo>
                    <a:pt x="274" y="24"/>
                  </a:lnTo>
                  <a:lnTo>
                    <a:pt x="292" y="19"/>
                  </a:lnTo>
                  <a:lnTo>
                    <a:pt x="310" y="15"/>
                  </a:lnTo>
                  <a:lnTo>
                    <a:pt x="327" y="11"/>
                  </a:lnTo>
                  <a:lnTo>
                    <a:pt x="346" y="6"/>
                  </a:lnTo>
                  <a:lnTo>
                    <a:pt x="353" y="5"/>
                  </a:lnTo>
                  <a:lnTo>
                    <a:pt x="360" y="4"/>
                  </a:lnTo>
                  <a:lnTo>
                    <a:pt x="367" y="3"/>
                  </a:lnTo>
                  <a:lnTo>
                    <a:pt x="375" y="3"/>
                  </a:lnTo>
                  <a:lnTo>
                    <a:pt x="382" y="2"/>
                  </a:lnTo>
                  <a:lnTo>
                    <a:pt x="389" y="1"/>
                  </a:lnTo>
                  <a:lnTo>
                    <a:pt x="396" y="1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1013" y="1492"/>
              <a:ext cx="40" cy="207"/>
            </a:xfrm>
            <a:custGeom>
              <a:avLst/>
              <a:gdLst>
                <a:gd name="T0" fmla="*/ 0 w 120"/>
                <a:gd name="T1" fmla="*/ 0 h 622"/>
                <a:gd name="T2" fmla="*/ 0 w 120"/>
                <a:gd name="T3" fmla="*/ 0 h 622"/>
                <a:gd name="T4" fmla="*/ 0 w 120"/>
                <a:gd name="T5" fmla="*/ 0 h 622"/>
                <a:gd name="T6" fmla="*/ 0 w 120"/>
                <a:gd name="T7" fmla="*/ 0 h 622"/>
                <a:gd name="T8" fmla="*/ 0 w 120"/>
                <a:gd name="T9" fmla="*/ 0 h 622"/>
                <a:gd name="T10" fmla="*/ 0 w 120"/>
                <a:gd name="T11" fmla="*/ 0 h 622"/>
                <a:gd name="T12" fmla="*/ 0 w 120"/>
                <a:gd name="T13" fmla="*/ 0 h 622"/>
                <a:gd name="T14" fmla="*/ 0 w 120"/>
                <a:gd name="T15" fmla="*/ 0 h 622"/>
                <a:gd name="T16" fmla="*/ 0 w 120"/>
                <a:gd name="T17" fmla="*/ 0 h 622"/>
                <a:gd name="T18" fmla="*/ 0 w 120"/>
                <a:gd name="T19" fmla="*/ 0 h 6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0"/>
                <a:gd name="T31" fmla="*/ 0 h 622"/>
                <a:gd name="T32" fmla="*/ 120 w 120"/>
                <a:gd name="T33" fmla="*/ 622 h 62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0" h="622">
                  <a:moveTo>
                    <a:pt x="0" y="622"/>
                  </a:moveTo>
                  <a:lnTo>
                    <a:pt x="69" y="203"/>
                  </a:lnTo>
                  <a:lnTo>
                    <a:pt x="106" y="5"/>
                  </a:lnTo>
                  <a:lnTo>
                    <a:pt x="107" y="1"/>
                  </a:lnTo>
                  <a:lnTo>
                    <a:pt x="111" y="0"/>
                  </a:lnTo>
                  <a:lnTo>
                    <a:pt x="116" y="0"/>
                  </a:lnTo>
                  <a:lnTo>
                    <a:pt x="120" y="0"/>
                  </a:lnTo>
                  <a:lnTo>
                    <a:pt x="87" y="209"/>
                  </a:lnTo>
                  <a:lnTo>
                    <a:pt x="19" y="622"/>
                  </a:lnTo>
                  <a:lnTo>
                    <a:pt x="0" y="62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609" y="1133"/>
              <a:ext cx="27" cy="124"/>
            </a:xfrm>
            <a:custGeom>
              <a:avLst/>
              <a:gdLst>
                <a:gd name="T0" fmla="*/ 0 w 83"/>
                <a:gd name="T1" fmla="*/ 0 h 372"/>
                <a:gd name="T2" fmla="*/ 0 w 83"/>
                <a:gd name="T3" fmla="*/ 0 h 372"/>
                <a:gd name="T4" fmla="*/ 0 w 83"/>
                <a:gd name="T5" fmla="*/ 0 h 372"/>
                <a:gd name="T6" fmla="*/ 0 w 83"/>
                <a:gd name="T7" fmla="*/ 0 h 372"/>
                <a:gd name="T8" fmla="*/ 0 w 83"/>
                <a:gd name="T9" fmla="*/ 0 h 3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3"/>
                <a:gd name="T16" fmla="*/ 0 h 372"/>
                <a:gd name="T17" fmla="*/ 83 w 83"/>
                <a:gd name="T18" fmla="*/ 372 h 3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3" h="372">
                  <a:moveTo>
                    <a:pt x="83" y="371"/>
                  </a:moveTo>
                  <a:lnTo>
                    <a:pt x="74" y="0"/>
                  </a:lnTo>
                  <a:lnTo>
                    <a:pt x="0" y="1"/>
                  </a:lnTo>
                  <a:lnTo>
                    <a:pt x="8" y="372"/>
                  </a:lnTo>
                  <a:lnTo>
                    <a:pt x="83" y="371"/>
                  </a:lnTo>
                  <a:close/>
                </a:path>
              </a:pathLst>
            </a:custGeom>
            <a:solidFill>
              <a:srgbClr val="9E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644" y="1084"/>
              <a:ext cx="28" cy="171"/>
            </a:xfrm>
            <a:custGeom>
              <a:avLst/>
              <a:gdLst>
                <a:gd name="T0" fmla="*/ 0 w 84"/>
                <a:gd name="T1" fmla="*/ 0 h 513"/>
                <a:gd name="T2" fmla="*/ 0 w 84"/>
                <a:gd name="T3" fmla="*/ 0 h 513"/>
                <a:gd name="T4" fmla="*/ 0 w 84"/>
                <a:gd name="T5" fmla="*/ 0 h 513"/>
                <a:gd name="T6" fmla="*/ 0 w 84"/>
                <a:gd name="T7" fmla="*/ 0 h 513"/>
                <a:gd name="T8" fmla="*/ 0 w 84"/>
                <a:gd name="T9" fmla="*/ 0 h 5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4"/>
                <a:gd name="T16" fmla="*/ 0 h 513"/>
                <a:gd name="T17" fmla="*/ 84 w 84"/>
                <a:gd name="T18" fmla="*/ 513 h 5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4" h="513">
                  <a:moveTo>
                    <a:pt x="84" y="511"/>
                  </a:moveTo>
                  <a:lnTo>
                    <a:pt x="75" y="0"/>
                  </a:lnTo>
                  <a:lnTo>
                    <a:pt x="0" y="1"/>
                  </a:lnTo>
                  <a:lnTo>
                    <a:pt x="8" y="513"/>
                  </a:lnTo>
                  <a:lnTo>
                    <a:pt x="84" y="511"/>
                  </a:lnTo>
                  <a:close/>
                </a:path>
              </a:pathLst>
            </a:custGeom>
            <a:solidFill>
              <a:srgbClr val="9E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679" y="1112"/>
              <a:ext cx="28" cy="141"/>
            </a:xfrm>
            <a:custGeom>
              <a:avLst/>
              <a:gdLst>
                <a:gd name="T0" fmla="*/ 0 w 84"/>
                <a:gd name="T1" fmla="*/ 0 h 423"/>
                <a:gd name="T2" fmla="*/ 0 w 84"/>
                <a:gd name="T3" fmla="*/ 0 h 423"/>
                <a:gd name="T4" fmla="*/ 0 w 84"/>
                <a:gd name="T5" fmla="*/ 0 h 423"/>
                <a:gd name="T6" fmla="*/ 0 w 84"/>
                <a:gd name="T7" fmla="*/ 0 h 423"/>
                <a:gd name="T8" fmla="*/ 0 w 84"/>
                <a:gd name="T9" fmla="*/ 0 h 4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4"/>
                <a:gd name="T16" fmla="*/ 0 h 423"/>
                <a:gd name="T17" fmla="*/ 84 w 84"/>
                <a:gd name="T18" fmla="*/ 423 h 42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4" h="423">
                  <a:moveTo>
                    <a:pt x="84" y="422"/>
                  </a:moveTo>
                  <a:lnTo>
                    <a:pt x="75" y="0"/>
                  </a:lnTo>
                  <a:lnTo>
                    <a:pt x="0" y="2"/>
                  </a:lnTo>
                  <a:lnTo>
                    <a:pt x="9" y="423"/>
                  </a:lnTo>
                  <a:lnTo>
                    <a:pt x="84" y="422"/>
                  </a:lnTo>
                  <a:close/>
                </a:path>
              </a:pathLst>
            </a:custGeom>
            <a:solidFill>
              <a:srgbClr val="9E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</p:grpSp>
      <p:sp>
        <p:nvSpPr>
          <p:cNvPr id="40" name="Line 38"/>
          <p:cNvSpPr>
            <a:spLocks noChangeShapeType="1"/>
          </p:cNvSpPr>
          <p:nvPr/>
        </p:nvSpPr>
        <p:spPr bwMode="auto">
          <a:xfrm flipH="1">
            <a:off x="5112544" y="2333309"/>
            <a:ext cx="1457325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it-IT" sz="1350" dirty="0">
              <a:solidFill>
                <a:schemeClr val="tx2">
                  <a:lumMod val="75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41" name="Text Box 39"/>
          <p:cNvSpPr txBox="1">
            <a:spLocks noChangeArrowheads="1"/>
          </p:cNvSpPr>
          <p:nvPr/>
        </p:nvSpPr>
        <p:spPr bwMode="auto">
          <a:xfrm>
            <a:off x="5057777" y="2116616"/>
            <a:ext cx="1512094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de-DE" sz="1350" dirty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</a:rPr>
              <a:t>http://</a:t>
            </a:r>
            <a:r>
              <a:rPr lang="de-DE" sz="1350" dirty="0" err="1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</a:rPr>
              <a:t>my.com</a:t>
            </a:r>
            <a:endParaRPr lang="de-DE" sz="1350" dirty="0">
              <a:solidFill>
                <a:schemeClr val="tx2">
                  <a:lumMod val="75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42" name="Line 40"/>
          <p:cNvSpPr>
            <a:spLocks noChangeShapeType="1"/>
          </p:cNvSpPr>
          <p:nvPr/>
        </p:nvSpPr>
        <p:spPr bwMode="auto">
          <a:xfrm flipH="1" flipV="1">
            <a:off x="4031458" y="2765505"/>
            <a:ext cx="378619" cy="5357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it-IT" sz="1350" dirty="0">
              <a:solidFill>
                <a:schemeClr val="tx2">
                  <a:lumMod val="75000"/>
                </a:schemeClr>
              </a:solidFill>
              <a:latin typeface="Calibri Light" panose="020F0302020204030204" pitchFamily="34" charset="0"/>
            </a:endParaRPr>
          </a:p>
        </p:txBody>
      </p:sp>
      <p:grpSp>
        <p:nvGrpSpPr>
          <p:cNvPr id="43" name="Group 41"/>
          <p:cNvGrpSpPr>
            <a:grpSpLocks noChangeAspect="1"/>
          </p:cNvGrpSpPr>
          <p:nvPr/>
        </p:nvGrpSpPr>
        <p:grpSpPr bwMode="auto">
          <a:xfrm>
            <a:off x="6840143" y="2657158"/>
            <a:ext cx="582215" cy="594122"/>
            <a:chOff x="431" y="981"/>
            <a:chExt cx="710" cy="725"/>
          </a:xfrm>
        </p:grpSpPr>
        <p:sp>
          <p:nvSpPr>
            <p:cNvPr id="44" name="AutoShape 42"/>
            <p:cNvSpPr>
              <a:spLocks noChangeAspect="1" noChangeArrowheads="1" noTextEdit="1"/>
            </p:cNvSpPr>
            <p:nvPr/>
          </p:nvSpPr>
          <p:spPr bwMode="auto">
            <a:xfrm>
              <a:off x="431" y="981"/>
              <a:ext cx="710" cy="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431" y="1270"/>
              <a:ext cx="505" cy="293"/>
            </a:xfrm>
            <a:custGeom>
              <a:avLst/>
              <a:gdLst>
                <a:gd name="T0" fmla="*/ 0 w 1514"/>
                <a:gd name="T1" fmla="*/ 0 h 880"/>
                <a:gd name="T2" fmla="*/ 0 w 1514"/>
                <a:gd name="T3" fmla="*/ 0 h 880"/>
                <a:gd name="T4" fmla="*/ 0 w 1514"/>
                <a:gd name="T5" fmla="*/ 0 h 880"/>
                <a:gd name="T6" fmla="*/ 0 w 1514"/>
                <a:gd name="T7" fmla="*/ 0 h 880"/>
                <a:gd name="T8" fmla="*/ 0 w 1514"/>
                <a:gd name="T9" fmla="*/ 0 h 880"/>
                <a:gd name="T10" fmla="*/ 0 w 1514"/>
                <a:gd name="T11" fmla="*/ 0 h 8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14"/>
                <a:gd name="T19" fmla="*/ 0 h 880"/>
                <a:gd name="T20" fmla="*/ 1514 w 1514"/>
                <a:gd name="T21" fmla="*/ 880 h 8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14" h="880">
                  <a:moveTo>
                    <a:pt x="0" y="204"/>
                  </a:moveTo>
                  <a:lnTo>
                    <a:pt x="0" y="686"/>
                  </a:lnTo>
                  <a:lnTo>
                    <a:pt x="567" y="880"/>
                  </a:lnTo>
                  <a:lnTo>
                    <a:pt x="1304" y="601"/>
                  </a:lnTo>
                  <a:lnTo>
                    <a:pt x="1514" y="0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rgbClr val="A5CEA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830" y="1042"/>
              <a:ext cx="213" cy="275"/>
            </a:xfrm>
            <a:custGeom>
              <a:avLst/>
              <a:gdLst>
                <a:gd name="T0" fmla="*/ 0 w 637"/>
                <a:gd name="T1" fmla="*/ 0 h 826"/>
                <a:gd name="T2" fmla="*/ 0 w 637"/>
                <a:gd name="T3" fmla="*/ 0 h 826"/>
                <a:gd name="T4" fmla="*/ 0 w 637"/>
                <a:gd name="T5" fmla="*/ 0 h 826"/>
                <a:gd name="T6" fmla="*/ 0 w 637"/>
                <a:gd name="T7" fmla="*/ 0 h 826"/>
                <a:gd name="T8" fmla="*/ 0 w 637"/>
                <a:gd name="T9" fmla="*/ 0 h 826"/>
                <a:gd name="T10" fmla="*/ 0 w 637"/>
                <a:gd name="T11" fmla="*/ 0 h 826"/>
                <a:gd name="T12" fmla="*/ 0 w 637"/>
                <a:gd name="T13" fmla="*/ 0 h 826"/>
                <a:gd name="T14" fmla="*/ 0 w 637"/>
                <a:gd name="T15" fmla="*/ 0 h 826"/>
                <a:gd name="T16" fmla="*/ 0 w 637"/>
                <a:gd name="T17" fmla="*/ 0 h 826"/>
                <a:gd name="T18" fmla="*/ 0 w 637"/>
                <a:gd name="T19" fmla="*/ 0 h 826"/>
                <a:gd name="T20" fmla="*/ 0 w 637"/>
                <a:gd name="T21" fmla="*/ 0 h 826"/>
                <a:gd name="T22" fmla="*/ 0 w 637"/>
                <a:gd name="T23" fmla="*/ 0 h 826"/>
                <a:gd name="T24" fmla="*/ 0 w 637"/>
                <a:gd name="T25" fmla="*/ 0 h 826"/>
                <a:gd name="T26" fmla="*/ 0 w 637"/>
                <a:gd name="T27" fmla="*/ 0 h 826"/>
                <a:gd name="T28" fmla="*/ 0 w 637"/>
                <a:gd name="T29" fmla="*/ 0 h 826"/>
                <a:gd name="T30" fmla="*/ 0 w 637"/>
                <a:gd name="T31" fmla="*/ 0 h 826"/>
                <a:gd name="T32" fmla="*/ 0 w 637"/>
                <a:gd name="T33" fmla="*/ 0 h 826"/>
                <a:gd name="T34" fmla="*/ 0 w 637"/>
                <a:gd name="T35" fmla="*/ 0 h 826"/>
                <a:gd name="T36" fmla="*/ 0 w 637"/>
                <a:gd name="T37" fmla="*/ 0 h 826"/>
                <a:gd name="T38" fmla="*/ 0 w 637"/>
                <a:gd name="T39" fmla="*/ 0 h 826"/>
                <a:gd name="T40" fmla="*/ 0 w 637"/>
                <a:gd name="T41" fmla="*/ 0 h 826"/>
                <a:gd name="T42" fmla="*/ 0 w 637"/>
                <a:gd name="T43" fmla="*/ 0 h 826"/>
                <a:gd name="T44" fmla="*/ 0 w 637"/>
                <a:gd name="T45" fmla="*/ 0 h 826"/>
                <a:gd name="T46" fmla="*/ 0 w 637"/>
                <a:gd name="T47" fmla="*/ 0 h 826"/>
                <a:gd name="T48" fmla="*/ 0 w 637"/>
                <a:gd name="T49" fmla="*/ 0 h 826"/>
                <a:gd name="T50" fmla="*/ 0 w 637"/>
                <a:gd name="T51" fmla="*/ 0 h 826"/>
                <a:gd name="T52" fmla="*/ 0 w 637"/>
                <a:gd name="T53" fmla="*/ 0 h 826"/>
                <a:gd name="T54" fmla="*/ 0 w 637"/>
                <a:gd name="T55" fmla="*/ 0 h 826"/>
                <a:gd name="T56" fmla="*/ 0 w 637"/>
                <a:gd name="T57" fmla="*/ 0 h 826"/>
                <a:gd name="T58" fmla="*/ 0 w 637"/>
                <a:gd name="T59" fmla="*/ 0 h 826"/>
                <a:gd name="T60" fmla="*/ 0 w 637"/>
                <a:gd name="T61" fmla="*/ 0 h 826"/>
                <a:gd name="T62" fmla="*/ 0 w 637"/>
                <a:gd name="T63" fmla="*/ 0 h 826"/>
                <a:gd name="T64" fmla="*/ 0 w 637"/>
                <a:gd name="T65" fmla="*/ 0 h 826"/>
                <a:gd name="T66" fmla="*/ 0 w 637"/>
                <a:gd name="T67" fmla="*/ 0 h 826"/>
                <a:gd name="T68" fmla="*/ 0 w 637"/>
                <a:gd name="T69" fmla="*/ 0 h 826"/>
                <a:gd name="T70" fmla="*/ 0 w 637"/>
                <a:gd name="T71" fmla="*/ 0 h 826"/>
                <a:gd name="T72" fmla="*/ 0 w 637"/>
                <a:gd name="T73" fmla="*/ 0 h 826"/>
                <a:gd name="T74" fmla="*/ 0 w 637"/>
                <a:gd name="T75" fmla="*/ 0 h 826"/>
                <a:gd name="T76" fmla="*/ 0 w 637"/>
                <a:gd name="T77" fmla="*/ 0 h 826"/>
                <a:gd name="T78" fmla="*/ 0 w 637"/>
                <a:gd name="T79" fmla="*/ 0 h 826"/>
                <a:gd name="T80" fmla="*/ 0 w 637"/>
                <a:gd name="T81" fmla="*/ 0 h 826"/>
                <a:gd name="T82" fmla="*/ 0 w 637"/>
                <a:gd name="T83" fmla="*/ 0 h 826"/>
                <a:gd name="T84" fmla="*/ 0 w 637"/>
                <a:gd name="T85" fmla="*/ 0 h 826"/>
                <a:gd name="T86" fmla="*/ 0 w 637"/>
                <a:gd name="T87" fmla="*/ 0 h 826"/>
                <a:gd name="T88" fmla="*/ 0 w 637"/>
                <a:gd name="T89" fmla="*/ 0 h 826"/>
                <a:gd name="T90" fmla="*/ 0 w 637"/>
                <a:gd name="T91" fmla="*/ 0 h 826"/>
                <a:gd name="T92" fmla="*/ 0 w 637"/>
                <a:gd name="T93" fmla="*/ 0 h 82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637"/>
                <a:gd name="T142" fmla="*/ 0 h 826"/>
                <a:gd name="T143" fmla="*/ 637 w 637"/>
                <a:gd name="T144" fmla="*/ 826 h 82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637" h="826">
                  <a:moveTo>
                    <a:pt x="492" y="437"/>
                  </a:moveTo>
                  <a:lnTo>
                    <a:pt x="500" y="408"/>
                  </a:lnTo>
                  <a:lnTo>
                    <a:pt x="507" y="379"/>
                  </a:lnTo>
                  <a:lnTo>
                    <a:pt x="510" y="347"/>
                  </a:lnTo>
                  <a:lnTo>
                    <a:pt x="511" y="316"/>
                  </a:lnTo>
                  <a:lnTo>
                    <a:pt x="510" y="283"/>
                  </a:lnTo>
                  <a:lnTo>
                    <a:pt x="506" y="252"/>
                  </a:lnTo>
                  <a:lnTo>
                    <a:pt x="499" y="222"/>
                  </a:lnTo>
                  <a:lnTo>
                    <a:pt x="492" y="193"/>
                  </a:lnTo>
                  <a:lnTo>
                    <a:pt x="481" y="165"/>
                  </a:lnTo>
                  <a:lnTo>
                    <a:pt x="468" y="139"/>
                  </a:lnTo>
                  <a:lnTo>
                    <a:pt x="453" y="115"/>
                  </a:lnTo>
                  <a:lnTo>
                    <a:pt x="436" y="92"/>
                  </a:lnTo>
                  <a:lnTo>
                    <a:pt x="419" y="72"/>
                  </a:lnTo>
                  <a:lnTo>
                    <a:pt x="398" y="54"/>
                  </a:lnTo>
                  <a:lnTo>
                    <a:pt x="378" y="38"/>
                  </a:lnTo>
                  <a:lnTo>
                    <a:pt x="356" y="25"/>
                  </a:lnTo>
                  <a:lnTo>
                    <a:pt x="332" y="14"/>
                  </a:lnTo>
                  <a:lnTo>
                    <a:pt x="307" y="7"/>
                  </a:lnTo>
                  <a:lnTo>
                    <a:pt x="282" y="1"/>
                  </a:lnTo>
                  <a:lnTo>
                    <a:pt x="256" y="0"/>
                  </a:lnTo>
                  <a:lnTo>
                    <a:pt x="230" y="1"/>
                  </a:lnTo>
                  <a:lnTo>
                    <a:pt x="205" y="7"/>
                  </a:lnTo>
                  <a:lnTo>
                    <a:pt x="180" y="14"/>
                  </a:lnTo>
                  <a:lnTo>
                    <a:pt x="157" y="25"/>
                  </a:lnTo>
                  <a:lnTo>
                    <a:pt x="135" y="38"/>
                  </a:lnTo>
                  <a:lnTo>
                    <a:pt x="113" y="54"/>
                  </a:lnTo>
                  <a:lnTo>
                    <a:pt x="94" y="72"/>
                  </a:lnTo>
                  <a:lnTo>
                    <a:pt x="75" y="92"/>
                  </a:lnTo>
                  <a:lnTo>
                    <a:pt x="59" y="115"/>
                  </a:lnTo>
                  <a:lnTo>
                    <a:pt x="44" y="139"/>
                  </a:lnTo>
                  <a:lnTo>
                    <a:pt x="32" y="165"/>
                  </a:lnTo>
                  <a:lnTo>
                    <a:pt x="21" y="193"/>
                  </a:lnTo>
                  <a:lnTo>
                    <a:pt x="12" y="222"/>
                  </a:lnTo>
                  <a:lnTo>
                    <a:pt x="6" y="252"/>
                  </a:lnTo>
                  <a:lnTo>
                    <a:pt x="1" y="283"/>
                  </a:lnTo>
                  <a:lnTo>
                    <a:pt x="0" y="316"/>
                  </a:lnTo>
                  <a:lnTo>
                    <a:pt x="1" y="348"/>
                  </a:lnTo>
                  <a:lnTo>
                    <a:pt x="5" y="379"/>
                  </a:lnTo>
                  <a:lnTo>
                    <a:pt x="11" y="409"/>
                  </a:lnTo>
                  <a:lnTo>
                    <a:pt x="19" y="438"/>
                  </a:lnTo>
                  <a:lnTo>
                    <a:pt x="29" y="466"/>
                  </a:lnTo>
                  <a:lnTo>
                    <a:pt x="41" y="492"/>
                  </a:lnTo>
                  <a:lnTo>
                    <a:pt x="55" y="517"/>
                  </a:lnTo>
                  <a:lnTo>
                    <a:pt x="70" y="538"/>
                  </a:lnTo>
                  <a:lnTo>
                    <a:pt x="86" y="559"/>
                  </a:lnTo>
                  <a:lnTo>
                    <a:pt x="106" y="577"/>
                  </a:lnTo>
                  <a:lnTo>
                    <a:pt x="125" y="594"/>
                  </a:lnTo>
                  <a:lnTo>
                    <a:pt x="147" y="607"/>
                  </a:lnTo>
                  <a:lnTo>
                    <a:pt x="170" y="617"/>
                  </a:lnTo>
                  <a:lnTo>
                    <a:pt x="193" y="625"/>
                  </a:lnTo>
                  <a:lnTo>
                    <a:pt x="218" y="629"/>
                  </a:lnTo>
                  <a:lnTo>
                    <a:pt x="244" y="632"/>
                  </a:lnTo>
                  <a:lnTo>
                    <a:pt x="250" y="632"/>
                  </a:lnTo>
                  <a:lnTo>
                    <a:pt x="255" y="631"/>
                  </a:lnTo>
                  <a:lnTo>
                    <a:pt x="262" y="631"/>
                  </a:lnTo>
                  <a:lnTo>
                    <a:pt x="267" y="629"/>
                  </a:lnTo>
                  <a:lnTo>
                    <a:pt x="274" y="628"/>
                  </a:lnTo>
                  <a:lnTo>
                    <a:pt x="279" y="627"/>
                  </a:lnTo>
                  <a:lnTo>
                    <a:pt x="285" y="626"/>
                  </a:lnTo>
                  <a:lnTo>
                    <a:pt x="290" y="625"/>
                  </a:lnTo>
                  <a:lnTo>
                    <a:pt x="261" y="734"/>
                  </a:lnTo>
                  <a:lnTo>
                    <a:pt x="263" y="736"/>
                  </a:lnTo>
                  <a:lnTo>
                    <a:pt x="269" y="741"/>
                  </a:lnTo>
                  <a:lnTo>
                    <a:pt x="281" y="751"/>
                  </a:lnTo>
                  <a:lnTo>
                    <a:pt x="295" y="762"/>
                  </a:lnTo>
                  <a:lnTo>
                    <a:pt x="314" y="775"/>
                  </a:lnTo>
                  <a:lnTo>
                    <a:pt x="336" y="789"/>
                  </a:lnTo>
                  <a:lnTo>
                    <a:pt x="359" y="803"/>
                  </a:lnTo>
                  <a:lnTo>
                    <a:pt x="386" y="816"/>
                  </a:lnTo>
                  <a:lnTo>
                    <a:pt x="401" y="821"/>
                  </a:lnTo>
                  <a:lnTo>
                    <a:pt x="415" y="825"/>
                  </a:lnTo>
                  <a:lnTo>
                    <a:pt x="430" y="826"/>
                  </a:lnTo>
                  <a:lnTo>
                    <a:pt x="444" y="825"/>
                  </a:lnTo>
                  <a:lnTo>
                    <a:pt x="459" y="823"/>
                  </a:lnTo>
                  <a:lnTo>
                    <a:pt x="473" y="819"/>
                  </a:lnTo>
                  <a:lnTo>
                    <a:pt x="487" y="815"/>
                  </a:lnTo>
                  <a:lnTo>
                    <a:pt x="500" y="809"/>
                  </a:lnTo>
                  <a:lnTo>
                    <a:pt x="513" y="804"/>
                  </a:lnTo>
                  <a:lnTo>
                    <a:pt x="526" y="798"/>
                  </a:lnTo>
                  <a:lnTo>
                    <a:pt x="538" y="791"/>
                  </a:lnTo>
                  <a:lnTo>
                    <a:pt x="549" y="786"/>
                  </a:lnTo>
                  <a:lnTo>
                    <a:pt x="559" y="780"/>
                  </a:lnTo>
                  <a:lnTo>
                    <a:pt x="568" y="776"/>
                  </a:lnTo>
                  <a:lnTo>
                    <a:pt x="575" y="772"/>
                  </a:lnTo>
                  <a:lnTo>
                    <a:pt x="582" y="769"/>
                  </a:lnTo>
                  <a:lnTo>
                    <a:pt x="593" y="763"/>
                  </a:lnTo>
                  <a:lnTo>
                    <a:pt x="603" y="753"/>
                  </a:lnTo>
                  <a:lnTo>
                    <a:pt x="612" y="740"/>
                  </a:lnTo>
                  <a:lnTo>
                    <a:pt x="621" y="726"/>
                  </a:lnTo>
                  <a:lnTo>
                    <a:pt x="627" y="712"/>
                  </a:lnTo>
                  <a:lnTo>
                    <a:pt x="633" y="700"/>
                  </a:lnTo>
                  <a:lnTo>
                    <a:pt x="636" y="692"/>
                  </a:lnTo>
                  <a:lnTo>
                    <a:pt x="637" y="689"/>
                  </a:lnTo>
                  <a:lnTo>
                    <a:pt x="492" y="437"/>
                  </a:lnTo>
                  <a:close/>
                </a:path>
              </a:pathLst>
            </a:custGeom>
            <a:solidFill>
              <a:srgbClr val="F2CC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832" y="982"/>
              <a:ext cx="309" cy="250"/>
            </a:xfrm>
            <a:custGeom>
              <a:avLst/>
              <a:gdLst>
                <a:gd name="T0" fmla="*/ 0 w 925"/>
                <a:gd name="T1" fmla="*/ 0 h 751"/>
                <a:gd name="T2" fmla="*/ 0 w 925"/>
                <a:gd name="T3" fmla="*/ 0 h 751"/>
                <a:gd name="T4" fmla="*/ 0 w 925"/>
                <a:gd name="T5" fmla="*/ 0 h 751"/>
                <a:gd name="T6" fmla="*/ 0 w 925"/>
                <a:gd name="T7" fmla="*/ 0 h 751"/>
                <a:gd name="T8" fmla="*/ 0 w 925"/>
                <a:gd name="T9" fmla="*/ 0 h 751"/>
                <a:gd name="T10" fmla="*/ 0 w 925"/>
                <a:gd name="T11" fmla="*/ 0 h 751"/>
                <a:gd name="T12" fmla="*/ 0 w 925"/>
                <a:gd name="T13" fmla="*/ 0 h 751"/>
                <a:gd name="T14" fmla="*/ 0 w 925"/>
                <a:gd name="T15" fmla="*/ 0 h 751"/>
                <a:gd name="T16" fmla="*/ 0 w 925"/>
                <a:gd name="T17" fmla="*/ 0 h 751"/>
                <a:gd name="T18" fmla="*/ 0 w 925"/>
                <a:gd name="T19" fmla="*/ 0 h 751"/>
                <a:gd name="T20" fmla="*/ 0 w 925"/>
                <a:gd name="T21" fmla="*/ 0 h 751"/>
                <a:gd name="T22" fmla="*/ 0 w 925"/>
                <a:gd name="T23" fmla="*/ 0 h 751"/>
                <a:gd name="T24" fmla="*/ 0 w 925"/>
                <a:gd name="T25" fmla="*/ 0 h 751"/>
                <a:gd name="T26" fmla="*/ 0 w 925"/>
                <a:gd name="T27" fmla="*/ 0 h 751"/>
                <a:gd name="T28" fmla="*/ 0 w 925"/>
                <a:gd name="T29" fmla="*/ 0 h 751"/>
                <a:gd name="T30" fmla="*/ 0 w 925"/>
                <a:gd name="T31" fmla="*/ 0 h 751"/>
                <a:gd name="T32" fmla="*/ 0 w 925"/>
                <a:gd name="T33" fmla="*/ 0 h 751"/>
                <a:gd name="T34" fmla="*/ 0 w 925"/>
                <a:gd name="T35" fmla="*/ 0 h 751"/>
                <a:gd name="T36" fmla="*/ 0 w 925"/>
                <a:gd name="T37" fmla="*/ 0 h 751"/>
                <a:gd name="T38" fmla="*/ 0 w 925"/>
                <a:gd name="T39" fmla="*/ 0 h 751"/>
                <a:gd name="T40" fmla="*/ 0 w 925"/>
                <a:gd name="T41" fmla="*/ 0 h 751"/>
                <a:gd name="T42" fmla="*/ 0 w 925"/>
                <a:gd name="T43" fmla="*/ 0 h 751"/>
                <a:gd name="T44" fmla="*/ 0 w 925"/>
                <a:gd name="T45" fmla="*/ 0 h 751"/>
                <a:gd name="T46" fmla="*/ 0 w 925"/>
                <a:gd name="T47" fmla="*/ 0 h 751"/>
                <a:gd name="T48" fmla="*/ 0 w 925"/>
                <a:gd name="T49" fmla="*/ 0 h 751"/>
                <a:gd name="T50" fmla="*/ 0 w 925"/>
                <a:gd name="T51" fmla="*/ 0 h 751"/>
                <a:gd name="T52" fmla="*/ 0 w 925"/>
                <a:gd name="T53" fmla="*/ 0 h 751"/>
                <a:gd name="T54" fmla="*/ 0 w 925"/>
                <a:gd name="T55" fmla="*/ 0 h 751"/>
                <a:gd name="T56" fmla="*/ 0 w 925"/>
                <a:gd name="T57" fmla="*/ 0 h 751"/>
                <a:gd name="T58" fmla="*/ 0 w 925"/>
                <a:gd name="T59" fmla="*/ 0 h 751"/>
                <a:gd name="T60" fmla="*/ 0 w 925"/>
                <a:gd name="T61" fmla="*/ 0 h 751"/>
                <a:gd name="T62" fmla="*/ 0 w 925"/>
                <a:gd name="T63" fmla="*/ 0 h 751"/>
                <a:gd name="T64" fmla="*/ 0 w 925"/>
                <a:gd name="T65" fmla="*/ 0 h 751"/>
                <a:gd name="T66" fmla="*/ 0 w 925"/>
                <a:gd name="T67" fmla="*/ 0 h 751"/>
                <a:gd name="T68" fmla="*/ 0 w 925"/>
                <a:gd name="T69" fmla="*/ 0 h 751"/>
                <a:gd name="T70" fmla="*/ 0 w 925"/>
                <a:gd name="T71" fmla="*/ 0 h 751"/>
                <a:gd name="T72" fmla="*/ 0 w 925"/>
                <a:gd name="T73" fmla="*/ 0 h 751"/>
                <a:gd name="T74" fmla="*/ 0 w 925"/>
                <a:gd name="T75" fmla="*/ 0 h 751"/>
                <a:gd name="T76" fmla="*/ 0 w 925"/>
                <a:gd name="T77" fmla="*/ 0 h 751"/>
                <a:gd name="T78" fmla="*/ 0 w 925"/>
                <a:gd name="T79" fmla="*/ 0 h 751"/>
                <a:gd name="T80" fmla="*/ 0 w 925"/>
                <a:gd name="T81" fmla="*/ 0 h 751"/>
                <a:gd name="T82" fmla="*/ 0 w 925"/>
                <a:gd name="T83" fmla="*/ 0 h 751"/>
                <a:gd name="T84" fmla="*/ 0 w 925"/>
                <a:gd name="T85" fmla="*/ 0 h 751"/>
                <a:gd name="T86" fmla="*/ 0 w 925"/>
                <a:gd name="T87" fmla="*/ 0 h 751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925"/>
                <a:gd name="T133" fmla="*/ 0 h 751"/>
                <a:gd name="T134" fmla="*/ 925 w 925"/>
                <a:gd name="T135" fmla="*/ 751 h 751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925" h="751">
                  <a:moveTo>
                    <a:pt x="924" y="382"/>
                  </a:moveTo>
                  <a:lnTo>
                    <a:pt x="922" y="360"/>
                  </a:lnTo>
                  <a:lnTo>
                    <a:pt x="919" y="340"/>
                  </a:lnTo>
                  <a:lnTo>
                    <a:pt x="915" y="321"/>
                  </a:lnTo>
                  <a:lnTo>
                    <a:pt x="911" y="303"/>
                  </a:lnTo>
                  <a:lnTo>
                    <a:pt x="905" y="286"/>
                  </a:lnTo>
                  <a:lnTo>
                    <a:pt x="899" y="270"/>
                  </a:lnTo>
                  <a:lnTo>
                    <a:pt x="892" y="256"/>
                  </a:lnTo>
                  <a:lnTo>
                    <a:pt x="885" y="243"/>
                  </a:lnTo>
                  <a:lnTo>
                    <a:pt x="872" y="224"/>
                  </a:lnTo>
                  <a:lnTo>
                    <a:pt x="860" y="205"/>
                  </a:lnTo>
                  <a:lnTo>
                    <a:pt x="847" y="188"/>
                  </a:lnTo>
                  <a:lnTo>
                    <a:pt x="834" y="173"/>
                  </a:lnTo>
                  <a:lnTo>
                    <a:pt x="819" y="161"/>
                  </a:lnTo>
                  <a:lnTo>
                    <a:pt x="800" y="150"/>
                  </a:lnTo>
                  <a:lnTo>
                    <a:pt x="780" y="141"/>
                  </a:lnTo>
                  <a:lnTo>
                    <a:pt x="756" y="136"/>
                  </a:lnTo>
                  <a:lnTo>
                    <a:pt x="736" y="135"/>
                  </a:lnTo>
                  <a:lnTo>
                    <a:pt x="717" y="136"/>
                  </a:lnTo>
                  <a:lnTo>
                    <a:pt x="697" y="138"/>
                  </a:lnTo>
                  <a:lnTo>
                    <a:pt x="678" y="141"/>
                  </a:lnTo>
                  <a:lnTo>
                    <a:pt x="659" y="146"/>
                  </a:lnTo>
                  <a:lnTo>
                    <a:pt x="642" y="149"/>
                  </a:lnTo>
                  <a:lnTo>
                    <a:pt x="626" y="152"/>
                  </a:lnTo>
                  <a:lnTo>
                    <a:pt x="613" y="154"/>
                  </a:lnTo>
                  <a:lnTo>
                    <a:pt x="601" y="136"/>
                  </a:lnTo>
                  <a:lnTo>
                    <a:pt x="585" y="117"/>
                  </a:lnTo>
                  <a:lnTo>
                    <a:pt x="569" y="99"/>
                  </a:lnTo>
                  <a:lnTo>
                    <a:pt x="551" y="82"/>
                  </a:lnTo>
                  <a:lnTo>
                    <a:pt x="530" y="65"/>
                  </a:lnTo>
                  <a:lnTo>
                    <a:pt x="507" y="50"/>
                  </a:lnTo>
                  <a:lnTo>
                    <a:pt x="484" y="36"/>
                  </a:lnTo>
                  <a:lnTo>
                    <a:pt x="457" y="24"/>
                  </a:lnTo>
                  <a:lnTo>
                    <a:pt x="441" y="18"/>
                  </a:lnTo>
                  <a:lnTo>
                    <a:pt x="424" y="12"/>
                  </a:lnTo>
                  <a:lnTo>
                    <a:pt x="407" y="8"/>
                  </a:lnTo>
                  <a:lnTo>
                    <a:pt x="389" y="5"/>
                  </a:lnTo>
                  <a:lnTo>
                    <a:pt x="372" y="1"/>
                  </a:lnTo>
                  <a:lnTo>
                    <a:pt x="353" y="0"/>
                  </a:lnTo>
                  <a:lnTo>
                    <a:pt x="334" y="0"/>
                  </a:lnTo>
                  <a:lnTo>
                    <a:pt x="315" y="1"/>
                  </a:lnTo>
                  <a:lnTo>
                    <a:pt x="298" y="2"/>
                  </a:lnTo>
                  <a:lnTo>
                    <a:pt x="281" y="5"/>
                  </a:lnTo>
                  <a:lnTo>
                    <a:pt x="264" y="7"/>
                  </a:lnTo>
                  <a:lnTo>
                    <a:pt x="249" y="9"/>
                  </a:lnTo>
                  <a:lnTo>
                    <a:pt x="234" y="11"/>
                  </a:lnTo>
                  <a:lnTo>
                    <a:pt x="219" y="13"/>
                  </a:lnTo>
                  <a:lnTo>
                    <a:pt x="205" y="15"/>
                  </a:lnTo>
                  <a:lnTo>
                    <a:pt x="191" y="19"/>
                  </a:lnTo>
                  <a:lnTo>
                    <a:pt x="178" y="22"/>
                  </a:lnTo>
                  <a:lnTo>
                    <a:pt x="165" y="25"/>
                  </a:lnTo>
                  <a:lnTo>
                    <a:pt x="153" y="28"/>
                  </a:lnTo>
                  <a:lnTo>
                    <a:pt x="141" y="32"/>
                  </a:lnTo>
                  <a:lnTo>
                    <a:pt x="130" y="35"/>
                  </a:lnTo>
                  <a:lnTo>
                    <a:pt x="119" y="39"/>
                  </a:lnTo>
                  <a:lnTo>
                    <a:pt x="109" y="44"/>
                  </a:lnTo>
                  <a:lnTo>
                    <a:pt x="100" y="48"/>
                  </a:lnTo>
                  <a:lnTo>
                    <a:pt x="76" y="61"/>
                  </a:lnTo>
                  <a:lnTo>
                    <a:pt x="55" y="75"/>
                  </a:lnTo>
                  <a:lnTo>
                    <a:pt x="38" y="91"/>
                  </a:lnTo>
                  <a:lnTo>
                    <a:pt x="24" y="109"/>
                  </a:lnTo>
                  <a:lnTo>
                    <a:pt x="13" y="128"/>
                  </a:lnTo>
                  <a:lnTo>
                    <a:pt x="5" y="150"/>
                  </a:lnTo>
                  <a:lnTo>
                    <a:pt x="1" y="173"/>
                  </a:lnTo>
                  <a:lnTo>
                    <a:pt x="0" y="197"/>
                  </a:lnTo>
                  <a:lnTo>
                    <a:pt x="1" y="217"/>
                  </a:lnTo>
                  <a:lnTo>
                    <a:pt x="5" y="237"/>
                  </a:lnTo>
                  <a:lnTo>
                    <a:pt x="12" y="255"/>
                  </a:lnTo>
                  <a:lnTo>
                    <a:pt x="22" y="271"/>
                  </a:lnTo>
                  <a:lnTo>
                    <a:pt x="33" y="287"/>
                  </a:lnTo>
                  <a:lnTo>
                    <a:pt x="48" y="301"/>
                  </a:lnTo>
                  <a:lnTo>
                    <a:pt x="64" y="313"/>
                  </a:lnTo>
                  <a:lnTo>
                    <a:pt x="82" y="324"/>
                  </a:lnTo>
                  <a:lnTo>
                    <a:pt x="103" y="334"/>
                  </a:lnTo>
                  <a:lnTo>
                    <a:pt x="126" y="343"/>
                  </a:lnTo>
                  <a:lnTo>
                    <a:pt x="151" y="352"/>
                  </a:lnTo>
                  <a:lnTo>
                    <a:pt x="178" y="359"/>
                  </a:lnTo>
                  <a:lnTo>
                    <a:pt x="206" y="366"/>
                  </a:lnTo>
                  <a:lnTo>
                    <a:pt x="235" y="371"/>
                  </a:lnTo>
                  <a:lnTo>
                    <a:pt x="268" y="377"/>
                  </a:lnTo>
                  <a:lnTo>
                    <a:pt x="300" y="382"/>
                  </a:lnTo>
                  <a:lnTo>
                    <a:pt x="310" y="384"/>
                  </a:lnTo>
                  <a:lnTo>
                    <a:pt x="323" y="389"/>
                  </a:lnTo>
                  <a:lnTo>
                    <a:pt x="337" y="394"/>
                  </a:lnTo>
                  <a:lnTo>
                    <a:pt x="351" y="402"/>
                  </a:lnTo>
                  <a:lnTo>
                    <a:pt x="363" y="410"/>
                  </a:lnTo>
                  <a:lnTo>
                    <a:pt x="374" y="419"/>
                  </a:lnTo>
                  <a:lnTo>
                    <a:pt x="380" y="429"/>
                  </a:lnTo>
                  <a:lnTo>
                    <a:pt x="383" y="440"/>
                  </a:lnTo>
                  <a:lnTo>
                    <a:pt x="396" y="568"/>
                  </a:lnTo>
                  <a:lnTo>
                    <a:pt x="397" y="571"/>
                  </a:lnTo>
                  <a:lnTo>
                    <a:pt x="401" y="582"/>
                  </a:lnTo>
                  <a:lnTo>
                    <a:pt x="408" y="597"/>
                  </a:lnTo>
                  <a:lnTo>
                    <a:pt x="418" y="616"/>
                  </a:lnTo>
                  <a:lnTo>
                    <a:pt x="430" y="638"/>
                  </a:lnTo>
                  <a:lnTo>
                    <a:pt x="446" y="661"/>
                  </a:lnTo>
                  <a:lnTo>
                    <a:pt x="464" y="683"/>
                  </a:lnTo>
                  <a:lnTo>
                    <a:pt x="486" y="703"/>
                  </a:lnTo>
                  <a:lnTo>
                    <a:pt x="507" y="721"/>
                  </a:lnTo>
                  <a:lnTo>
                    <a:pt x="527" y="734"/>
                  </a:lnTo>
                  <a:lnTo>
                    <a:pt x="544" y="743"/>
                  </a:lnTo>
                  <a:lnTo>
                    <a:pt x="562" y="750"/>
                  </a:lnTo>
                  <a:lnTo>
                    <a:pt x="578" y="751"/>
                  </a:lnTo>
                  <a:lnTo>
                    <a:pt x="593" y="748"/>
                  </a:lnTo>
                  <a:lnTo>
                    <a:pt x="609" y="741"/>
                  </a:lnTo>
                  <a:lnTo>
                    <a:pt x="626" y="728"/>
                  </a:lnTo>
                  <a:lnTo>
                    <a:pt x="640" y="712"/>
                  </a:lnTo>
                  <a:lnTo>
                    <a:pt x="648" y="695"/>
                  </a:lnTo>
                  <a:lnTo>
                    <a:pt x="653" y="676"/>
                  </a:lnTo>
                  <a:lnTo>
                    <a:pt x="655" y="659"/>
                  </a:lnTo>
                  <a:lnTo>
                    <a:pt x="654" y="644"/>
                  </a:lnTo>
                  <a:lnTo>
                    <a:pt x="652" y="631"/>
                  </a:lnTo>
                  <a:lnTo>
                    <a:pt x="651" y="623"/>
                  </a:lnTo>
                  <a:lnTo>
                    <a:pt x="649" y="620"/>
                  </a:lnTo>
                  <a:lnTo>
                    <a:pt x="652" y="622"/>
                  </a:lnTo>
                  <a:lnTo>
                    <a:pt x="658" y="626"/>
                  </a:lnTo>
                  <a:lnTo>
                    <a:pt x="668" y="634"/>
                  </a:lnTo>
                  <a:lnTo>
                    <a:pt x="681" y="641"/>
                  </a:lnTo>
                  <a:lnTo>
                    <a:pt x="695" y="649"/>
                  </a:lnTo>
                  <a:lnTo>
                    <a:pt x="711" y="655"/>
                  </a:lnTo>
                  <a:lnTo>
                    <a:pt x="728" y="660"/>
                  </a:lnTo>
                  <a:lnTo>
                    <a:pt x="744" y="661"/>
                  </a:lnTo>
                  <a:lnTo>
                    <a:pt x="762" y="658"/>
                  </a:lnTo>
                  <a:lnTo>
                    <a:pt x="785" y="649"/>
                  </a:lnTo>
                  <a:lnTo>
                    <a:pt x="809" y="637"/>
                  </a:lnTo>
                  <a:lnTo>
                    <a:pt x="834" y="622"/>
                  </a:lnTo>
                  <a:lnTo>
                    <a:pt x="858" y="601"/>
                  </a:lnTo>
                  <a:lnTo>
                    <a:pt x="879" y="577"/>
                  </a:lnTo>
                  <a:lnTo>
                    <a:pt x="898" y="549"/>
                  </a:lnTo>
                  <a:lnTo>
                    <a:pt x="910" y="518"/>
                  </a:lnTo>
                  <a:lnTo>
                    <a:pt x="917" y="482"/>
                  </a:lnTo>
                  <a:lnTo>
                    <a:pt x="923" y="446"/>
                  </a:lnTo>
                  <a:lnTo>
                    <a:pt x="925" y="414"/>
                  </a:lnTo>
                  <a:lnTo>
                    <a:pt x="924" y="382"/>
                  </a:lnTo>
                  <a:close/>
                </a:path>
              </a:pathLst>
            </a:custGeom>
            <a:solidFill>
              <a:srgbClr val="66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587" y="1554"/>
              <a:ext cx="424" cy="145"/>
            </a:xfrm>
            <a:custGeom>
              <a:avLst/>
              <a:gdLst>
                <a:gd name="T0" fmla="*/ 0 w 1271"/>
                <a:gd name="T1" fmla="*/ 0 h 434"/>
                <a:gd name="T2" fmla="*/ 0 w 1271"/>
                <a:gd name="T3" fmla="*/ 0 h 434"/>
                <a:gd name="T4" fmla="*/ 0 w 1271"/>
                <a:gd name="T5" fmla="*/ 0 h 434"/>
                <a:gd name="T6" fmla="*/ 0 w 1271"/>
                <a:gd name="T7" fmla="*/ 0 h 434"/>
                <a:gd name="T8" fmla="*/ 0 w 1271"/>
                <a:gd name="T9" fmla="*/ 0 h 434"/>
                <a:gd name="T10" fmla="*/ 0 w 1271"/>
                <a:gd name="T11" fmla="*/ 0 h 434"/>
                <a:gd name="T12" fmla="*/ 0 w 1271"/>
                <a:gd name="T13" fmla="*/ 0 h 434"/>
                <a:gd name="T14" fmla="*/ 0 w 1271"/>
                <a:gd name="T15" fmla="*/ 0 h 434"/>
                <a:gd name="T16" fmla="*/ 0 w 1271"/>
                <a:gd name="T17" fmla="*/ 0 h 434"/>
                <a:gd name="T18" fmla="*/ 0 w 1271"/>
                <a:gd name="T19" fmla="*/ 0 h 434"/>
                <a:gd name="T20" fmla="*/ 0 w 1271"/>
                <a:gd name="T21" fmla="*/ 0 h 434"/>
                <a:gd name="T22" fmla="*/ 0 w 1271"/>
                <a:gd name="T23" fmla="*/ 0 h 434"/>
                <a:gd name="T24" fmla="*/ 0 w 1271"/>
                <a:gd name="T25" fmla="*/ 0 h 434"/>
                <a:gd name="T26" fmla="*/ 0 w 1271"/>
                <a:gd name="T27" fmla="*/ 0 h 434"/>
                <a:gd name="T28" fmla="*/ 0 w 1271"/>
                <a:gd name="T29" fmla="*/ 0 h 434"/>
                <a:gd name="T30" fmla="*/ 0 w 1271"/>
                <a:gd name="T31" fmla="*/ 0 h 434"/>
                <a:gd name="T32" fmla="*/ 0 w 1271"/>
                <a:gd name="T33" fmla="*/ 0 h 434"/>
                <a:gd name="T34" fmla="*/ 0 w 1271"/>
                <a:gd name="T35" fmla="*/ 0 h 434"/>
                <a:gd name="T36" fmla="*/ 0 w 1271"/>
                <a:gd name="T37" fmla="*/ 0 h 434"/>
                <a:gd name="T38" fmla="*/ 0 w 1271"/>
                <a:gd name="T39" fmla="*/ 0 h 434"/>
                <a:gd name="T40" fmla="*/ 0 w 1271"/>
                <a:gd name="T41" fmla="*/ 0 h 434"/>
                <a:gd name="T42" fmla="*/ 0 w 1271"/>
                <a:gd name="T43" fmla="*/ 0 h 434"/>
                <a:gd name="T44" fmla="*/ 0 w 1271"/>
                <a:gd name="T45" fmla="*/ 0 h 434"/>
                <a:gd name="T46" fmla="*/ 0 w 1271"/>
                <a:gd name="T47" fmla="*/ 0 h 434"/>
                <a:gd name="T48" fmla="*/ 0 w 1271"/>
                <a:gd name="T49" fmla="*/ 0 h 434"/>
                <a:gd name="T50" fmla="*/ 0 w 1271"/>
                <a:gd name="T51" fmla="*/ 0 h 434"/>
                <a:gd name="T52" fmla="*/ 0 w 1271"/>
                <a:gd name="T53" fmla="*/ 0 h 434"/>
                <a:gd name="T54" fmla="*/ 0 w 1271"/>
                <a:gd name="T55" fmla="*/ 0 h 434"/>
                <a:gd name="T56" fmla="*/ 0 w 1271"/>
                <a:gd name="T57" fmla="*/ 0 h 434"/>
                <a:gd name="T58" fmla="*/ 0 w 1271"/>
                <a:gd name="T59" fmla="*/ 0 h 434"/>
                <a:gd name="T60" fmla="*/ 0 w 1271"/>
                <a:gd name="T61" fmla="*/ 0 h 434"/>
                <a:gd name="T62" fmla="*/ 0 w 1271"/>
                <a:gd name="T63" fmla="*/ 0 h 434"/>
                <a:gd name="T64" fmla="*/ 0 w 1271"/>
                <a:gd name="T65" fmla="*/ 0 h 434"/>
                <a:gd name="T66" fmla="*/ 0 w 1271"/>
                <a:gd name="T67" fmla="*/ 0 h 434"/>
                <a:gd name="T68" fmla="*/ 0 w 1271"/>
                <a:gd name="T69" fmla="*/ 0 h 434"/>
                <a:gd name="T70" fmla="*/ 0 w 1271"/>
                <a:gd name="T71" fmla="*/ 0 h 434"/>
                <a:gd name="T72" fmla="*/ 0 w 1271"/>
                <a:gd name="T73" fmla="*/ 0 h 434"/>
                <a:gd name="T74" fmla="*/ 0 w 1271"/>
                <a:gd name="T75" fmla="*/ 0 h 434"/>
                <a:gd name="T76" fmla="*/ 0 w 1271"/>
                <a:gd name="T77" fmla="*/ 0 h 434"/>
                <a:gd name="T78" fmla="*/ 0 w 1271"/>
                <a:gd name="T79" fmla="*/ 0 h 434"/>
                <a:gd name="T80" fmla="*/ 0 w 1271"/>
                <a:gd name="T81" fmla="*/ 0 h 434"/>
                <a:gd name="T82" fmla="*/ 0 w 1271"/>
                <a:gd name="T83" fmla="*/ 0 h 434"/>
                <a:gd name="T84" fmla="*/ 0 w 1271"/>
                <a:gd name="T85" fmla="*/ 0 h 434"/>
                <a:gd name="T86" fmla="*/ 0 w 1271"/>
                <a:gd name="T87" fmla="*/ 0 h 434"/>
                <a:gd name="T88" fmla="*/ 0 w 1271"/>
                <a:gd name="T89" fmla="*/ 0 h 434"/>
                <a:gd name="T90" fmla="*/ 0 w 1271"/>
                <a:gd name="T91" fmla="*/ 0 h 434"/>
                <a:gd name="T92" fmla="*/ 0 w 1271"/>
                <a:gd name="T93" fmla="*/ 0 h 434"/>
                <a:gd name="T94" fmla="*/ 0 w 1271"/>
                <a:gd name="T95" fmla="*/ 0 h 434"/>
                <a:gd name="T96" fmla="*/ 0 w 1271"/>
                <a:gd name="T97" fmla="*/ 0 h 434"/>
                <a:gd name="T98" fmla="*/ 0 w 1271"/>
                <a:gd name="T99" fmla="*/ 0 h 434"/>
                <a:gd name="T100" fmla="*/ 0 w 1271"/>
                <a:gd name="T101" fmla="*/ 0 h 434"/>
                <a:gd name="T102" fmla="*/ 0 w 1271"/>
                <a:gd name="T103" fmla="*/ 0 h 434"/>
                <a:gd name="T104" fmla="*/ 0 w 1271"/>
                <a:gd name="T105" fmla="*/ 0 h 434"/>
                <a:gd name="T106" fmla="*/ 0 w 1271"/>
                <a:gd name="T107" fmla="*/ 0 h 434"/>
                <a:gd name="T108" fmla="*/ 0 w 1271"/>
                <a:gd name="T109" fmla="*/ 0 h 434"/>
                <a:gd name="T110" fmla="*/ 0 w 1271"/>
                <a:gd name="T111" fmla="*/ 0 h 434"/>
                <a:gd name="T112" fmla="*/ 0 w 1271"/>
                <a:gd name="T113" fmla="*/ 0 h 434"/>
                <a:gd name="T114" fmla="*/ 0 w 1271"/>
                <a:gd name="T115" fmla="*/ 0 h 434"/>
                <a:gd name="T116" fmla="*/ 0 w 1271"/>
                <a:gd name="T117" fmla="*/ 0 h 43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271"/>
                <a:gd name="T178" fmla="*/ 0 h 434"/>
                <a:gd name="T179" fmla="*/ 1271 w 1271"/>
                <a:gd name="T180" fmla="*/ 434 h 43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271" h="434">
                  <a:moveTo>
                    <a:pt x="18" y="434"/>
                  </a:moveTo>
                  <a:lnTo>
                    <a:pt x="1271" y="434"/>
                  </a:lnTo>
                  <a:lnTo>
                    <a:pt x="995" y="79"/>
                  </a:lnTo>
                  <a:lnTo>
                    <a:pt x="994" y="79"/>
                  </a:lnTo>
                  <a:lnTo>
                    <a:pt x="989" y="77"/>
                  </a:lnTo>
                  <a:lnTo>
                    <a:pt x="981" y="75"/>
                  </a:lnTo>
                  <a:lnTo>
                    <a:pt x="971" y="74"/>
                  </a:lnTo>
                  <a:lnTo>
                    <a:pt x="958" y="71"/>
                  </a:lnTo>
                  <a:lnTo>
                    <a:pt x="943" y="69"/>
                  </a:lnTo>
                  <a:lnTo>
                    <a:pt x="927" y="64"/>
                  </a:lnTo>
                  <a:lnTo>
                    <a:pt x="907" y="61"/>
                  </a:lnTo>
                  <a:lnTo>
                    <a:pt x="886" y="58"/>
                  </a:lnTo>
                  <a:lnTo>
                    <a:pt x="863" y="54"/>
                  </a:lnTo>
                  <a:lnTo>
                    <a:pt x="839" y="49"/>
                  </a:lnTo>
                  <a:lnTo>
                    <a:pt x="813" y="45"/>
                  </a:lnTo>
                  <a:lnTo>
                    <a:pt x="786" y="41"/>
                  </a:lnTo>
                  <a:lnTo>
                    <a:pt x="758" y="36"/>
                  </a:lnTo>
                  <a:lnTo>
                    <a:pt x="729" y="32"/>
                  </a:lnTo>
                  <a:lnTo>
                    <a:pt x="700" y="28"/>
                  </a:lnTo>
                  <a:lnTo>
                    <a:pt x="670" y="23"/>
                  </a:lnTo>
                  <a:lnTo>
                    <a:pt x="639" y="19"/>
                  </a:lnTo>
                  <a:lnTo>
                    <a:pt x="609" y="16"/>
                  </a:lnTo>
                  <a:lnTo>
                    <a:pt x="579" y="12"/>
                  </a:lnTo>
                  <a:lnTo>
                    <a:pt x="548" y="9"/>
                  </a:lnTo>
                  <a:lnTo>
                    <a:pt x="518" y="7"/>
                  </a:lnTo>
                  <a:lnTo>
                    <a:pt x="489" y="5"/>
                  </a:lnTo>
                  <a:lnTo>
                    <a:pt x="459" y="3"/>
                  </a:lnTo>
                  <a:lnTo>
                    <a:pt x="432" y="2"/>
                  </a:lnTo>
                  <a:lnTo>
                    <a:pt x="405" y="0"/>
                  </a:lnTo>
                  <a:lnTo>
                    <a:pt x="379" y="2"/>
                  </a:lnTo>
                  <a:lnTo>
                    <a:pt x="354" y="2"/>
                  </a:lnTo>
                  <a:lnTo>
                    <a:pt x="331" y="4"/>
                  </a:lnTo>
                  <a:lnTo>
                    <a:pt x="310" y="6"/>
                  </a:lnTo>
                  <a:lnTo>
                    <a:pt x="290" y="9"/>
                  </a:lnTo>
                  <a:lnTo>
                    <a:pt x="273" y="13"/>
                  </a:lnTo>
                  <a:lnTo>
                    <a:pt x="260" y="18"/>
                  </a:lnTo>
                  <a:lnTo>
                    <a:pt x="247" y="22"/>
                  </a:lnTo>
                  <a:lnTo>
                    <a:pt x="233" y="28"/>
                  </a:lnTo>
                  <a:lnTo>
                    <a:pt x="218" y="33"/>
                  </a:lnTo>
                  <a:lnTo>
                    <a:pt x="202" y="41"/>
                  </a:lnTo>
                  <a:lnTo>
                    <a:pt x="186" y="48"/>
                  </a:lnTo>
                  <a:lnTo>
                    <a:pt x="171" y="57"/>
                  </a:lnTo>
                  <a:lnTo>
                    <a:pt x="155" y="66"/>
                  </a:lnTo>
                  <a:lnTo>
                    <a:pt x="138" y="75"/>
                  </a:lnTo>
                  <a:lnTo>
                    <a:pt x="123" y="86"/>
                  </a:lnTo>
                  <a:lnTo>
                    <a:pt x="108" y="97"/>
                  </a:lnTo>
                  <a:lnTo>
                    <a:pt x="93" y="109"/>
                  </a:lnTo>
                  <a:lnTo>
                    <a:pt x="79" y="122"/>
                  </a:lnTo>
                  <a:lnTo>
                    <a:pt x="66" y="135"/>
                  </a:lnTo>
                  <a:lnTo>
                    <a:pt x="54" y="149"/>
                  </a:lnTo>
                  <a:lnTo>
                    <a:pt x="43" y="164"/>
                  </a:lnTo>
                  <a:lnTo>
                    <a:pt x="18" y="210"/>
                  </a:lnTo>
                  <a:lnTo>
                    <a:pt x="5" y="255"/>
                  </a:lnTo>
                  <a:lnTo>
                    <a:pt x="0" y="301"/>
                  </a:lnTo>
                  <a:lnTo>
                    <a:pt x="0" y="343"/>
                  </a:lnTo>
                  <a:lnTo>
                    <a:pt x="5" y="380"/>
                  </a:lnTo>
                  <a:lnTo>
                    <a:pt x="10" y="408"/>
                  </a:lnTo>
                  <a:lnTo>
                    <a:pt x="16" y="428"/>
                  </a:lnTo>
                  <a:lnTo>
                    <a:pt x="18" y="434"/>
                  </a:lnTo>
                  <a:close/>
                </a:path>
              </a:pathLst>
            </a:custGeom>
            <a:solidFill>
              <a:srgbClr val="0035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678" y="1262"/>
              <a:ext cx="432" cy="427"/>
            </a:xfrm>
            <a:custGeom>
              <a:avLst/>
              <a:gdLst>
                <a:gd name="T0" fmla="*/ 0 w 1295"/>
                <a:gd name="T1" fmla="*/ 0 h 1280"/>
                <a:gd name="T2" fmla="*/ 0 w 1295"/>
                <a:gd name="T3" fmla="*/ 0 h 1280"/>
                <a:gd name="T4" fmla="*/ 0 w 1295"/>
                <a:gd name="T5" fmla="*/ 0 h 1280"/>
                <a:gd name="T6" fmla="*/ 0 w 1295"/>
                <a:gd name="T7" fmla="*/ 0 h 1280"/>
                <a:gd name="T8" fmla="*/ 0 w 1295"/>
                <a:gd name="T9" fmla="*/ 0 h 1280"/>
                <a:gd name="T10" fmla="*/ 0 w 1295"/>
                <a:gd name="T11" fmla="*/ 0 h 1280"/>
                <a:gd name="T12" fmla="*/ 0 w 1295"/>
                <a:gd name="T13" fmla="*/ 0 h 1280"/>
                <a:gd name="T14" fmla="*/ 0 w 1295"/>
                <a:gd name="T15" fmla="*/ 0 h 1280"/>
                <a:gd name="T16" fmla="*/ 0 w 1295"/>
                <a:gd name="T17" fmla="*/ 0 h 1280"/>
                <a:gd name="T18" fmla="*/ 0 w 1295"/>
                <a:gd name="T19" fmla="*/ 0 h 1280"/>
                <a:gd name="T20" fmla="*/ 0 w 1295"/>
                <a:gd name="T21" fmla="*/ 0 h 1280"/>
                <a:gd name="T22" fmla="*/ 0 w 1295"/>
                <a:gd name="T23" fmla="*/ 0 h 1280"/>
                <a:gd name="T24" fmla="*/ 0 w 1295"/>
                <a:gd name="T25" fmla="*/ 0 h 1280"/>
                <a:gd name="T26" fmla="*/ 0 w 1295"/>
                <a:gd name="T27" fmla="*/ 0 h 1280"/>
                <a:gd name="T28" fmla="*/ 0 w 1295"/>
                <a:gd name="T29" fmla="*/ 0 h 1280"/>
                <a:gd name="T30" fmla="*/ 0 w 1295"/>
                <a:gd name="T31" fmla="*/ 0 h 1280"/>
                <a:gd name="T32" fmla="*/ 0 w 1295"/>
                <a:gd name="T33" fmla="*/ 0 h 1280"/>
                <a:gd name="T34" fmla="*/ 0 w 1295"/>
                <a:gd name="T35" fmla="*/ 0 h 1280"/>
                <a:gd name="T36" fmla="*/ 0 w 1295"/>
                <a:gd name="T37" fmla="*/ 0 h 1280"/>
                <a:gd name="T38" fmla="*/ 0 w 1295"/>
                <a:gd name="T39" fmla="*/ 0 h 1280"/>
                <a:gd name="T40" fmla="*/ 0 w 1295"/>
                <a:gd name="T41" fmla="*/ 0 h 1280"/>
                <a:gd name="T42" fmla="*/ 0 w 1295"/>
                <a:gd name="T43" fmla="*/ 0 h 1280"/>
                <a:gd name="T44" fmla="*/ 0 w 1295"/>
                <a:gd name="T45" fmla="*/ 0 h 1280"/>
                <a:gd name="T46" fmla="*/ 0 w 1295"/>
                <a:gd name="T47" fmla="*/ 0 h 1280"/>
                <a:gd name="T48" fmla="*/ 0 w 1295"/>
                <a:gd name="T49" fmla="*/ 0 h 1280"/>
                <a:gd name="T50" fmla="*/ 0 w 1295"/>
                <a:gd name="T51" fmla="*/ 0 h 1280"/>
                <a:gd name="T52" fmla="*/ 0 w 1295"/>
                <a:gd name="T53" fmla="*/ 0 h 1280"/>
                <a:gd name="T54" fmla="*/ 0 w 1295"/>
                <a:gd name="T55" fmla="*/ 0 h 1280"/>
                <a:gd name="T56" fmla="*/ 0 w 1295"/>
                <a:gd name="T57" fmla="*/ 0 h 1280"/>
                <a:gd name="T58" fmla="*/ 0 w 1295"/>
                <a:gd name="T59" fmla="*/ 0 h 1280"/>
                <a:gd name="T60" fmla="*/ 0 w 1295"/>
                <a:gd name="T61" fmla="*/ 0 h 1280"/>
                <a:gd name="T62" fmla="*/ 0 w 1295"/>
                <a:gd name="T63" fmla="*/ 0 h 1280"/>
                <a:gd name="T64" fmla="*/ 0 w 1295"/>
                <a:gd name="T65" fmla="*/ 0 h 1280"/>
                <a:gd name="T66" fmla="*/ 0 w 1295"/>
                <a:gd name="T67" fmla="*/ 0 h 1280"/>
                <a:gd name="T68" fmla="*/ 0 w 1295"/>
                <a:gd name="T69" fmla="*/ 0 h 1280"/>
                <a:gd name="T70" fmla="*/ 0 w 1295"/>
                <a:gd name="T71" fmla="*/ 0 h 1280"/>
                <a:gd name="T72" fmla="*/ 0 w 1295"/>
                <a:gd name="T73" fmla="*/ 0 h 1280"/>
                <a:gd name="T74" fmla="*/ 0 w 1295"/>
                <a:gd name="T75" fmla="*/ 0 h 1280"/>
                <a:gd name="T76" fmla="*/ 0 w 1295"/>
                <a:gd name="T77" fmla="*/ 0 h 1280"/>
                <a:gd name="T78" fmla="*/ 0 w 1295"/>
                <a:gd name="T79" fmla="*/ 0 h 1280"/>
                <a:gd name="T80" fmla="*/ 0 w 1295"/>
                <a:gd name="T81" fmla="*/ 0 h 1280"/>
                <a:gd name="T82" fmla="*/ 0 w 1295"/>
                <a:gd name="T83" fmla="*/ 0 h 1280"/>
                <a:gd name="T84" fmla="*/ 0 w 1295"/>
                <a:gd name="T85" fmla="*/ 0 h 1280"/>
                <a:gd name="T86" fmla="*/ 0 w 1295"/>
                <a:gd name="T87" fmla="*/ 0 h 1280"/>
                <a:gd name="T88" fmla="*/ 0 w 1295"/>
                <a:gd name="T89" fmla="*/ 0 h 1280"/>
                <a:gd name="T90" fmla="*/ 0 w 1295"/>
                <a:gd name="T91" fmla="*/ 0 h 1280"/>
                <a:gd name="T92" fmla="*/ 0 w 1295"/>
                <a:gd name="T93" fmla="*/ 0 h 1280"/>
                <a:gd name="T94" fmla="*/ 0 w 1295"/>
                <a:gd name="T95" fmla="*/ 0 h 1280"/>
                <a:gd name="T96" fmla="*/ 0 w 1295"/>
                <a:gd name="T97" fmla="*/ 0 h 1280"/>
                <a:gd name="T98" fmla="*/ 0 w 1295"/>
                <a:gd name="T99" fmla="*/ 0 h 1280"/>
                <a:gd name="T100" fmla="*/ 0 w 1295"/>
                <a:gd name="T101" fmla="*/ 0 h 128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295"/>
                <a:gd name="T154" fmla="*/ 0 h 1280"/>
                <a:gd name="T155" fmla="*/ 1295 w 1295"/>
                <a:gd name="T156" fmla="*/ 1280 h 1280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295" h="1280">
                  <a:moveTo>
                    <a:pt x="726" y="41"/>
                  </a:moveTo>
                  <a:lnTo>
                    <a:pt x="724" y="41"/>
                  </a:lnTo>
                  <a:lnTo>
                    <a:pt x="718" y="42"/>
                  </a:lnTo>
                  <a:lnTo>
                    <a:pt x="708" y="44"/>
                  </a:lnTo>
                  <a:lnTo>
                    <a:pt x="695" y="48"/>
                  </a:lnTo>
                  <a:lnTo>
                    <a:pt x="680" y="52"/>
                  </a:lnTo>
                  <a:lnTo>
                    <a:pt x="661" y="57"/>
                  </a:lnTo>
                  <a:lnTo>
                    <a:pt x="642" y="64"/>
                  </a:lnTo>
                  <a:lnTo>
                    <a:pt x="621" y="72"/>
                  </a:lnTo>
                  <a:lnTo>
                    <a:pt x="598" y="81"/>
                  </a:lnTo>
                  <a:lnTo>
                    <a:pt x="577" y="92"/>
                  </a:lnTo>
                  <a:lnTo>
                    <a:pt x="555" y="104"/>
                  </a:lnTo>
                  <a:lnTo>
                    <a:pt x="533" y="118"/>
                  </a:lnTo>
                  <a:lnTo>
                    <a:pt x="513" y="134"/>
                  </a:lnTo>
                  <a:lnTo>
                    <a:pt x="494" y="152"/>
                  </a:lnTo>
                  <a:lnTo>
                    <a:pt x="477" y="171"/>
                  </a:lnTo>
                  <a:lnTo>
                    <a:pt x="463" y="193"/>
                  </a:lnTo>
                  <a:lnTo>
                    <a:pt x="444" y="226"/>
                  </a:lnTo>
                  <a:lnTo>
                    <a:pt x="429" y="256"/>
                  </a:lnTo>
                  <a:lnTo>
                    <a:pt x="417" y="286"/>
                  </a:lnTo>
                  <a:lnTo>
                    <a:pt x="408" y="318"/>
                  </a:lnTo>
                  <a:lnTo>
                    <a:pt x="399" y="351"/>
                  </a:lnTo>
                  <a:lnTo>
                    <a:pt x="391" y="389"/>
                  </a:lnTo>
                  <a:lnTo>
                    <a:pt x="385" y="433"/>
                  </a:lnTo>
                  <a:lnTo>
                    <a:pt x="377" y="484"/>
                  </a:lnTo>
                  <a:lnTo>
                    <a:pt x="371" y="537"/>
                  </a:lnTo>
                  <a:lnTo>
                    <a:pt x="366" y="589"/>
                  </a:lnTo>
                  <a:lnTo>
                    <a:pt x="362" y="637"/>
                  </a:lnTo>
                  <a:lnTo>
                    <a:pt x="357" y="679"/>
                  </a:lnTo>
                  <a:lnTo>
                    <a:pt x="348" y="715"/>
                  </a:lnTo>
                  <a:lnTo>
                    <a:pt x="336" y="744"/>
                  </a:lnTo>
                  <a:lnTo>
                    <a:pt x="320" y="765"/>
                  </a:lnTo>
                  <a:lnTo>
                    <a:pt x="297" y="775"/>
                  </a:lnTo>
                  <a:lnTo>
                    <a:pt x="269" y="772"/>
                  </a:lnTo>
                  <a:lnTo>
                    <a:pt x="243" y="756"/>
                  </a:lnTo>
                  <a:lnTo>
                    <a:pt x="219" y="731"/>
                  </a:lnTo>
                  <a:lnTo>
                    <a:pt x="199" y="702"/>
                  </a:lnTo>
                  <a:lnTo>
                    <a:pt x="183" y="671"/>
                  </a:lnTo>
                  <a:lnTo>
                    <a:pt x="171" y="644"/>
                  </a:lnTo>
                  <a:lnTo>
                    <a:pt x="163" y="626"/>
                  </a:lnTo>
                  <a:lnTo>
                    <a:pt x="161" y="618"/>
                  </a:lnTo>
                  <a:lnTo>
                    <a:pt x="0" y="703"/>
                  </a:lnTo>
                  <a:lnTo>
                    <a:pt x="1" y="706"/>
                  </a:lnTo>
                  <a:lnTo>
                    <a:pt x="3" y="716"/>
                  </a:lnTo>
                  <a:lnTo>
                    <a:pt x="6" y="730"/>
                  </a:lnTo>
                  <a:lnTo>
                    <a:pt x="13" y="750"/>
                  </a:lnTo>
                  <a:lnTo>
                    <a:pt x="19" y="773"/>
                  </a:lnTo>
                  <a:lnTo>
                    <a:pt x="29" y="802"/>
                  </a:lnTo>
                  <a:lnTo>
                    <a:pt x="39" y="832"/>
                  </a:lnTo>
                  <a:lnTo>
                    <a:pt x="52" y="865"/>
                  </a:lnTo>
                  <a:lnTo>
                    <a:pt x="59" y="882"/>
                  </a:lnTo>
                  <a:lnTo>
                    <a:pt x="68" y="899"/>
                  </a:lnTo>
                  <a:lnTo>
                    <a:pt x="79" y="917"/>
                  </a:lnTo>
                  <a:lnTo>
                    <a:pt x="92" y="934"/>
                  </a:lnTo>
                  <a:lnTo>
                    <a:pt x="105" y="951"/>
                  </a:lnTo>
                  <a:lnTo>
                    <a:pt x="119" y="968"/>
                  </a:lnTo>
                  <a:lnTo>
                    <a:pt x="134" y="984"/>
                  </a:lnTo>
                  <a:lnTo>
                    <a:pt x="149" y="1000"/>
                  </a:lnTo>
                  <a:lnTo>
                    <a:pt x="166" y="1014"/>
                  </a:lnTo>
                  <a:lnTo>
                    <a:pt x="182" y="1028"/>
                  </a:lnTo>
                  <a:lnTo>
                    <a:pt x="197" y="1040"/>
                  </a:lnTo>
                  <a:lnTo>
                    <a:pt x="212" y="1051"/>
                  </a:lnTo>
                  <a:lnTo>
                    <a:pt x="227" y="1060"/>
                  </a:lnTo>
                  <a:lnTo>
                    <a:pt x="242" y="1066"/>
                  </a:lnTo>
                  <a:lnTo>
                    <a:pt x="255" y="1072"/>
                  </a:lnTo>
                  <a:lnTo>
                    <a:pt x="267" y="1075"/>
                  </a:lnTo>
                  <a:lnTo>
                    <a:pt x="286" y="1078"/>
                  </a:lnTo>
                  <a:lnTo>
                    <a:pt x="299" y="1079"/>
                  </a:lnTo>
                  <a:lnTo>
                    <a:pt x="309" y="1080"/>
                  </a:lnTo>
                  <a:lnTo>
                    <a:pt x="317" y="1079"/>
                  </a:lnTo>
                  <a:lnTo>
                    <a:pt x="326" y="1077"/>
                  </a:lnTo>
                  <a:lnTo>
                    <a:pt x="339" y="1075"/>
                  </a:lnTo>
                  <a:lnTo>
                    <a:pt x="357" y="1071"/>
                  </a:lnTo>
                  <a:lnTo>
                    <a:pt x="383" y="1065"/>
                  </a:lnTo>
                  <a:lnTo>
                    <a:pt x="393" y="1064"/>
                  </a:lnTo>
                  <a:lnTo>
                    <a:pt x="401" y="1066"/>
                  </a:lnTo>
                  <a:lnTo>
                    <a:pt x="408" y="1071"/>
                  </a:lnTo>
                  <a:lnTo>
                    <a:pt x="413" y="1076"/>
                  </a:lnTo>
                  <a:lnTo>
                    <a:pt x="417" y="1085"/>
                  </a:lnTo>
                  <a:lnTo>
                    <a:pt x="422" y="1095"/>
                  </a:lnTo>
                  <a:lnTo>
                    <a:pt x="427" y="1105"/>
                  </a:lnTo>
                  <a:lnTo>
                    <a:pt x="432" y="1118"/>
                  </a:lnTo>
                  <a:lnTo>
                    <a:pt x="440" y="1131"/>
                  </a:lnTo>
                  <a:lnTo>
                    <a:pt x="449" y="1147"/>
                  </a:lnTo>
                  <a:lnTo>
                    <a:pt x="460" y="1161"/>
                  </a:lnTo>
                  <a:lnTo>
                    <a:pt x="474" y="1176"/>
                  </a:lnTo>
                  <a:lnTo>
                    <a:pt x="491" y="1191"/>
                  </a:lnTo>
                  <a:lnTo>
                    <a:pt x="512" y="1206"/>
                  </a:lnTo>
                  <a:lnTo>
                    <a:pt x="538" y="1221"/>
                  </a:lnTo>
                  <a:lnTo>
                    <a:pt x="568" y="1236"/>
                  </a:lnTo>
                  <a:lnTo>
                    <a:pt x="610" y="1252"/>
                  </a:lnTo>
                  <a:lnTo>
                    <a:pt x="652" y="1264"/>
                  </a:lnTo>
                  <a:lnTo>
                    <a:pt x="692" y="1271"/>
                  </a:lnTo>
                  <a:lnTo>
                    <a:pt x="731" y="1277"/>
                  </a:lnTo>
                  <a:lnTo>
                    <a:pt x="769" y="1280"/>
                  </a:lnTo>
                  <a:lnTo>
                    <a:pt x="804" y="1280"/>
                  </a:lnTo>
                  <a:lnTo>
                    <a:pt x="838" y="1278"/>
                  </a:lnTo>
                  <a:lnTo>
                    <a:pt x="871" y="1275"/>
                  </a:lnTo>
                  <a:lnTo>
                    <a:pt x="900" y="1270"/>
                  </a:lnTo>
                  <a:lnTo>
                    <a:pt x="926" y="1265"/>
                  </a:lnTo>
                  <a:lnTo>
                    <a:pt x="950" y="1259"/>
                  </a:lnTo>
                  <a:lnTo>
                    <a:pt x="969" y="1253"/>
                  </a:lnTo>
                  <a:lnTo>
                    <a:pt x="987" y="1247"/>
                  </a:lnTo>
                  <a:lnTo>
                    <a:pt x="1000" y="1242"/>
                  </a:lnTo>
                  <a:lnTo>
                    <a:pt x="1008" y="1238"/>
                  </a:lnTo>
                  <a:lnTo>
                    <a:pt x="1014" y="1236"/>
                  </a:lnTo>
                  <a:lnTo>
                    <a:pt x="1019" y="1226"/>
                  </a:lnTo>
                  <a:lnTo>
                    <a:pt x="1030" y="1201"/>
                  </a:lnTo>
                  <a:lnTo>
                    <a:pt x="1045" y="1164"/>
                  </a:lnTo>
                  <a:lnTo>
                    <a:pt x="1064" y="1116"/>
                  </a:lnTo>
                  <a:lnTo>
                    <a:pt x="1084" y="1060"/>
                  </a:lnTo>
                  <a:lnTo>
                    <a:pt x="1108" y="997"/>
                  </a:lnTo>
                  <a:lnTo>
                    <a:pt x="1133" y="929"/>
                  </a:lnTo>
                  <a:lnTo>
                    <a:pt x="1158" y="857"/>
                  </a:lnTo>
                  <a:lnTo>
                    <a:pt x="1183" y="785"/>
                  </a:lnTo>
                  <a:lnTo>
                    <a:pt x="1208" y="714"/>
                  </a:lnTo>
                  <a:lnTo>
                    <a:pt x="1231" y="646"/>
                  </a:lnTo>
                  <a:lnTo>
                    <a:pt x="1250" y="582"/>
                  </a:lnTo>
                  <a:lnTo>
                    <a:pt x="1268" y="527"/>
                  </a:lnTo>
                  <a:lnTo>
                    <a:pt x="1282" y="479"/>
                  </a:lnTo>
                  <a:lnTo>
                    <a:pt x="1290" y="443"/>
                  </a:lnTo>
                  <a:lnTo>
                    <a:pt x="1295" y="419"/>
                  </a:lnTo>
                  <a:lnTo>
                    <a:pt x="1295" y="384"/>
                  </a:lnTo>
                  <a:lnTo>
                    <a:pt x="1294" y="347"/>
                  </a:lnTo>
                  <a:lnTo>
                    <a:pt x="1290" y="310"/>
                  </a:lnTo>
                  <a:lnTo>
                    <a:pt x="1285" y="274"/>
                  </a:lnTo>
                  <a:lnTo>
                    <a:pt x="1277" y="240"/>
                  </a:lnTo>
                  <a:lnTo>
                    <a:pt x="1268" y="207"/>
                  </a:lnTo>
                  <a:lnTo>
                    <a:pt x="1257" y="178"/>
                  </a:lnTo>
                  <a:lnTo>
                    <a:pt x="1245" y="153"/>
                  </a:lnTo>
                  <a:lnTo>
                    <a:pt x="1232" y="136"/>
                  </a:lnTo>
                  <a:lnTo>
                    <a:pt x="1212" y="111"/>
                  </a:lnTo>
                  <a:lnTo>
                    <a:pt x="1186" y="82"/>
                  </a:lnTo>
                  <a:lnTo>
                    <a:pt x="1159" y="54"/>
                  </a:lnTo>
                  <a:lnTo>
                    <a:pt x="1131" y="29"/>
                  </a:lnTo>
                  <a:lnTo>
                    <a:pt x="1106" y="10"/>
                  </a:lnTo>
                  <a:lnTo>
                    <a:pt x="1088" y="0"/>
                  </a:lnTo>
                  <a:lnTo>
                    <a:pt x="1077" y="2"/>
                  </a:lnTo>
                  <a:lnTo>
                    <a:pt x="1050" y="40"/>
                  </a:lnTo>
                  <a:lnTo>
                    <a:pt x="1021" y="69"/>
                  </a:lnTo>
                  <a:lnTo>
                    <a:pt x="992" y="91"/>
                  </a:lnTo>
                  <a:lnTo>
                    <a:pt x="963" y="105"/>
                  </a:lnTo>
                  <a:lnTo>
                    <a:pt x="932" y="113"/>
                  </a:lnTo>
                  <a:lnTo>
                    <a:pt x="904" y="116"/>
                  </a:lnTo>
                  <a:lnTo>
                    <a:pt x="876" y="114"/>
                  </a:lnTo>
                  <a:lnTo>
                    <a:pt x="849" y="107"/>
                  </a:lnTo>
                  <a:lnTo>
                    <a:pt x="823" y="100"/>
                  </a:lnTo>
                  <a:lnTo>
                    <a:pt x="800" y="90"/>
                  </a:lnTo>
                  <a:lnTo>
                    <a:pt x="779" y="78"/>
                  </a:lnTo>
                  <a:lnTo>
                    <a:pt x="761" y="67"/>
                  </a:lnTo>
                  <a:lnTo>
                    <a:pt x="747" y="57"/>
                  </a:lnTo>
                  <a:lnTo>
                    <a:pt x="736" y="49"/>
                  </a:lnTo>
                  <a:lnTo>
                    <a:pt x="729" y="43"/>
                  </a:lnTo>
                  <a:lnTo>
                    <a:pt x="726" y="41"/>
                  </a:lnTo>
                  <a:close/>
                </a:path>
              </a:pathLst>
            </a:custGeom>
            <a:solidFill>
              <a:srgbClr val="D87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471" y="1007"/>
              <a:ext cx="340" cy="417"/>
            </a:xfrm>
            <a:custGeom>
              <a:avLst/>
              <a:gdLst>
                <a:gd name="T0" fmla="*/ 0 w 1019"/>
                <a:gd name="T1" fmla="*/ 0 h 1249"/>
                <a:gd name="T2" fmla="*/ 0 w 1019"/>
                <a:gd name="T3" fmla="*/ 0 h 1249"/>
                <a:gd name="T4" fmla="*/ 0 w 1019"/>
                <a:gd name="T5" fmla="*/ 0 h 1249"/>
                <a:gd name="T6" fmla="*/ 0 w 1019"/>
                <a:gd name="T7" fmla="*/ 0 h 1249"/>
                <a:gd name="T8" fmla="*/ 0 w 1019"/>
                <a:gd name="T9" fmla="*/ 0 h 1249"/>
                <a:gd name="T10" fmla="*/ 0 w 1019"/>
                <a:gd name="T11" fmla="*/ 0 h 1249"/>
                <a:gd name="T12" fmla="*/ 0 w 1019"/>
                <a:gd name="T13" fmla="*/ 0 h 1249"/>
                <a:gd name="T14" fmla="*/ 0 w 1019"/>
                <a:gd name="T15" fmla="*/ 0 h 1249"/>
                <a:gd name="T16" fmla="*/ 0 w 1019"/>
                <a:gd name="T17" fmla="*/ 0 h 1249"/>
                <a:gd name="T18" fmla="*/ 0 w 1019"/>
                <a:gd name="T19" fmla="*/ 0 h 1249"/>
                <a:gd name="T20" fmla="*/ 0 w 1019"/>
                <a:gd name="T21" fmla="*/ 0 h 1249"/>
                <a:gd name="T22" fmla="*/ 0 w 1019"/>
                <a:gd name="T23" fmla="*/ 0 h 1249"/>
                <a:gd name="T24" fmla="*/ 0 w 1019"/>
                <a:gd name="T25" fmla="*/ 0 h 1249"/>
                <a:gd name="T26" fmla="*/ 0 w 1019"/>
                <a:gd name="T27" fmla="*/ 0 h 1249"/>
                <a:gd name="T28" fmla="*/ 0 w 1019"/>
                <a:gd name="T29" fmla="*/ 0 h 124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019"/>
                <a:gd name="T46" fmla="*/ 0 h 1249"/>
                <a:gd name="T47" fmla="*/ 1019 w 1019"/>
                <a:gd name="T48" fmla="*/ 1249 h 124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019" h="1249">
                  <a:moveTo>
                    <a:pt x="21" y="176"/>
                  </a:moveTo>
                  <a:lnTo>
                    <a:pt x="65" y="998"/>
                  </a:lnTo>
                  <a:lnTo>
                    <a:pt x="312" y="1003"/>
                  </a:lnTo>
                  <a:lnTo>
                    <a:pt x="312" y="1027"/>
                  </a:lnTo>
                  <a:lnTo>
                    <a:pt x="0" y="1058"/>
                  </a:lnTo>
                  <a:lnTo>
                    <a:pt x="0" y="1148"/>
                  </a:lnTo>
                  <a:lnTo>
                    <a:pt x="256" y="1249"/>
                  </a:lnTo>
                  <a:lnTo>
                    <a:pt x="958" y="1098"/>
                  </a:lnTo>
                  <a:lnTo>
                    <a:pt x="958" y="1043"/>
                  </a:lnTo>
                  <a:lnTo>
                    <a:pt x="738" y="1003"/>
                  </a:lnTo>
                  <a:lnTo>
                    <a:pt x="738" y="958"/>
                  </a:lnTo>
                  <a:lnTo>
                    <a:pt x="993" y="867"/>
                  </a:lnTo>
                  <a:lnTo>
                    <a:pt x="1019" y="20"/>
                  </a:lnTo>
                  <a:lnTo>
                    <a:pt x="181" y="0"/>
                  </a:lnTo>
                  <a:lnTo>
                    <a:pt x="21" y="176"/>
                  </a:lnTo>
                  <a:close/>
                </a:path>
              </a:pathLst>
            </a:custGeom>
            <a:solidFill>
              <a:srgbClr val="D8D8D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523" y="1367"/>
              <a:ext cx="299" cy="118"/>
            </a:xfrm>
            <a:custGeom>
              <a:avLst/>
              <a:gdLst>
                <a:gd name="T0" fmla="*/ 0 w 896"/>
                <a:gd name="T1" fmla="*/ 0 h 356"/>
                <a:gd name="T2" fmla="*/ 0 w 896"/>
                <a:gd name="T3" fmla="*/ 0 h 356"/>
                <a:gd name="T4" fmla="*/ 0 w 896"/>
                <a:gd name="T5" fmla="*/ 0 h 356"/>
                <a:gd name="T6" fmla="*/ 0 w 896"/>
                <a:gd name="T7" fmla="*/ 0 h 356"/>
                <a:gd name="T8" fmla="*/ 0 w 896"/>
                <a:gd name="T9" fmla="*/ 0 h 356"/>
                <a:gd name="T10" fmla="*/ 0 w 896"/>
                <a:gd name="T11" fmla="*/ 0 h 356"/>
                <a:gd name="T12" fmla="*/ 0 w 896"/>
                <a:gd name="T13" fmla="*/ 0 h 35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96"/>
                <a:gd name="T22" fmla="*/ 0 h 356"/>
                <a:gd name="T23" fmla="*/ 896 w 896"/>
                <a:gd name="T24" fmla="*/ 356 h 35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96" h="356">
                  <a:moveTo>
                    <a:pt x="4" y="140"/>
                  </a:moveTo>
                  <a:lnTo>
                    <a:pt x="0" y="211"/>
                  </a:lnTo>
                  <a:lnTo>
                    <a:pt x="346" y="356"/>
                  </a:lnTo>
                  <a:lnTo>
                    <a:pt x="876" y="200"/>
                  </a:lnTo>
                  <a:lnTo>
                    <a:pt x="896" y="41"/>
                  </a:lnTo>
                  <a:lnTo>
                    <a:pt x="776" y="0"/>
                  </a:lnTo>
                  <a:lnTo>
                    <a:pt x="4" y="140"/>
                  </a:lnTo>
                  <a:close/>
                </a:path>
              </a:pathLst>
            </a:custGeom>
            <a:solidFill>
              <a:srgbClr val="BFB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764" y="1375"/>
              <a:ext cx="58" cy="79"/>
            </a:xfrm>
            <a:custGeom>
              <a:avLst/>
              <a:gdLst>
                <a:gd name="T0" fmla="*/ 0 w 173"/>
                <a:gd name="T1" fmla="*/ 0 h 236"/>
                <a:gd name="T2" fmla="*/ 0 w 173"/>
                <a:gd name="T3" fmla="*/ 0 h 236"/>
                <a:gd name="T4" fmla="*/ 0 w 173"/>
                <a:gd name="T5" fmla="*/ 0 h 236"/>
                <a:gd name="T6" fmla="*/ 0 w 173"/>
                <a:gd name="T7" fmla="*/ 0 h 236"/>
                <a:gd name="T8" fmla="*/ 0 w 173"/>
                <a:gd name="T9" fmla="*/ 0 h 236"/>
                <a:gd name="T10" fmla="*/ 0 w 173"/>
                <a:gd name="T11" fmla="*/ 0 h 236"/>
                <a:gd name="T12" fmla="*/ 0 w 173"/>
                <a:gd name="T13" fmla="*/ 0 h 236"/>
                <a:gd name="T14" fmla="*/ 0 w 173"/>
                <a:gd name="T15" fmla="*/ 0 h 236"/>
                <a:gd name="T16" fmla="*/ 0 w 173"/>
                <a:gd name="T17" fmla="*/ 0 h 236"/>
                <a:gd name="T18" fmla="*/ 0 w 173"/>
                <a:gd name="T19" fmla="*/ 0 h 236"/>
                <a:gd name="T20" fmla="*/ 0 w 173"/>
                <a:gd name="T21" fmla="*/ 0 h 236"/>
                <a:gd name="T22" fmla="*/ 0 w 173"/>
                <a:gd name="T23" fmla="*/ 0 h 236"/>
                <a:gd name="T24" fmla="*/ 0 w 173"/>
                <a:gd name="T25" fmla="*/ 0 h 236"/>
                <a:gd name="T26" fmla="*/ 0 w 173"/>
                <a:gd name="T27" fmla="*/ 0 h 236"/>
                <a:gd name="T28" fmla="*/ 0 w 173"/>
                <a:gd name="T29" fmla="*/ 0 h 236"/>
                <a:gd name="T30" fmla="*/ 0 w 173"/>
                <a:gd name="T31" fmla="*/ 0 h 236"/>
                <a:gd name="T32" fmla="*/ 0 w 173"/>
                <a:gd name="T33" fmla="*/ 0 h 236"/>
                <a:gd name="T34" fmla="*/ 0 w 173"/>
                <a:gd name="T35" fmla="*/ 0 h 236"/>
                <a:gd name="T36" fmla="*/ 0 w 173"/>
                <a:gd name="T37" fmla="*/ 0 h 236"/>
                <a:gd name="T38" fmla="*/ 0 w 173"/>
                <a:gd name="T39" fmla="*/ 0 h 236"/>
                <a:gd name="T40" fmla="*/ 0 w 173"/>
                <a:gd name="T41" fmla="*/ 0 h 236"/>
                <a:gd name="T42" fmla="*/ 0 w 173"/>
                <a:gd name="T43" fmla="*/ 0 h 236"/>
                <a:gd name="T44" fmla="*/ 0 w 173"/>
                <a:gd name="T45" fmla="*/ 0 h 236"/>
                <a:gd name="T46" fmla="*/ 0 w 173"/>
                <a:gd name="T47" fmla="*/ 0 h 2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73"/>
                <a:gd name="T73" fmla="*/ 0 h 236"/>
                <a:gd name="T74" fmla="*/ 173 w 173"/>
                <a:gd name="T75" fmla="*/ 236 h 2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73" h="236">
                  <a:moveTo>
                    <a:pt x="5" y="67"/>
                  </a:moveTo>
                  <a:lnTo>
                    <a:pt x="6" y="72"/>
                  </a:lnTo>
                  <a:lnTo>
                    <a:pt x="4" y="80"/>
                  </a:lnTo>
                  <a:lnTo>
                    <a:pt x="3" y="88"/>
                  </a:lnTo>
                  <a:lnTo>
                    <a:pt x="6" y="97"/>
                  </a:lnTo>
                  <a:lnTo>
                    <a:pt x="17" y="109"/>
                  </a:lnTo>
                  <a:lnTo>
                    <a:pt x="29" y="120"/>
                  </a:lnTo>
                  <a:lnTo>
                    <a:pt x="41" y="131"/>
                  </a:lnTo>
                  <a:lnTo>
                    <a:pt x="54" y="140"/>
                  </a:lnTo>
                  <a:lnTo>
                    <a:pt x="65" y="149"/>
                  </a:lnTo>
                  <a:lnTo>
                    <a:pt x="74" y="156"/>
                  </a:lnTo>
                  <a:lnTo>
                    <a:pt x="80" y="160"/>
                  </a:lnTo>
                  <a:lnTo>
                    <a:pt x="82" y="161"/>
                  </a:lnTo>
                  <a:lnTo>
                    <a:pt x="133" y="236"/>
                  </a:lnTo>
                  <a:lnTo>
                    <a:pt x="173" y="41"/>
                  </a:lnTo>
                  <a:lnTo>
                    <a:pt x="68" y="0"/>
                  </a:lnTo>
                  <a:lnTo>
                    <a:pt x="64" y="2"/>
                  </a:lnTo>
                  <a:lnTo>
                    <a:pt x="54" y="5"/>
                  </a:lnTo>
                  <a:lnTo>
                    <a:pt x="41" y="11"/>
                  </a:lnTo>
                  <a:lnTo>
                    <a:pt x="27" y="19"/>
                  </a:lnTo>
                  <a:lnTo>
                    <a:pt x="13" y="29"/>
                  </a:lnTo>
                  <a:lnTo>
                    <a:pt x="4" y="39"/>
                  </a:lnTo>
                  <a:lnTo>
                    <a:pt x="0" y="52"/>
                  </a:lnTo>
                  <a:lnTo>
                    <a:pt x="5" y="67"/>
                  </a:lnTo>
                  <a:close/>
                </a:path>
              </a:pathLst>
            </a:custGeom>
            <a:solidFill>
              <a:srgbClr val="F2CC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658" y="1392"/>
              <a:ext cx="91" cy="101"/>
            </a:xfrm>
            <a:custGeom>
              <a:avLst/>
              <a:gdLst>
                <a:gd name="T0" fmla="*/ 0 w 271"/>
                <a:gd name="T1" fmla="*/ 0 h 303"/>
                <a:gd name="T2" fmla="*/ 0 w 271"/>
                <a:gd name="T3" fmla="*/ 0 h 303"/>
                <a:gd name="T4" fmla="*/ 0 w 271"/>
                <a:gd name="T5" fmla="*/ 0 h 303"/>
                <a:gd name="T6" fmla="*/ 0 w 271"/>
                <a:gd name="T7" fmla="*/ 0 h 303"/>
                <a:gd name="T8" fmla="*/ 0 w 271"/>
                <a:gd name="T9" fmla="*/ 0 h 303"/>
                <a:gd name="T10" fmla="*/ 0 w 271"/>
                <a:gd name="T11" fmla="*/ 0 h 303"/>
                <a:gd name="T12" fmla="*/ 0 w 271"/>
                <a:gd name="T13" fmla="*/ 0 h 303"/>
                <a:gd name="T14" fmla="*/ 0 w 271"/>
                <a:gd name="T15" fmla="*/ 0 h 303"/>
                <a:gd name="T16" fmla="*/ 0 w 271"/>
                <a:gd name="T17" fmla="*/ 0 h 303"/>
                <a:gd name="T18" fmla="*/ 0 w 271"/>
                <a:gd name="T19" fmla="*/ 0 h 303"/>
                <a:gd name="T20" fmla="*/ 0 w 271"/>
                <a:gd name="T21" fmla="*/ 0 h 303"/>
                <a:gd name="T22" fmla="*/ 0 w 271"/>
                <a:gd name="T23" fmla="*/ 0 h 303"/>
                <a:gd name="T24" fmla="*/ 0 w 271"/>
                <a:gd name="T25" fmla="*/ 0 h 303"/>
                <a:gd name="T26" fmla="*/ 0 w 271"/>
                <a:gd name="T27" fmla="*/ 0 h 303"/>
                <a:gd name="T28" fmla="*/ 0 w 271"/>
                <a:gd name="T29" fmla="*/ 0 h 303"/>
                <a:gd name="T30" fmla="*/ 0 w 271"/>
                <a:gd name="T31" fmla="*/ 0 h 303"/>
                <a:gd name="T32" fmla="*/ 0 w 271"/>
                <a:gd name="T33" fmla="*/ 0 h 303"/>
                <a:gd name="T34" fmla="*/ 0 w 271"/>
                <a:gd name="T35" fmla="*/ 0 h 303"/>
                <a:gd name="T36" fmla="*/ 0 w 271"/>
                <a:gd name="T37" fmla="*/ 0 h 303"/>
                <a:gd name="T38" fmla="*/ 0 w 271"/>
                <a:gd name="T39" fmla="*/ 0 h 303"/>
                <a:gd name="T40" fmla="*/ 0 w 271"/>
                <a:gd name="T41" fmla="*/ 0 h 303"/>
                <a:gd name="T42" fmla="*/ 0 w 271"/>
                <a:gd name="T43" fmla="*/ 0 h 303"/>
                <a:gd name="T44" fmla="*/ 0 w 271"/>
                <a:gd name="T45" fmla="*/ 0 h 303"/>
                <a:gd name="T46" fmla="*/ 0 w 271"/>
                <a:gd name="T47" fmla="*/ 0 h 303"/>
                <a:gd name="T48" fmla="*/ 0 w 271"/>
                <a:gd name="T49" fmla="*/ 0 h 303"/>
                <a:gd name="T50" fmla="*/ 0 w 271"/>
                <a:gd name="T51" fmla="*/ 0 h 303"/>
                <a:gd name="T52" fmla="*/ 0 w 271"/>
                <a:gd name="T53" fmla="*/ 0 h 303"/>
                <a:gd name="T54" fmla="*/ 0 w 271"/>
                <a:gd name="T55" fmla="*/ 0 h 303"/>
                <a:gd name="T56" fmla="*/ 0 w 271"/>
                <a:gd name="T57" fmla="*/ 0 h 303"/>
                <a:gd name="T58" fmla="*/ 0 w 271"/>
                <a:gd name="T59" fmla="*/ 0 h 303"/>
                <a:gd name="T60" fmla="*/ 0 w 271"/>
                <a:gd name="T61" fmla="*/ 0 h 303"/>
                <a:gd name="T62" fmla="*/ 0 w 271"/>
                <a:gd name="T63" fmla="*/ 0 h 303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71"/>
                <a:gd name="T97" fmla="*/ 0 h 303"/>
                <a:gd name="T98" fmla="*/ 271 w 271"/>
                <a:gd name="T99" fmla="*/ 303 h 303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71" h="303">
                  <a:moveTo>
                    <a:pt x="0" y="54"/>
                  </a:moveTo>
                  <a:lnTo>
                    <a:pt x="11" y="72"/>
                  </a:lnTo>
                  <a:lnTo>
                    <a:pt x="21" y="93"/>
                  </a:lnTo>
                  <a:lnTo>
                    <a:pt x="27" y="117"/>
                  </a:lnTo>
                  <a:lnTo>
                    <a:pt x="31" y="144"/>
                  </a:lnTo>
                  <a:lnTo>
                    <a:pt x="29" y="161"/>
                  </a:lnTo>
                  <a:lnTo>
                    <a:pt x="28" y="182"/>
                  </a:lnTo>
                  <a:lnTo>
                    <a:pt x="28" y="203"/>
                  </a:lnTo>
                  <a:lnTo>
                    <a:pt x="28" y="227"/>
                  </a:lnTo>
                  <a:lnTo>
                    <a:pt x="31" y="249"/>
                  </a:lnTo>
                  <a:lnTo>
                    <a:pt x="36" y="270"/>
                  </a:lnTo>
                  <a:lnTo>
                    <a:pt x="46" y="287"/>
                  </a:lnTo>
                  <a:lnTo>
                    <a:pt x="60" y="299"/>
                  </a:lnTo>
                  <a:lnTo>
                    <a:pt x="79" y="303"/>
                  </a:lnTo>
                  <a:lnTo>
                    <a:pt x="103" y="298"/>
                  </a:lnTo>
                  <a:lnTo>
                    <a:pt x="129" y="286"/>
                  </a:lnTo>
                  <a:lnTo>
                    <a:pt x="155" y="271"/>
                  </a:lnTo>
                  <a:lnTo>
                    <a:pt x="179" y="254"/>
                  </a:lnTo>
                  <a:lnTo>
                    <a:pt x="198" y="239"/>
                  </a:lnTo>
                  <a:lnTo>
                    <a:pt x="212" y="228"/>
                  </a:lnTo>
                  <a:lnTo>
                    <a:pt x="216" y="224"/>
                  </a:lnTo>
                  <a:lnTo>
                    <a:pt x="218" y="221"/>
                  </a:lnTo>
                  <a:lnTo>
                    <a:pt x="225" y="211"/>
                  </a:lnTo>
                  <a:lnTo>
                    <a:pt x="233" y="197"/>
                  </a:lnTo>
                  <a:lnTo>
                    <a:pt x="243" y="179"/>
                  </a:lnTo>
                  <a:lnTo>
                    <a:pt x="253" y="162"/>
                  </a:lnTo>
                  <a:lnTo>
                    <a:pt x="263" y="146"/>
                  </a:lnTo>
                  <a:lnTo>
                    <a:pt x="269" y="132"/>
                  </a:lnTo>
                  <a:lnTo>
                    <a:pt x="271" y="123"/>
                  </a:lnTo>
                  <a:lnTo>
                    <a:pt x="271" y="98"/>
                  </a:lnTo>
                  <a:lnTo>
                    <a:pt x="268" y="59"/>
                  </a:lnTo>
                  <a:lnTo>
                    <a:pt x="258" y="21"/>
                  </a:lnTo>
                  <a:lnTo>
                    <a:pt x="241" y="3"/>
                  </a:lnTo>
                  <a:lnTo>
                    <a:pt x="231" y="4"/>
                  </a:lnTo>
                  <a:lnTo>
                    <a:pt x="222" y="10"/>
                  </a:lnTo>
                  <a:lnTo>
                    <a:pt x="217" y="20"/>
                  </a:lnTo>
                  <a:lnTo>
                    <a:pt x="212" y="31"/>
                  </a:lnTo>
                  <a:lnTo>
                    <a:pt x="208" y="43"/>
                  </a:lnTo>
                  <a:lnTo>
                    <a:pt x="206" y="54"/>
                  </a:lnTo>
                  <a:lnTo>
                    <a:pt x="205" y="60"/>
                  </a:lnTo>
                  <a:lnTo>
                    <a:pt x="205" y="63"/>
                  </a:lnTo>
                  <a:lnTo>
                    <a:pt x="204" y="61"/>
                  </a:lnTo>
                  <a:lnTo>
                    <a:pt x="201" y="56"/>
                  </a:lnTo>
                  <a:lnTo>
                    <a:pt x="196" y="47"/>
                  </a:lnTo>
                  <a:lnTo>
                    <a:pt x="191" y="37"/>
                  </a:lnTo>
                  <a:lnTo>
                    <a:pt x="186" y="27"/>
                  </a:lnTo>
                  <a:lnTo>
                    <a:pt x="180" y="17"/>
                  </a:lnTo>
                  <a:lnTo>
                    <a:pt x="175" y="8"/>
                  </a:lnTo>
                  <a:lnTo>
                    <a:pt x="170" y="3"/>
                  </a:lnTo>
                  <a:lnTo>
                    <a:pt x="167" y="2"/>
                  </a:lnTo>
                  <a:lnTo>
                    <a:pt x="160" y="0"/>
                  </a:lnTo>
                  <a:lnTo>
                    <a:pt x="150" y="2"/>
                  </a:lnTo>
                  <a:lnTo>
                    <a:pt x="138" y="3"/>
                  </a:lnTo>
                  <a:lnTo>
                    <a:pt x="124" y="5"/>
                  </a:lnTo>
                  <a:lnTo>
                    <a:pt x="109" y="8"/>
                  </a:lnTo>
                  <a:lnTo>
                    <a:pt x="93" y="11"/>
                  </a:lnTo>
                  <a:lnTo>
                    <a:pt x="77" y="15"/>
                  </a:lnTo>
                  <a:lnTo>
                    <a:pt x="61" y="19"/>
                  </a:lnTo>
                  <a:lnTo>
                    <a:pt x="46" y="24"/>
                  </a:lnTo>
                  <a:lnTo>
                    <a:pt x="32" y="29"/>
                  </a:lnTo>
                  <a:lnTo>
                    <a:pt x="20" y="34"/>
                  </a:lnTo>
                  <a:lnTo>
                    <a:pt x="10" y="38"/>
                  </a:lnTo>
                  <a:lnTo>
                    <a:pt x="3" y="44"/>
                  </a:lnTo>
                  <a:lnTo>
                    <a:pt x="0" y="49"/>
                  </a:lnTo>
                  <a:lnTo>
                    <a:pt x="0" y="54"/>
                  </a:lnTo>
                  <a:close/>
                </a:path>
              </a:pathLst>
            </a:custGeom>
            <a:solidFill>
              <a:srgbClr val="F2CC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54" name="Freeform 52"/>
            <p:cNvSpPr>
              <a:spLocks/>
            </p:cNvSpPr>
            <p:nvPr/>
          </p:nvSpPr>
          <p:spPr bwMode="auto">
            <a:xfrm>
              <a:off x="885" y="1409"/>
              <a:ext cx="247" cy="238"/>
            </a:xfrm>
            <a:custGeom>
              <a:avLst/>
              <a:gdLst>
                <a:gd name="T0" fmla="*/ 0 w 742"/>
                <a:gd name="T1" fmla="*/ 0 h 715"/>
                <a:gd name="T2" fmla="*/ 0 w 742"/>
                <a:gd name="T3" fmla="*/ 0 h 715"/>
                <a:gd name="T4" fmla="*/ 0 w 742"/>
                <a:gd name="T5" fmla="*/ 0 h 715"/>
                <a:gd name="T6" fmla="*/ 0 w 742"/>
                <a:gd name="T7" fmla="*/ 0 h 715"/>
                <a:gd name="T8" fmla="*/ 0 w 742"/>
                <a:gd name="T9" fmla="*/ 0 h 715"/>
                <a:gd name="T10" fmla="*/ 0 w 742"/>
                <a:gd name="T11" fmla="*/ 0 h 715"/>
                <a:gd name="T12" fmla="*/ 0 w 742"/>
                <a:gd name="T13" fmla="*/ 0 h 715"/>
                <a:gd name="T14" fmla="*/ 0 w 742"/>
                <a:gd name="T15" fmla="*/ 0 h 715"/>
                <a:gd name="T16" fmla="*/ 0 w 742"/>
                <a:gd name="T17" fmla="*/ 0 h 715"/>
                <a:gd name="T18" fmla="*/ 0 w 742"/>
                <a:gd name="T19" fmla="*/ 0 h 715"/>
                <a:gd name="T20" fmla="*/ 0 w 742"/>
                <a:gd name="T21" fmla="*/ 0 h 715"/>
                <a:gd name="T22" fmla="*/ 0 w 742"/>
                <a:gd name="T23" fmla="*/ 0 h 715"/>
                <a:gd name="T24" fmla="*/ 0 w 742"/>
                <a:gd name="T25" fmla="*/ 0 h 715"/>
                <a:gd name="T26" fmla="*/ 0 w 742"/>
                <a:gd name="T27" fmla="*/ 0 h 715"/>
                <a:gd name="T28" fmla="*/ 0 w 742"/>
                <a:gd name="T29" fmla="*/ 0 h 715"/>
                <a:gd name="T30" fmla="*/ 0 w 742"/>
                <a:gd name="T31" fmla="*/ 0 h 715"/>
                <a:gd name="T32" fmla="*/ 0 w 742"/>
                <a:gd name="T33" fmla="*/ 0 h 715"/>
                <a:gd name="T34" fmla="*/ 0 w 742"/>
                <a:gd name="T35" fmla="*/ 0 h 715"/>
                <a:gd name="T36" fmla="*/ 0 w 742"/>
                <a:gd name="T37" fmla="*/ 0 h 715"/>
                <a:gd name="T38" fmla="*/ 0 w 742"/>
                <a:gd name="T39" fmla="*/ 0 h 715"/>
                <a:gd name="T40" fmla="*/ 0 w 742"/>
                <a:gd name="T41" fmla="*/ 0 h 715"/>
                <a:gd name="T42" fmla="*/ 0 w 742"/>
                <a:gd name="T43" fmla="*/ 0 h 715"/>
                <a:gd name="T44" fmla="*/ 0 w 742"/>
                <a:gd name="T45" fmla="*/ 0 h 715"/>
                <a:gd name="T46" fmla="*/ 0 w 742"/>
                <a:gd name="T47" fmla="*/ 0 h 715"/>
                <a:gd name="T48" fmla="*/ 0 w 742"/>
                <a:gd name="T49" fmla="*/ 0 h 715"/>
                <a:gd name="T50" fmla="*/ 0 w 742"/>
                <a:gd name="T51" fmla="*/ 0 h 715"/>
                <a:gd name="T52" fmla="*/ 0 w 742"/>
                <a:gd name="T53" fmla="*/ 0 h 715"/>
                <a:gd name="T54" fmla="*/ 0 w 742"/>
                <a:gd name="T55" fmla="*/ 0 h 715"/>
                <a:gd name="T56" fmla="*/ 0 w 742"/>
                <a:gd name="T57" fmla="*/ 0 h 715"/>
                <a:gd name="T58" fmla="*/ 0 w 742"/>
                <a:gd name="T59" fmla="*/ 0 h 715"/>
                <a:gd name="T60" fmla="*/ 0 w 742"/>
                <a:gd name="T61" fmla="*/ 0 h 715"/>
                <a:gd name="T62" fmla="*/ 0 w 742"/>
                <a:gd name="T63" fmla="*/ 0 h 715"/>
                <a:gd name="T64" fmla="*/ 0 w 742"/>
                <a:gd name="T65" fmla="*/ 0 h 715"/>
                <a:gd name="T66" fmla="*/ 0 w 742"/>
                <a:gd name="T67" fmla="*/ 0 h 715"/>
                <a:gd name="T68" fmla="*/ 0 w 742"/>
                <a:gd name="T69" fmla="*/ 0 h 715"/>
                <a:gd name="T70" fmla="*/ 0 w 742"/>
                <a:gd name="T71" fmla="*/ 0 h 715"/>
                <a:gd name="T72" fmla="*/ 0 w 742"/>
                <a:gd name="T73" fmla="*/ 0 h 715"/>
                <a:gd name="T74" fmla="*/ 0 w 742"/>
                <a:gd name="T75" fmla="*/ 0 h 715"/>
                <a:gd name="T76" fmla="*/ 0 w 742"/>
                <a:gd name="T77" fmla="*/ 0 h 715"/>
                <a:gd name="T78" fmla="*/ 0 w 742"/>
                <a:gd name="T79" fmla="*/ 0 h 715"/>
                <a:gd name="T80" fmla="*/ 0 w 742"/>
                <a:gd name="T81" fmla="*/ 0 h 715"/>
                <a:gd name="T82" fmla="*/ 0 w 742"/>
                <a:gd name="T83" fmla="*/ 0 h 715"/>
                <a:gd name="T84" fmla="*/ 0 w 742"/>
                <a:gd name="T85" fmla="*/ 0 h 715"/>
                <a:gd name="T86" fmla="*/ 0 w 742"/>
                <a:gd name="T87" fmla="*/ 0 h 715"/>
                <a:gd name="T88" fmla="*/ 0 w 742"/>
                <a:gd name="T89" fmla="*/ 0 h 715"/>
                <a:gd name="T90" fmla="*/ 0 w 742"/>
                <a:gd name="T91" fmla="*/ 0 h 71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742"/>
                <a:gd name="T139" fmla="*/ 0 h 715"/>
                <a:gd name="T140" fmla="*/ 742 w 742"/>
                <a:gd name="T141" fmla="*/ 715 h 71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742" h="715">
                  <a:moveTo>
                    <a:pt x="125" y="86"/>
                  </a:moveTo>
                  <a:lnTo>
                    <a:pt x="109" y="97"/>
                  </a:lnTo>
                  <a:lnTo>
                    <a:pt x="92" y="114"/>
                  </a:lnTo>
                  <a:lnTo>
                    <a:pt x="76" y="138"/>
                  </a:lnTo>
                  <a:lnTo>
                    <a:pt x="61" y="164"/>
                  </a:lnTo>
                  <a:lnTo>
                    <a:pt x="48" y="192"/>
                  </a:lnTo>
                  <a:lnTo>
                    <a:pt x="37" y="221"/>
                  </a:lnTo>
                  <a:lnTo>
                    <a:pt x="29" y="246"/>
                  </a:lnTo>
                  <a:lnTo>
                    <a:pt x="25" y="266"/>
                  </a:lnTo>
                  <a:lnTo>
                    <a:pt x="15" y="359"/>
                  </a:lnTo>
                  <a:lnTo>
                    <a:pt x="8" y="449"/>
                  </a:lnTo>
                  <a:lnTo>
                    <a:pt x="2" y="517"/>
                  </a:lnTo>
                  <a:lnTo>
                    <a:pt x="0" y="544"/>
                  </a:lnTo>
                  <a:lnTo>
                    <a:pt x="1" y="549"/>
                  </a:lnTo>
                  <a:lnTo>
                    <a:pt x="4" y="562"/>
                  </a:lnTo>
                  <a:lnTo>
                    <a:pt x="11" y="583"/>
                  </a:lnTo>
                  <a:lnTo>
                    <a:pt x="21" y="607"/>
                  </a:lnTo>
                  <a:lnTo>
                    <a:pt x="35" y="633"/>
                  </a:lnTo>
                  <a:lnTo>
                    <a:pt x="54" y="658"/>
                  </a:lnTo>
                  <a:lnTo>
                    <a:pt x="80" y="678"/>
                  </a:lnTo>
                  <a:lnTo>
                    <a:pt x="112" y="695"/>
                  </a:lnTo>
                  <a:lnTo>
                    <a:pt x="137" y="702"/>
                  </a:lnTo>
                  <a:lnTo>
                    <a:pt x="162" y="709"/>
                  </a:lnTo>
                  <a:lnTo>
                    <a:pt x="186" y="712"/>
                  </a:lnTo>
                  <a:lnTo>
                    <a:pt x="208" y="714"/>
                  </a:lnTo>
                  <a:lnTo>
                    <a:pt x="229" y="715"/>
                  </a:lnTo>
                  <a:lnTo>
                    <a:pt x="250" y="715"/>
                  </a:lnTo>
                  <a:lnTo>
                    <a:pt x="269" y="713"/>
                  </a:lnTo>
                  <a:lnTo>
                    <a:pt x="286" y="711"/>
                  </a:lnTo>
                  <a:lnTo>
                    <a:pt x="302" y="708"/>
                  </a:lnTo>
                  <a:lnTo>
                    <a:pt x="316" y="704"/>
                  </a:lnTo>
                  <a:lnTo>
                    <a:pt x="329" y="701"/>
                  </a:lnTo>
                  <a:lnTo>
                    <a:pt x="339" y="698"/>
                  </a:lnTo>
                  <a:lnTo>
                    <a:pt x="347" y="695"/>
                  </a:lnTo>
                  <a:lnTo>
                    <a:pt x="353" y="692"/>
                  </a:lnTo>
                  <a:lnTo>
                    <a:pt x="357" y="691"/>
                  </a:lnTo>
                  <a:lnTo>
                    <a:pt x="358" y="690"/>
                  </a:lnTo>
                  <a:lnTo>
                    <a:pt x="361" y="689"/>
                  </a:lnTo>
                  <a:lnTo>
                    <a:pt x="371" y="686"/>
                  </a:lnTo>
                  <a:lnTo>
                    <a:pt x="387" y="681"/>
                  </a:lnTo>
                  <a:lnTo>
                    <a:pt x="407" y="674"/>
                  </a:lnTo>
                  <a:lnTo>
                    <a:pt x="431" y="665"/>
                  </a:lnTo>
                  <a:lnTo>
                    <a:pt x="458" y="657"/>
                  </a:lnTo>
                  <a:lnTo>
                    <a:pt x="487" y="646"/>
                  </a:lnTo>
                  <a:lnTo>
                    <a:pt x="516" y="635"/>
                  </a:lnTo>
                  <a:lnTo>
                    <a:pt x="547" y="624"/>
                  </a:lnTo>
                  <a:lnTo>
                    <a:pt x="576" y="612"/>
                  </a:lnTo>
                  <a:lnTo>
                    <a:pt x="604" y="601"/>
                  </a:lnTo>
                  <a:lnTo>
                    <a:pt x="629" y="591"/>
                  </a:lnTo>
                  <a:lnTo>
                    <a:pt x="652" y="580"/>
                  </a:lnTo>
                  <a:lnTo>
                    <a:pt x="669" y="570"/>
                  </a:lnTo>
                  <a:lnTo>
                    <a:pt x="682" y="562"/>
                  </a:lnTo>
                  <a:lnTo>
                    <a:pt x="689" y="555"/>
                  </a:lnTo>
                  <a:lnTo>
                    <a:pt x="706" y="510"/>
                  </a:lnTo>
                  <a:lnTo>
                    <a:pt x="720" y="451"/>
                  </a:lnTo>
                  <a:lnTo>
                    <a:pt x="732" y="381"/>
                  </a:lnTo>
                  <a:lnTo>
                    <a:pt x="740" y="306"/>
                  </a:lnTo>
                  <a:lnTo>
                    <a:pt x="742" y="233"/>
                  </a:lnTo>
                  <a:lnTo>
                    <a:pt x="739" y="165"/>
                  </a:lnTo>
                  <a:lnTo>
                    <a:pt x="729" y="111"/>
                  </a:lnTo>
                  <a:lnTo>
                    <a:pt x="713" y="74"/>
                  </a:lnTo>
                  <a:lnTo>
                    <a:pt x="690" y="49"/>
                  </a:lnTo>
                  <a:lnTo>
                    <a:pt x="668" y="31"/>
                  </a:lnTo>
                  <a:lnTo>
                    <a:pt x="648" y="18"/>
                  </a:lnTo>
                  <a:lnTo>
                    <a:pt x="630" y="9"/>
                  </a:lnTo>
                  <a:lnTo>
                    <a:pt x="614" y="4"/>
                  </a:lnTo>
                  <a:lnTo>
                    <a:pt x="602" y="1"/>
                  </a:lnTo>
                  <a:lnTo>
                    <a:pt x="594" y="0"/>
                  </a:lnTo>
                  <a:lnTo>
                    <a:pt x="592" y="0"/>
                  </a:lnTo>
                  <a:lnTo>
                    <a:pt x="590" y="0"/>
                  </a:lnTo>
                  <a:lnTo>
                    <a:pt x="585" y="0"/>
                  </a:lnTo>
                  <a:lnTo>
                    <a:pt x="576" y="0"/>
                  </a:lnTo>
                  <a:lnTo>
                    <a:pt x="564" y="0"/>
                  </a:lnTo>
                  <a:lnTo>
                    <a:pt x="549" y="1"/>
                  </a:lnTo>
                  <a:lnTo>
                    <a:pt x="532" y="1"/>
                  </a:lnTo>
                  <a:lnTo>
                    <a:pt x="513" y="3"/>
                  </a:lnTo>
                  <a:lnTo>
                    <a:pt x="491" y="4"/>
                  </a:lnTo>
                  <a:lnTo>
                    <a:pt x="469" y="6"/>
                  </a:lnTo>
                  <a:lnTo>
                    <a:pt x="445" y="7"/>
                  </a:lnTo>
                  <a:lnTo>
                    <a:pt x="420" y="10"/>
                  </a:lnTo>
                  <a:lnTo>
                    <a:pt x="395" y="13"/>
                  </a:lnTo>
                  <a:lnTo>
                    <a:pt x="369" y="17"/>
                  </a:lnTo>
                  <a:lnTo>
                    <a:pt x="343" y="22"/>
                  </a:lnTo>
                  <a:lnTo>
                    <a:pt x="318" y="26"/>
                  </a:lnTo>
                  <a:lnTo>
                    <a:pt x="293" y="33"/>
                  </a:lnTo>
                  <a:lnTo>
                    <a:pt x="262" y="42"/>
                  </a:lnTo>
                  <a:lnTo>
                    <a:pt x="233" y="49"/>
                  </a:lnTo>
                  <a:lnTo>
                    <a:pt x="209" y="57"/>
                  </a:lnTo>
                  <a:lnTo>
                    <a:pt x="188" y="63"/>
                  </a:lnTo>
                  <a:lnTo>
                    <a:pt x="169" y="69"/>
                  </a:lnTo>
                  <a:lnTo>
                    <a:pt x="153" y="75"/>
                  </a:lnTo>
                  <a:lnTo>
                    <a:pt x="139" y="81"/>
                  </a:lnTo>
                  <a:lnTo>
                    <a:pt x="125" y="86"/>
                  </a:lnTo>
                  <a:close/>
                </a:path>
              </a:pathLst>
            </a:custGeom>
            <a:solidFill>
              <a:srgbClr val="59A35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55" name="Freeform 53"/>
            <p:cNvSpPr>
              <a:spLocks/>
            </p:cNvSpPr>
            <p:nvPr/>
          </p:nvSpPr>
          <p:spPr bwMode="auto">
            <a:xfrm>
              <a:off x="989" y="1469"/>
              <a:ext cx="105" cy="230"/>
            </a:xfrm>
            <a:custGeom>
              <a:avLst/>
              <a:gdLst>
                <a:gd name="T0" fmla="*/ 0 w 317"/>
                <a:gd name="T1" fmla="*/ 0 h 690"/>
                <a:gd name="T2" fmla="*/ 0 w 317"/>
                <a:gd name="T3" fmla="*/ 0 h 690"/>
                <a:gd name="T4" fmla="*/ 0 w 317"/>
                <a:gd name="T5" fmla="*/ 0 h 690"/>
                <a:gd name="T6" fmla="*/ 0 w 317"/>
                <a:gd name="T7" fmla="*/ 0 h 690"/>
                <a:gd name="T8" fmla="*/ 0 w 317"/>
                <a:gd name="T9" fmla="*/ 0 h 690"/>
                <a:gd name="T10" fmla="*/ 0 w 317"/>
                <a:gd name="T11" fmla="*/ 0 h 690"/>
                <a:gd name="T12" fmla="*/ 0 w 317"/>
                <a:gd name="T13" fmla="*/ 0 h 690"/>
                <a:gd name="T14" fmla="*/ 0 w 317"/>
                <a:gd name="T15" fmla="*/ 0 h 690"/>
                <a:gd name="T16" fmla="*/ 0 w 317"/>
                <a:gd name="T17" fmla="*/ 0 h 690"/>
                <a:gd name="T18" fmla="*/ 0 w 317"/>
                <a:gd name="T19" fmla="*/ 0 h 690"/>
                <a:gd name="T20" fmla="*/ 0 w 317"/>
                <a:gd name="T21" fmla="*/ 0 h 690"/>
                <a:gd name="T22" fmla="*/ 0 w 317"/>
                <a:gd name="T23" fmla="*/ 0 h 690"/>
                <a:gd name="T24" fmla="*/ 0 w 317"/>
                <a:gd name="T25" fmla="*/ 0 h 690"/>
                <a:gd name="T26" fmla="*/ 0 w 317"/>
                <a:gd name="T27" fmla="*/ 0 h 690"/>
                <a:gd name="T28" fmla="*/ 0 w 317"/>
                <a:gd name="T29" fmla="*/ 0 h 690"/>
                <a:gd name="T30" fmla="*/ 0 w 317"/>
                <a:gd name="T31" fmla="*/ 0 h 690"/>
                <a:gd name="T32" fmla="*/ 0 w 317"/>
                <a:gd name="T33" fmla="*/ 0 h 690"/>
                <a:gd name="T34" fmla="*/ 0 w 317"/>
                <a:gd name="T35" fmla="*/ 0 h 690"/>
                <a:gd name="T36" fmla="*/ 0 w 317"/>
                <a:gd name="T37" fmla="*/ 0 h 690"/>
                <a:gd name="T38" fmla="*/ 0 w 317"/>
                <a:gd name="T39" fmla="*/ 0 h 69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17"/>
                <a:gd name="T61" fmla="*/ 0 h 690"/>
                <a:gd name="T62" fmla="*/ 317 w 317"/>
                <a:gd name="T63" fmla="*/ 690 h 690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17" h="690">
                  <a:moveTo>
                    <a:pt x="94" y="46"/>
                  </a:moveTo>
                  <a:lnTo>
                    <a:pt x="0" y="690"/>
                  </a:lnTo>
                  <a:lnTo>
                    <a:pt x="216" y="690"/>
                  </a:lnTo>
                  <a:lnTo>
                    <a:pt x="317" y="29"/>
                  </a:lnTo>
                  <a:lnTo>
                    <a:pt x="317" y="28"/>
                  </a:lnTo>
                  <a:lnTo>
                    <a:pt x="317" y="24"/>
                  </a:lnTo>
                  <a:lnTo>
                    <a:pt x="316" y="21"/>
                  </a:lnTo>
                  <a:lnTo>
                    <a:pt x="312" y="16"/>
                  </a:lnTo>
                  <a:lnTo>
                    <a:pt x="303" y="11"/>
                  </a:lnTo>
                  <a:lnTo>
                    <a:pt x="291" y="6"/>
                  </a:lnTo>
                  <a:lnTo>
                    <a:pt x="272" y="3"/>
                  </a:lnTo>
                  <a:lnTo>
                    <a:pt x="246" y="0"/>
                  </a:lnTo>
                  <a:lnTo>
                    <a:pt x="215" y="2"/>
                  </a:lnTo>
                  <a:lnTo>
                    <a:pt x="187" y="6"/>
                  </a:lnTo>
                  <a:lnTo>
                    <a:pt x="162" y="13"/>
                  </a:lnTo>
                  <a:lnTo>
                    <a:pt x="139" y="21"/>
                  </a:lnTo>
                  <a:lnTo>
                    <a:pt x="121" y="31"/>
                  </a:lnTo>
                  <a:lnTo>
                    <a:pt x="106" y="38"/>
                  </a:lnTo>
                  <a:lnTo>
                    <a:pt x="97" y="44"/>
                  </a:lnTo>
                  <a:lnTo>
                    <a:pt x="94" y="46"/>
                  </a:lnTo>
                  <a:close/>
                </a:path>
              </a:pathLst>
            </a:custGeom>
            <a:solidFill>
              <a:srgbClr val="A5A5A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56" name="Freeform 54"/>
            <p:cNvSpPr>
              <a:spLocks/>
            </p:cNvSpPr>
            <p:nvPr/>
          </p:nvSpPr>
          <p:spPr bwMode="auto">
            <a:xfrm>
              <a:off x="475" y="1227"/>
              <a:ext cx="621" cy="313"/>
            </a:xfrm>
            <a:custGeom>
              <a:avLst/>
              <a:gdLst>
                <a:gd name="T0" fmla="*/ 0 w 1863"/>
                <a:gd name="T1" fmla="*/ 0 h 940"/>
                <a:gd name="T2" fmla="*/ 0 w 1863"/>
                <a:gd name="T3" fmla="*/ 0 h 940"/>
                <a:gd name="T4" fmla="*/ 0 w 1863"/>
                <a:gd name="T5" fmla="*/ 0 h 940"/>
                <a:gd name="T6" fmla="*/ 0 w 1863"/>
                <a:gd name="T7" fmla="*/ 0 h 940"/>
                <a:gd name="T8" fmla="*/ 0 w 1863"/>
                <a:gd name="T9" fmla="*/ 0 h 940"/>
                <a:gd name="T10" fmla="*/ 0 w 1863"/>
                <a:gd name="T11" fmla="*/ 0 h 940"/>
                <a:gd name="T12" fmla="*/ 0 w 1863"/>
                <a:gd name="T13" fmla="*/ 0 h 940"/>
                <a:gd name="T14" fmla="*/ 0 w 1863"/>
                <a:gd name="T15" fmla="*/ 0 h 940"/>
                <a:gd name="T16" fmla="*/ 0 w 1863"/>
                <a:gd name="T17" fmla="*/ 0 h 940"/>
                <a:gd name="T18" fmla="*/ 0 w 1863"/>
                <a:gd name="T19" fmla="*/ 0 h 940"/>
                <a:gd name="T20" fmla="*/ 0 w 1863"/>
                <a:gd name="T21" fmla="*/ 0 h 940"/>
                <a:gd name="T22" fmla="*/ 0 w 1863"/>
                <a:gd name="T23" fmla="*/ 0 h 940"/>
                <a:gd name="T24" fmla="*/ 0 w 1863"/>
                <a:gd name="T25" fmla="*/ 0 h 940"/>
                <a:gd name="T26" fmla="*/ 0 w 1863"/>
                <a:gd name="T27" fmla="*/ 0 h 940"/>
                <a:gd name="T28" fmla="*/ 0 w 1863"/>
                <a:gd name="T29" fmla="*/ 0 h 940"/>
                <a:gd name="T30" fmla="*/ 0 w 1863"/>
                <a:gd name="T31" fmla="*/ 0 h 940"/>
                <a:gd name="T32" fmla="*/ 0 w 1863"/>
                <a:gd name="T33" fmla="*/ 0 h 940"/>
                <a:gd name="T34" fmla="*/ 0 w 1863"/>
                <a:gd name="T35" fmla="*/ 0 h 940"/>
                <a:gd name="T36" fmla="*/ 0 w 1863"/>
                <a:gd name="T37" fmla="*/ 0 h 940"/>
                <a:gd name="T38" fmla="*/ 0 w 1863"/>
                <a:gd name="T39" fmla="*/ 0 h 940"/>
                <a:gd name="T40" fmla="*/ 0 w 1863"/>
                <a:gd name="T41" fmla="*/ 0 h 940"/>
                <a:gd name="T42" fmla="*/ 0 w 1863"/>
                <a:gd name="T43" fmla="*/ 0 h 940"/>
                <a:gd name="T44" fmla="*/ 0 w 1863"/>
                <a:gd name="T45" fmla="*/ 0 h 940"/>
                <a:gd name="T46" fmla="*/ 0 w 1863"/>
                <a:gd name="T47" fmla="*/ 0 h 940"/>
                <a:gd name="T48" fmla="*/ 0 w 1863"/>
                <a:gd name="T49" fmla="*/ 0 h 940"/>
                <a:gd name="T50" fmla="*/ 0 w 1863"/>
                <a:gd name="T51" fmla="*/ 0 h 940"/>
                <a:gd name="T52" fmla="*/ 0 w 1863"/>
                <a:gd name="T53" fmla="*/ 0 h 940"/>
                <a:gd name="T54" fmla="*/ 0 w 1863"/>
                <a:gd name="T55" fmla="*/ 0 h 940"/>
                <a:gd name="T56" fmla="*/ 0 w 1863"/>
                <a:gd name="T57" fmla="*/ 0 h 940"/>
                <a:gd name="T58" fmla="*/ 0 w 1863"/>
                <a:gd name="T59" fmla="*/ 0 h 940"/>
                <a:gd name="T60" fmla="*/ 0 w 1863"/>
                <a:gd name="T61" fmla="*/ 0 h 940"/>
                <a:gd name="T62" fmla="*/ 0 w 1863"/>
                <a:gd name="T63" fmla="*/ 0 h 940"/>
                <a:gd name="T64" fmla="*/ 0 w 1863"/>
                <a:gd name="T65" fmla="*/ 0 h 940"/>
                <a:gd name="T66" fmla="*/ 0 w 1863"/>
                <a:gd name="T67" fmla="*/ 0 h 940"/>
                <a:gd name="T68" fmla="*/ 0 w 1863"/>
                <a:gd name="T69" fmla="*/ 0 h 940"/>
                <a:gd name="T70" fmla="*/ 0 w 1863"/>
                <a:gd name="T71" fmla="*/ 0 h 940"/>
                <a:gd name="T72" fmla="*/ 0 w 1863"/>
                <a:gd name="T73" fmla="*/ 0 h 940"/>
                <a:gd name="T74" fmla="*/ 0 w 1863"/>
                <a:gd name="T75" fmla="*/ 0 h 940"/>
                <a:gd name="T76" fmla="*/ 0 w 1863"/>
                <a:gd name="T77" fmla="*/ 0 h 940"/>
                <a:gd name="T78" fmla="*/ 0 w 1863"/>
                <a:gd name="T79" fmla="*/ 0 h 940"/>
                <a:gd name="T80" fmla="*/ 0 w 1863"/>
                <a:gd name="T81" fmla="*/ 0 h 940"/>
                <a:gd name="T82" fmla="*/ 0 w 1863"/>
                <a:gd name="T83" fmla="*/ 0 h 940"/>
                <a:gd name="T84" fmla="*/ 0 w 1863"/>
                <a:gd name="T85" fmla="*/ 0 h 940"/>
                <a:gd name="T86" fmla="*/ 0 w 1863"/>
                <a:gd name="T87" fmla="*/ 0 h 940"/>
                <a:gd name="T88" fmla="*/ 0 w 1863"/>
                <a:gd name="T89" fmla="*/ 0 h 940"/>
                <a:gd name="T90" fmla="*/ 0 w 1863"/>
                <a:gd name="T91" fmla="*/ 0 h 940"/>
                <a:gd name="T92" fmla="*/ 0 w 1863"/>
                <a:gd name="T93" fmla="*/ 0 h 940"/>
                <a:gd name="T94" fmla="*/ 0 w 1863"/>
                <a:gd name="T95" fmla="*/ 0 h 940"/>
                <a:gd name="T96" fmla="*/ 0 w 1863"/>
                <a:gd name="T97" fmla="*/ 0 h 940"/>
                <a:gd name="T98" fmla="*/ 0 w 1863"/>
                <a:gd name="T99" fmla="*/ 0 h 940"/>
                <a:gd name="T100" fmla="*/ 0 w 1863"/>
                <a:gd name="T101" fmla="*/ 0 h 940"/>
                <a:gd name="T102" fmla="*/ 0 w 1863"/>
                <a:gd name="T103" fmla="*/ 0 h 940"/>
                <a:gd name="T104" fmla="*/ 0 w 1863"/>
                <a:gd name="T105" fmla="*/ 0 h 940"/>
                <a:gd name="T106" fmla="*/ 0 w 1863"/>
                <a:gd name="T107" fmla="*/ 0 h 940"/>
                <a:gd name="T108" fmla="*/ 0 w 1863"/>
                <a:gd name="T109" fmla="*/ 0 h 940"/>
                <a:gd name="T110" fmla="*/ 0 w 1863"/>
                <a:gd name="T111" fmla="*/ 0 h 940"/>
                <a:gd name="T112" fmla="*/ 0 w 1863"/>
                <a:gd name="T113" fmla="*/ 0 h 940"/>
                <a:gd name="T114" fmla="*/ 0 w 1863"/>
                <a:gd name="T115" fmla="*/ 0 h 940"/>
                <a:gd name="T116" fmla="*/ 0 w 1863"/>
                <a:gd name="T117" fmla="*/ 0 h 940"/>
                <a:gd name="T118" fmla="*/ 0 w 1863"/>
                <a:gd name="T119" fmla="*/ 0 h 94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863"/>
                <a:gd name="T181" fmla="*/ 0 h 940"/>
                <a:gd name="T182" fmla="*/ 1863 w 1863"/>
                <a:gd name="T183" fmla="*/ 940 h 94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863" h="940">
                  <a:moveTo>
                    <a:pt x="894" y="802"/>
                  </a:moveTo>
                  <a:lnTo>
                    <a:pt x="968" y="777"/>
                  </a:lnTo>
                  <a:lnTo>
                    <a:pt x="967" y="793"/>
                  </a:lnTo>
                  <a:lnTo>
                    <a:pt x="965" y="809"/>
                  </a:lnTo>
                  <a:lnTo>
                    <a:pt x="962" y="825"/>
                  </a:lnTo>
                  <a:lnTo>
                    <a:pt x="958" y="841"/>
                  </a:lnTo>
                  <a:lnTo>
                    <a:pt x="952" y="858"/>
                  </a:lnTo>
                  <a:lnTo>
                    <a:pt x="943" y="872"/>
                  </a:lnTo>
                  <a:lnTo>
                    <a:pt x="932" y="885"/>
                  </a:lnTo>
                  <a:lnTo>
                    <a:pt x="918" y="896"/>
                  </a:lnTo>
                  <a:lnTo>
                    <a:pt x="904" y="898"/>
                  </a:lnTo>
                  <a:lnTo>
                    <a:pt x="890" y="896"/>
                  </a:lnTo>
                  <a:lnTo>
                    <a:pt x="876" y="890"/>
                  </a:lnTo>
                  <a:lnTo>
                    <a:pt x="862" y="882"/>
                  </a:lnTo>
                  <a:lnTo>
                    <a:pt x="848" y="871"/>
                  </a:lnTo>
                  <a:lnTo>
                    <a:pt x="837" y="859"/>
                  </a:lnTo>
                  <a:lnTo>
                    <a:pt x="826" y="844"/>
                  </a:lnTo>
                  <a:lnTo>
                    <a:pt x="817" y="828"/>
                  </a:lnTo>
                  <a:lnTo>
                    <a:pt x="894" y="802"/>
                  </a:lnTo>
                  <a:lnTo>
                    <a:pt x="888" y="773"/>
                  </a:lnTo>
                  <a:lnTo>
                    <a:pt x="807" y="801"/>
                  </a:lnTo>
                  <a:lnTo>
                    <a:pt x="800" y="795"/>
                  </a:lnTo>
                  <a:lnTo>
                    <a:pt x="793" y="785"/>
                  </a:lnTo>
                  <a:lnTo>
                    <a:pt x="789" y="774"/>
                  </a:lnTo>
                  <a:lnTo>
                    <a:pt x="782" y="763"/>
                  </a:lnTo>
                  <a:lnTo>
                    <a:pt x="794" y="758"/>
                  </a:lnTo>
                  <a:lnTo>
                    <a:pt x="808" y="754"/>
                  </a:lnTo>
                  <a:lnTo>
                    <a:pt x="822" y="748"/>
                  </a:lnTo>
                  <a:lnTo>
                    <a:pt x="838" y="743"/>
                  </a:lnTo>
                  <a:lnTo>
                    <a:pt x="853" y="737"/>
                  </a:lnTo>
                  <a:lnTo>
                    <a:pt x="868" y="733"/>
                  </a:lnTo>
                  <a:lnTo>
                    <a:pt x="881" y="729"/>
                  </a:lnTo>
                  <a:lnTo>
                    <a:pt x="894" y="724"/>
                  </a:lnTo>
                  <a:lnTo>
                    <a:pt x="886" y="696"/>
                  </a:lnTo>
                  <a:lnTo>
                    <a:pt x="788" y="729"/>
                  </a:lnTo>
                  <a:lnTo>
                    <a:pt x="787" y="726"/>
                  </a:lnTo>
                  <a:lnTo>
                    <a:pt x="787" y="723"/>
                  </a:lnTo>
                  <a:lnTo>
                    <a:pt x="787" y="720"/>
                  </a:lnTo>
                  <a:lnTo>
                    <a:pt x="787" y="716"/>
                  </a:lnTo>
                  <a:lnTo>
                    <a:pt x="747" y="712"/>
                  </a:lnTo>
                  <a:lnTo>
                    <a:pt x="747" y="733"/>
                  </a:lnTo>
                  <a:lnTo>
                    <a:pt x="749" y="752"/>
                  </a:lnTo>
                  <a:lnTo>
                    <a:pt x="753" y="773"/>
                  </a:lnTo>
                  <a:lnTo>
                    <a:pt x="760" y="792"/>
                  </a:lnTo>
                  <a:lnTo>
                    <a:pt x="767" y="811"/>
                  </a:lnTo>
                  <a:lnTo>
                    <a:pt x="776" y="830"/>
                  </a:lnTo>
                  <a:lnTo>
                    <a:pt x="787" y="847"/>
                  </a:lnTo>
                  <a:lnTo>
                    <a:pt x="798" y="864"/>
                  </a:lnTo>
                  <a:lnTo>
                    <a:pt x="811" y="881"/>
                  </a:lnTo>
                  <a:lnTo>
                    <a:pt x="825" y="897"/>
                  </a:lnTo>
                  <a:lnTo>
                    <a:pt x="840" y="911"/>
                  </a:lnTo>
                  <a:lnTo>
                    <a:pt x="856" y="922"/>
                  </a:lnTo>
                  <a:lnTo>
                    <a:pt x="873" y="931"/>
                  </a:lnTo>
                  <a:lnTo>
                    <a:pt x="892" y="937"/>
                  </a:lnTo>
                  <a:lnTo>
                    <a:pt x="911" y="940"/>
                  </a:lnTo>
                  <a:lnTo>
                    <a:pt x="932" y="938"/>
                  </a:lnTo>
                  <a:lnTo>
                    <a:pt x="947" y="934"/>
                  </a:lnTo>
                  <a:lnTo>
                    <a:pt x="960" y="927"/>
                  </a:lnTo>
                  <a:lnTo>
                    <a:pt x="971" y="918"/>
                  </a:lnTo>
                  <a:lnTo>
                    <a:pt x="981" y="908"/>
                  </a:lnTo>
                  <a:lnTo>
                    <a:pt x="987" y="896"/>
                  </a:lnTo>
                  <a:lnTo>
                    <a:pt x="994" y="883"/>
                  </a:lnTo>
                  <a:lnTo>
                    <a:pt x="999" y="869"/>
                  </a:lnTo>
                  <a:lnTo>
                    <a:pt x="1002" y="854"/>
                  </a:lnTo>
                  <a:lnTo>
                    <a:pt x="1035" y="592"/>
                  </a:lnTo>
                  <a:lnTo>
                    <a:pt x="1037" y="572"/>
                  </a:lnTo>
                  <a:lnTo>
                    <a:pt x="1040" y="552"/>
                  </a:lnTo>
                  <a:lnTo>
                    <a:pt x="1044" y="532"/>
                  </a:lnTo>
                  <a:lnTo>
                    <a:pt x="1048" y="513"/>
                  </a:lnTo>
                  <a:lnTo>
                    <a:pt x="1052" y="493"/>
                  </a:lnTo>
                  <a:lnTo>
                    <a:pt x="1057" y="475"/>
                  </a:lnTo>
                  <a:lnTo>
                    <a:pt x="1063" y="456"/>
                  </a:lnTo>
                  <a:lnTo>
                    <a:pt x="1070" y="438"/>
                  </a:lnTo>
                  <a:lnTo>
                    <a:pt x="1077" y="416"/>
                  </a:lnTo>
                  <a:lnTo>
                    <a:pt x="1087" y="395"/>
                  </a:lnTo>
                  <a:lnTo>
                    <a:pt x="1098" y="374"/>
                  </a:lnTo>
                  <a:lnTo>
                    <a:pt x="1111" y="353"/>
                  </a:lnTo>
                  <a:lnTo>
                    <a:pt x="1125" y="334"/>
                  </a:lnTo>
                  <a:lnTo>
                    <a:pt x="1139" y="314"/>
                  </a:lnTo>
                  <a:lnTo>
                    <a:pt x="1155" y="297"/>
                  </a:lnTo>
                  <a:lnTo>
                    <a:pt x="1173" y="280"/>
                  </a:lnTo>
                  <a:lnTo>
                    <a:pt x="1191" y="264"/>
                  </a:lnTo>
                  <a:lnTo>
                    <a:pt x="1210" y="249"/>
                  </a:lnTo>
                  <a:lnTo>
                    <a:pt x="1230" y="236"/>
                  </a:lnTo>
                  <a:lnTo>
                    <a:pt x="1251" y="225"/>
                  </a:lnTo>
                  <a:lnTo>
                    <a:pt x="1273" y="216"/>
                  </a:lnTo>
                  <a:lnTo>
                    <a:pt x="1294" y="207"/>
                  </a:lnTo>
                  <a:lnTo>
                    <a:pt x="1317" y="201"/>
                  </a:lnTo>
                  <a:lnTo>
                    <a:pt x="1341" y="197"/>
                  </a:lnTo>
                  <a:lnTo>
                    <a:pt x="1354" y="212"/>
                  </a:lnTo>
                  <a:lnTo>
                    <a:pt x="1366" y="225"/>
                  </a:lnTo>
                  <a:lnTo>
                    <a:pt x="1378" y="238"/>
                  </a:lnTo>
                  <a:lnTo>
                    <a:pt x="1391" y="249"/>
                  </a:lnTo>
                  <a:lnTo>
                    <a:pt x="1406" y="259"/>
                  </a:lnTo>
                  <a:lnTo>
                    <a:pt x="1423" y="268"/>
                  </a:lnTo>
                  <a:lnTo>
                    <a:pt x="1445" y="276"/>
                  </a:lnTo>
                  <a:lnTo>
                    <a:pt x="1471" y="284"/>
                  </a:lnTo>
                  <a:lnTo>
                    <a:pt x="1486" y="287"/>
                  </a:lnTo>
                  <a:lnTo>
                    <a:pt x="1500" y="288"/>
                  </a:lnTo>
                  <a:lnTo>
                    <a:pt x="1515" y="289"/>
                  </a:lnTo>
                  <a:lnTo>
                    <a:pt x="1530" y="289"/>
                  </a:lnTo>
                  <a:lnTo>
                    <a:pt x="1544" y="287"/>
                  </a:lnTo>
                  <a:lnTo>
                    <a:pt x="1557" y="285"/>
                  </a:lnTo>
                  <a:lnTo>
                    <a:pt x="1571" y="282"/>
                  </a:lnTo>
                  <a:lnTo>
                    <a:pt x="1584" y="276"/>
                  </a:lnTo>
                  <a:lnTo>
                    <a:pt x="1597" y="272"/>
                  </a:lnTo>
                  <a:lnTo>
                    <a:pt x="1609" y="265"/>
                  </a:lnTo>
                  <a:lnTo>
                    <a:pt x="1622" y="259"/>
                  </a:lnTo>
                  <a:lnTo>
                    <a:pt x="1634" y="251"/>
                  </a:lnTo>
                  <a:lnTo>
                    <a:pt x="1645" y="243"/>
                  </a:lnTo>
                  <a:lnTo>
                    <a:pt x="1656" y="234"/>
                  </a:lnTo>
                  <a:lnTo>
                    <a:pt x="1667" y="224"/>
                  </a:lnTo>
                  <a:lnTo>
                    <a:pt x="1678" y="214"/>
                  </a:lnTo>
                  <a:lnTo>
                    <a:pt x="1713" y="234"/>
                  </a:lnTo>
                  <a:lnTo>
                    <a:pt x="1743" y="258"/>
                  </a:lnTo>
                  <a:lnTo>
                    <a:pt x="1769" y="286"/>
                  </a:lnTo>
                  <a:lnTo>
                    <a:pt x="1792" y="319"/>
                  </a:lnTo>
                  <a:lnTo>
                    <a:pt x="1809" y="353"/>
                  </a:lnTo>
                  <a:lnTo>
                    <a:pt x="1823" y="391"/>
                  </a:lnTo>
                  <a:lnTo>
                    <a:pt x="1831" y="429"/>
                  </a:lnTo>
                  <a:lnTo>
                    <a:pt x="1834" y="469"/>
                  </a:lnTo>
                  <a:lnTo>
                    <a:pt x="1836" y="496"/>
                  </a:lnTo>
                  <a:lnTo>
                    <a:pt x="1840" y="527"/>
                  </a:lnTo>
                  <a:lnTo>
                    <a:pt x="1843" y="550"/>
                  </a:lnTo>
                  <a:lnTo>
                    <a:pt x="1846" y="556"/>
                  </a:lnTo>
                  <a:lnTo>
                    <a:pt x="1858" y="507"/>
                  </a:lnTo>
                  <a:lnTo>
                    <a:pt x="1863" y="456"/>
                  </a:lnTo>
                  <a:lnTo>
                    <a:pt x="1861" y="404"/>
                  </a:lnTo>
                  <a:lnTo>
                    <a:pt x="1853" y="355"/>
                  </a:lnTo>
                  <a:lnTo>
                    <a:pt x="1848" y="339"/>
                  </a:lnTo>
                  <a:lnTo>
                    <a:pt x="1843" y="323"/>
                  </a:lnTo>
                  <a:lnTo>
                    <a:pt x="1836" y="307"/>
                  </a:lnTo>
                  <a:lnTo>
                    <a:pt x="1828" y="291"/>
                  </a:lnTo>
                  <a:lnTo>
                    <a:pt x="1819" y="277"/>
                  </a:lnTo>
                  <a:lnTo>
                    <a:pt x="1809" y="263"/>
                  </a:lnTo>
                  <a:lnTo>
                    <a:pt x="1799" y="249"/>
                  </a:lnTo>
                  <a:lnTo>
                    <a:pt x="1787" y="236"/>
                  </a:lnTo>
                  <a:lnTo>
                    <a:pt x="1775" y="224"/>
                  </a:lnTo>
                  <a:lnTo>
                    <a:pt x="1762" y="212"/>
                  </a:lnTo>
                  <a:lnTo>
                    <a:pt x="1749" y="200"/>
                  </a:lnTo>
                  <a:lnTo>
                    <a:pt x="1735" y="189"/>
                  </a:lnTo>
                  <a:lnTo>
                    <a:pt x="1720" y="179"/>
                  </a:lnTo>
                  <a:lnTo>
                    <a:pt x="1705" y="169"/>
                  </a:lnTo>
                  <a:lnTo>
                    <a:pt x="1691" y="160"/>
                  </a:lnTo>
                  <a:lnTo>
                    <a:pt x="1676" y="152"/>
                  </a:lnTo>
                  <a:lnTo>
                    <a:pt x="1673" y="153"/>
                  </a:lnTo>
                  <a:lnTo>
                    <a:pt x="1671" y="154"/>
                  </a:lnTo>
                  <a:lnTo>
                    <a:pt x="1668" y="155"/>
                  </a:lnTo>
                  <a:lnTo>
                    <a:pt x="1666" y="157"/>
                  </a:lnTo>
                  <a:lnTo>
                    <a:pt x="1663" y="160"/>
                  </a:lnTo>
                  <a:lnTo>
                    <a:pt x="1659" y="166"/>
                  </a:lnTo>
                  <a:lnTo>
                    <a:pt x="1651" y="173"/>
                  </a:lnTo>
                  <a:lnTo>
                    <a:pt x="1642" y="183"/>
                  </a:lnTo>
                  <a:lnTo>
                    <a:pt x="1629" y="195"/>
                  </a:lnTo>
                  <a:lnTo>
                    <a:pt x="1617" y="205"/>
                  </a:lnTo>
                  <a:lnTo>
                    <a:pt x="1607" y="213"/>
                  </a:lnTo>
                  <a:lnTo>
                    <a:pt x="1596" y="221"/>
                  </a:lnTo>
                  <a:lnTo>
                    <a:pt x="1586" y="226"/>
                  </a:lnTo>
                  <a:lnTo>
                    <a:pt x="1576" y="232"/>
                  </a:lnTo>
                  <a:lnTo>
                    <a:pt x="1568" y="235"/>
                  </a:lnTo>
                  <a:lnTo>
                    <a:pt x="1558" y="238"/>
                  </a:lnTo>
                  <a:lnTo>
                    <a:pt x="1548" y="239"/>
                  </a:lnTo>
                  <a:lnTo>
                    <a:pt x="1538" y="240"/>
                  </a:lnTo>
                  <a:lnTo>
                    <a:pt x="1528" y="242"/>
                  </a:lnTo>
                  <a:lnTo>
                    <a:pt x="1518" y="242"/>
                  </a:lnTo>
                  <a:lnTo>
                    <a:pt x="1506" y="240"/>
                  </a:lnTo>
                  <a:lnTo>
                    <a:pt x="1493" y="240"/>
                  </a:lnTo>
                  <a:lnTo>
                    <a:pt x="1479" y="239"/>
                  </a:lnTo>
                  <a:lnTo>
                    <a:pt x="1463" y="238"/>
                  </a:lnTo>
                  <a:lnTo>
                    <a:pt x="1454" y="234"/>
                  </a:lnTo>
                  <a:lnTo>
                    <a:pt x="1443" y="231"/>
                  </a:lnTo>
                  <a:lnTo>
                    <a:pt x="1433" y="226"/>
                  </a:lnTo>
                  <a:lnTo>
                    <a:pt x="1422" y="222"/>
                  </a:lnTo>
                  <a:lnTo>
                    <a:pt x="1412" y="218"/>
                  </a:lnTo>
                  <a:lnTo>
                    <a:pt x="1403" y="211"/>
                  </a:lnTo>
                  <a:lnTo>
                    <a:pt x="1395" y="204"/>
                  </a:lnTo>
                  <a:lnTo>
                    <a:pt x="1387" y="195"/>
                  </a:lnTo>
                  <a:lnTo>
                    <a:pt x="1391" y="192"/>
                  </a:lnTo>
                  <a:lnTo>
                    <a:pt x="1394" y="187"/>
                  </a:lnTo>
                  <a:lnTo>
                    <a:pt x="1396" y="183"/>
                  </a:lnTo>
                  <a:lnTo>
                    <a:pt x="1399" y="179"/>
                  </a:lnTo>
                  <a:lnTo>
                    <a:pt x="1407" y="156"/>
                  </a:lnTo>
                  <a:lnTo>
                    <a:pt x="1410" y="132"/>
                  </a:lnTo>
                  <a:lnTo>
                    <a:pt x="1410" y="108"/>
                  </a:lnTo>
                  <a:lnTo>
                    <a:pt x="1408" y="85"/>
                  </a:lnTo>
                  <a:lnTo>
                    <a:pt x="1403" y="61"/>
                  </a:lnTo>
                  <a:lnTo>
                    <a:pt x="1394" y="40"/>
                  </a:lnTo>
                  <a:lnTo>
                    <a:pt x="1383" y="19"/>
                  </a:lnTo>
                  <a:lnTo>
                    <a:pt x="1370" y="0"/>
                  </a:lnTo>
                  <a:lnTo>
                    <a:pt x="1369" y="5"/>
                  </a:lnTo>
                  <a:lnTo>
                    <a:pt x="1370" y="22"/>
                  </a:lnTo>
                  <a:lnTo>
                    <a:pt x="1372" y="46"/>
                  </a:lnTo>
                  <a:lnTo>
                    <a:pt x="1373" y="75"/>
                  </a:lnTo>
                  <a:lnTo>
                    <a:pt x="1371" y="105"/>
                  </a:lnTo>
                  <a:lnTo>
                    <a:pt x="1366" y="132"/>
                  </a:lnTo>
                  <a:lnTo>
                    <a:pt x="1354" y="154"/>
                  </a:lnTo>
                  <a:lnTo>
                    <a:pt x="1334" y="167"/>
                  </a:lnTo>
                  <a:lnTo>
                    <a:pt x="1313" y="167"/>
                  </a:lnTo>
                  <a:lnTo>
                    <a:pt x="1291" y="169"/>
                  </a:lnTo>
                  <a:lnTo>
                    <a:pt x="1270" y="173"/>
                  </a:lnTo>
                  <a:lnTo>
                    <a:pt x="1250" y="179"/>
                  </a:lnTo>
                  <a:lnTo>
                    <a:pt x="1230" y="185"/>
                  </a:lnTo>
                  <a:lnTo>
                    <a:pt x="1211" y="194"/>
                  </a:lnTo>
                  <a:lnTo>
                    <a:pt x="1192" y="203"/>
                  </a:lnTo>
                  <a:lnTo>
                    <a:pt x="1174" y="213"/>
                  </a:lnTo>
                  <a:lnTo>
                    <a:pt x="1156" y="225"/>
                  </a:lnTo>
                  <a:lnTo>
                    <a:pt x="1139" y="238"/>
                  </a:lnTo>
                  <a:lnTo>
                    <a:pt x="1124" y="252"/>
                  </a:lnTo>
                  <a:lnTo>
                    <a:pt x="1109" y="268"/>
                  </a:lnTo>
                  <a:lnTo>
                    <a:pt x="1095" y="283"/>
                  </a:lnTo>
                  <a:lnTo>
                    <a:pt x="1082" y="300"/>
                  </a:lnTo>
                  <a:lnTo>
                    <a:pt x="1069" y="317"/>
                  </a:lnTo>
                  <a:lnTo>
                    <a:pt x="1058" y="335"/>
                  </a:lnTo>
                  <a:lnTo>
                    <a:pt x="1049" y="351"/>
                  </a:lnTo>
                  <a:lnTo>
                    <a:pt x="1042" y="368"/>
                  </a:lnTo>
                  <a:lnTo>
                    <a:pt x="1036" y="386"/>
                  </a:lnTo>
                  <a:lnTo>
                    <a:pt x="1032" y="403"/>
                  </a:lnTo>
                  <a:lnTo>
                    <a:pt x="1027" y="421"/>
                  </a:lnTo>
                  <a:lnTo>
                    <a:pt x="1023" y="439"/>
                  </a:lnTo>
                  <a:lnTo>
                    <a:pt x="1019" y="456"/>
                  </a:lnTo>
                  <a:lnTo>
                    <a:pt x="1014" y="474"/>
                  </a:lnTo>
                  <a:lnTo>
                    <a:pt x="1006" y="469"/>
                  </a:lnTo>
                  <a:lnTo>
                    <a:pt x="994" y="465"/>
                  </a:lnTo>
                  <a:lnTo>
                    <a:pt x="979" y="461"/>
                  </a:lnTo>
                  <a:lnTo>
                    <a:pt x="963" y="455"/>
                  </a:lnTo>
                  <a:lnTo>
                    <a:pt x="948" y="449"/>
                  </a:lnTo>
                  <a:lnTo>
                    <a:pt x="934" y="442"/>
                  </a:lnTo>
                  <a:lnTo>
                    <a:pt x="924" y="436"/>
                  </a:lnTo>
                  <a:lnTo>
                    <a:pt x="920" y="428"/>
                  </a:lnTo>
                  <a:lnTo>
                    <a:pt x="901" y="431"/>
                  </a:lnTo>
                  <a:lnTo>
                    <a:pt x="870" y="437"/>
                  </a:lnTo>
                  <a:lnTo>
                    <a:pt x="831" y="442"/>
                  </a:lnTo>
                  <a:lnTo>
                    <a:pt x="785" y="451"/>
                  </a:lnTo>
                  <a:lnTo>
                    <a:pt x="732" y="460"/>
                  </a:lnTo>
                  <a:lnTo>
                    <a:pt x="676" y="468"/>
                  </a:lnTo>
                  <a:lnTo>
                    <a:pt x="617" y="478"/>
                  </a:lnTo>
                  <a:lnTo>
                    <a:pt x="558" y="488"/>
                  </a:lnTo>
                  <a:lnTo>
                    <a:pt x="499" y="498"/>
                  </a:lnTo>
                  <a:lnTo>
                    <a:pt x="444" y="507"/>
                  </a:lnTo>
                  <a:lnTo>
                    <a:pt x="392" y="516"/>
                  </a:lnTo>
                  <a:lnTo>
                    <a:pt x="345" y="524"/>
                  </a:lnTo>
                  <a:lnTo>
                    <a:pt x="306" y="530"/>
                  </a:lnTo>
                  <a:lnTo>
                    <a:pt x="277" y="534"/>
                  </a:lnTo>
                  <a:lnTo>
                    <a:pt x="257" y="538"/>
                  </a:lnTo>
                  <a:lnTo>
                    <a:pt x="251" y="539"/>
                  </a:lnTo>
                  <a:lnTo>
                    <a:pt x="236" y="534"/>
                  </a:lnTo>
                  <a:lnTo>
                    <a:pt x="221" y="529"/>
                  </a:lnTo>
                  <a:lnTo>
                    <a:pt x="206" y="525"/>
                  </a:lnTo>
                  <a:lnTo>
                    <a:pt x="191" y="519"/>
                  </a:lnTo>
                  <a:lnTo>
                    <a:pt x="176" y="514"/>
                  </a:lnTo>
                  <a:lnTo>
                    <a:pt x="161" y="508"/>
                  </a:lnTo>
                  <a:lnTo>
                    <a:pt x="147" y="504"/>
                  </a:lnTo>
                  <a:lnTo>
                    <a:pt x="132" y="499"/>
                  </a:lnTo>
                  <a:lnTo>
                    <a:pt x="116" y="493"/>
                  </a:lnTo>
                  <a:lnTo>
                    <a:pt x="101" y="489"/>
                  </a:lnTo>
                  <a:lnTo>
                    <a:pt x="87" y="483"/>
                  </a:lnTo>
                  <a:lnTo>
                    <a:pt x="72" y="479"/>
                  </a:lnTo>
                  <a:lnTo>
                    <a:pt x="57" y="475"/>
                  </a:lnTo>
                  <a:lnTo>
                    <a:pt x="42" y="470"/>
                  </a:lnTo>
                  <a:lnTo>
                    <a:pt x="26" y="466"/>
                  </a:lnTo>
                  <a:lnTo>
                    <a:pt x="11" y="462"/>
                  </a:lnTo>
                  <a:lnTo>
                    <a:pt x="0" y="473"/>
                  </a:lnTo>
                  <a:lnTo>
                    <a:pt x="4" y="475"/>
                  </a:lnTo>
                  <a:lnTo>
                    <a:pt x="10" y="478"/>
                  </a:lnTo>
                  <a:lnTo>
                    <a:pt x="21" y="482"/>
                  </a:lnTo>
                  <a:lnTo>
                    <a:pt x="34" y="488"/>
                  </a:lnTo>
                  <a:lnTo>
                    <a:pt x="50" y="493"/>
                  </a:lnTo>
                  <a:lnTo>
                    <a:pt x="68" y="500"/>
                  </a:lnTo>
                  <a:lnTo>
                    <a:pt x="86" y="507"/>
                  </a:lnTo>
                  <a:lnTo>
                    <a:pt x="105" y="514"/>
                  </a:lnTo>
                  <a:lnTo>
                    <a:pt x="123" y="521"/>
                  </a:lnTo>
                  <a:lnTo>
                    <a:pt x="141" y="528"/>
                  </a:lnTo>
                  <a:lnTo>
                    <a:pt x="159" y="534"/>
                  </a:lnTo>
                  <a:lnTo>
                    <a:pt x="174" y="540"/>
                  </a:lnTo>
                  <a:lnTo>
                    <a:pt x="187" y="545"/>
                  </a:lnTo>
                  <a:lnTo>
                    <a:pt x="197" y="549"/>
                  </a:lnTo>
                  <a:lnTo>
                    <a:pt x="203" y="551"/>
                  </a:lnTo>
                  <a:lnTo>
                    <a:pt x="205" y="552"/>
                  </a:lnTo>
                  <a:lnTo>
                    <a:pt x="204" y="552"/>
                  </a:lnTo>
                  <a:lnTo>
                    <a:pt x="201" y="553"/>
                  </a:lnTo>
                  <a:lnTo>
                    <a:pt x="197" y="555"/>
                  </a:lnTo>
                  <a:lnTo>
                    <a:pt x="191" y="557"/>
                  </a:lnTo>
                  <a:lnTo>
                    <a:pt x="185" y="559"/>
                  </a:lnTo>
                  <a:lnTo>
                    <a:pt x="179" y="563"/>
                  </a:lnTo>
                  <a:lnTo>
                    <a:pt x="174" y="565"/>
                  </a:lnTo>
                  <a:lnTo>
                    <a:pt x="170" y="568"/>
                  </a:lnTo>
                  <a:lnTo>
                    <a:pt x="463" y="697"/>
                  </a:lnTo>
                  <a:lnTo>
                    <a:pt x="469" y="699"/>
                  </a:lnTo>
                  <a:lnTo>
                    <a:pt x="474" y="700"/>
                  </a:lnTo>
                  <a:lnTo>
                    <a:pt x="480" y="700"/>
                  </a:lnTo>
                  <a:lnTo>
                    <a:pt x="485" y="696"/>
                  </a:lnTo>
                  <a:lnTo>
                    <a:pt x="232" y="576"/>
                  </a:lnTo>
                  <a:lnTo>
                    <a:pt x="250" y="571"/>
                  </a:lnTo>
                  <a:lnTo>
                    <a:pt x="279" y="566"/>
                  </a:lnTo>
                  <a:lnTo>
                    <a:pt x="317" y="557"/>
                  </a:lnTo>
                  <a:lnTo>
                    <a:pt x="364" y="549"/>
                  </a:lnTo>
                  <a:lnTo>
                    <a:pt x="417" y="539"/>
                  </a:lnTo>
                  <a:lnTo>
                    <a:pt x="474" y="528"/>
                  </a:lnTo>
                  <a:lnTo>
                    <a:pt x="535" y="516"/>
                  </a:lnTo>
                  <a:lnTo>
                    <a:pt x="596" y="505"/>
                  </a:lnTo>
                  <a:lnTo>
                    <a:pt x="657" y="494"/>
                  </a:lnTo>
                  <a:lnTo>
                    <a:pt x="714" y="483"/>
                  </a:lnTo>
                  <a:lnTo>
                    <a:pt x="768" y="474"/>
                  </a:lnTo>
                  <a:lnTo>
                    <a:pt x="816" y="464"/>
                  </a:lnTo>
                  <a:lnTo>
                    <a:pt x="857" y="457"/>
                  </a:lnTo>
                  <a:lnTo>
                    <a:pt x="888" y="451"/>
                  </a:lnTo>
                  <a:lnTo>
                    <a:pt x="908" y="448"/>
                  </a:lnTo>
                  <a:lnTo>
                    <a:pt x="915" y="447"/>
                  </a:lnTo>
                  <a:lnTo>
                    <a:pt x="927" y="453"/>
                  </a:lnTo>
                  <a:lnTo>
                    <a:pt x="939" y="460"/>
                  </a:lnTo>
                  <a:lnTo>
                    <a:pt x="952" y="466"/>
                  </a:lnTo>
                  <a:lnTo>
                    <a:pt x="965" y="474"/>
                  </a:lnTo>
                  <a:lnTo>
                    <a:pt x="976" y="481"/>
                  </a:lnTo>
                  <a:lnTo>
                    <a:pt x="988" y="489"/>
                  </a:lnTo>
                  <a:lnTo>
                    <a:pt x="1000" y="496"/>
                  </a:lnTo>
                  <a:lnTo>
                    <a:pt x="1011" y="505"/>
                  </a:lnTo>
                  <a:lnTo>
                    <a:pt x="1010" y="533"/>
                  </a:lnTo>
                  <a:lnTo>
                    <a:pt x="1006" y="559"/>
                  </a:lnTo>
                  <a:lnTo>
                    <a:pt x="1000" y="587"/>
                  </a:lnTo>
                  <a:lnTo>
                    <a:pt x="994" y="611"/>
                  </a:lnTo>
                  <a:lnTo>
                    <a:pt x="986" y="603"/>
                  </a:lnTo>
                  <a:lnTo>
                    <a:pt x="979" y="594"/>
                  </a:lnTo>
                  <a:lnTo>
                    <a:pt x="971" y="585"/>
                  </a:lnTo>
                  <a:lnTo>
                    <a:pt x="963" y="578"/>
                  </a:lnTo>
                  <a:lnTo>
                    <a:pt x="956" y="570"/>
                  </a:lnTo>
                  <a:lnTo>
                    <a:pt x="948" y="563"/>
                  </a:lnTo>
                  <a:lnTo>
                    <a:pt x="940" y="555"/>
                  </a:lnTo>
                  <a:lnTo>
                    <a:pt x="930" y="549"/>
                  </a:lnTo>
                  <a:lnTo>
                    <a:pt x="937" y="549"/>
                  </a:lnTo>
                  <a:lnTo>
                    <a:pt x="945" y="551"/>
                  </a:lnTo>
                  <a:lnTo>
                    <a:pt x="953" y="556"/>
                  </a:lnTo>
                  <a:lnTo>
                    <a:pt x="959" y="562"/>
                  </a:lnTo>
                  <a:lnTo>
                    <a:pt x="967" y="567"/>
                  </a:lnTo>
                  <a:lnTo>
                    <a:pt x="974" y="569"/>
                  </a:lnTo>
                  <a:lnTo>
                    <a:pt x="982" y="569"/>
                  </a:lnTo>
                  <a:lnTo>
                    <a:pt x="991" y="565"/>
                  </a:lnTo>
                  <a:lnTo>
                    <a:pt x="983" y="552"/>
                  </a:lnTo>
                  <a:lnTo>
                    <a:pt x="973" y="540"/>
                  </a:lnTo>
                  <a:lnTo>
                    <a:pt x="963" y="529"/>
                  </a:lnTo>
                  <a:lnTo>
                    <a:pt x="952" y="518"/>
                  </a:lnTo>
                  <a:lnTo>
                    <a:pt x="940" y="508"/>
                  </a:lnTo>
                  <a:lnTo>
                    <a:pt x="927" y="500"/>
                  </a:lnTo>
                  <a:lnTo>
                    <a:pt x="914" y="492"/>
                  </a:lnTo>
                  <a:lnTo>
                    <a:pt x="901" y="486"/>
                  </a:lnTo>
                  <a:lnTo>
                    <a:pt x="909" y="487"/>
                  </a:lnTo>
                  <a:lnTo>
                    <a:pt x="918" y="488"/>
                  </a:lnTo>
                  <a:lnTo>
                    <a:pt x="927" y="490"/>
                  </a:lnTo>
                  <a:lnTo>
                    <a:pt x="935" y="492"/>
                  </a:lnTo>
                  <a:lnTo>
                    <a:pt x="944" y="494"/>
                  </a:lnTo>
                  <a:lnTo>
                    <a:pt x="953" y="498"/>
                  </a:lnTo>
                  <a:lnTo>
                    <a:pt x="960" y="501"/>
                  </a:lnTo>
                  <a:lnTo>
                    <a:pt x="968" y="505"/>
                  </a:lnTo>
                  <a:lnTo>
                    <a:pt x="972" y="506"/>
                  </a:lnTo>
                  <a:lnTo>
                    <a:pt x="976" y="510"/>
                  </a:lnTo>
                  <a:lnTo>
                    <a:pt x="981" y="514"/>
                  </a:lnTo>
                  <a:lnTo>
                    <a:pt x="984" y="517"/>
                  </a:lnTo>
                  <a:lnTo>
                    <a:pt x="988" y="521"/>
                  </a:lnTo>
                  <a:lnTo>
                    <a:pt x="993" y="523"/>
                  </a:lnTo>
                  <a:lnTo>
                    <a:pt x="997" y="521"/>
                  </a:lnTo>
                  <a:lnTo>
                    <a:pt x="1002" y="517"/>
                  </a:lnTo>
                  <a:lnTo>
                    <a:pt x="995" y="507"/>
                  </a:lnTo>
                  <a:lnTo>
                    <a:pt x="986" y="500"/>
                  </a:lnTo>
                  <a:lnTo>
                    <a:pt x="976" y="493"/>
                  </a:lnTo>
                  <a:lnTo>
                    <a:pt x="967" y="488"/>
                  </a:lnTo>
                  <a:lnTo>
                    <a:pt x="956" y="483"/>
                  </a:lnTo>
                  <a:lnTo>
                    <a:pt x="945" y="480"/>
                  </a:lnTo>
                  <a:lnTo>
                    <a:pt x="933" y="476"/>
                  </a:lnTo>
                  <a:lnTo>
                    <a:pt x="922" y="473"/>
                  </a:lnTo>
                  <a:lnTo>
                    <a:pt x="916" y="470"/>
                  </a:lnTo>
                  <a:lnTo>
                    <a:pt x="908" y="469"/>
                  </a:lnTo>
                  <a:lnTo>
                    <a:pt x="902" y="469"/>
                  </a:lnTo>
                  <a:lnTo>
                    <a:pt x="896" y="474"/>
                  </a:lnTo>
                  <a:lnTo>
                    <a:pt x="896" y="477"/>
                  </a:lnTo>
                  <a:lnTo>
                    <a:pt x="897" y="480"/>
                  </a:lnTo>
                  <a:lnTo>
                    <a:pt x="898" y="482"/>
                  </a:lnTo>
                  <a:lnTo>
                    <a:pt x="901" y="485"/>
                  </a:lnTo>
                  <a:lnTo>
                    <a:pt x="893" y="487"/>
                  </a:lnTo>
                  <a:lnTo>
                    <a:pt x="884" y="488"/>
                  </a:lnTo>
                  <a:lnTo>
                    <a:pt x="878" y="490"/>
                  </a:lnTo>
                  <a:lnTo>
                    <a:pt x="877" y="499"/>
                  </a:lnTo>
                  <a:lnTo>
                    <a:pt x="885" y="502"/>
                  </a:lnTo>
                  <a:lnTo>
                    <a:pt x="894" y="505"/>
                  </a:lnTo>
                  <a:lnTo>
                    <a:pt x="903" y="508"/>
                  </a:lnTo>
                  <a:lnTo>
                    <a:pt x="912" y="511"/>
                  </a:lnTo>
                  <a:lnTo>
                    <a:pt x="920" y="514"/>
                  </a:lnTo>
                  <a:lnTo>
                    <a:pt x="929" y="518"/>
                  </a:lnTo>
                  <a:lnTo>
                    <a:pt x="936" y="524"/>
                  </a:lnTo>
                  <a:lnTo>
                    <a:pt x="944" y="529"/>
                  </a:lnTo>
                  <a:lnTo>
                    <a:pt x="937" y="530"/>
                  </a:lnTo>
                  <a:lnTo>
                    <a:pt x="930" y="530"/>
                  </a:lnTo>
                  <a:lnTo>
                    <a:pt x="923" y="529"/>
                  </a:lnTo>
                  <a:lnTo>
                    <a:pt x="916" y="527"/>
                  </a:lnTo>
                  <a:lnTo>
                    <a:pt x="908" y="525"/>
                  </a:lnTo>
                  <a:lnTo>
                    <a:pt x="901" y="524"/>
                  </a:lnTo>
                  <a:lnTo>
                    <a:pt x="894" y="526"/>
                  </a:lnTo>
                  <a:lnTo>
                    <a:pt x="886" y="529"/>
                  </a:lnTo>
                  <a:lnTo>
                    <a:pt x="890" y="541"/>
                  </a:lnTo>
                  <a:lnTo>
                    <a:pt x="896" y="551"/>
                  </a:lnTo>
                  <a:lnTo>
                    <a:pt x="904" y="558"/>
                  </a:lnTo>
                  <a:lnTo>
                    <a:pt x="914" y="566"/>
                  </a:lnTo>
                  <a:lnTo>
                    <a:pt x="922" y="574"/>
                  </a:lnTo>
                  <a:lnTo>
                    <a:pt x="932" y="582"/>
                  </a:lnTo>
                  <a:lnTo>
                    <a:pt x="940" y="593"/>
                  </a:lnTo>
                  <a:lnTo>
                    <a:pt x="946" y="605"/>
                  </a:lnTo>
                  <a:lnTo>
                    <a:pt x="929" y="608"/>
                  </a:lnTo>
                  <a:lnTo>
                    <a:pt x="910" y="613"/>
                  </a:lnTo>
                  <a:lnTo>
                    <a:pt x="893" y="618"/>
                  </a:lnTo>
                  <a:lnTo>
                    <a:pt x="876" y="623"/>
                  </a:lnTo>
                  <a:lnTo>
                    <a:pt x="858" y="629"/>
                  </a:lnTo>
                  <a:lnTo>
                    <a:pt x="841" y="633"/>
                  </a:lnTo>
                  <a:lnTo>
                    <a:pt x="822" y="636"/>
                  </a:lnTo>
                  <a:lnTo>
                    <a:pt x="805" y="638"/>
                  </a:lnTo>
                  <a:lnTo>
                    <a:pt x="808" y="614"/>
                  </a:lnTo>
                  <a:lnTo>
                    <a:pt x="811" y="588"/>
                  </a:lnTo>
                  <a:lnTo>
                    <a:pt x="808" y="563"/>
                  </a:lnTo>
                  <a:lnTo>
                    <a:pt x="805" y="539"/>
                  </a:lnTo>
                  <a:lnTo>
                    <a:pt x="800" y="531"/>
                  </a:lnTo>
                  <a:lnTo>
                    <a:pt x="795" y="523"/>
                  </a:lnTo>
                  <a:lnTo>
                    <a:pt x="790" y="515"/>
                  </a:lnTo>
                  <a:lnTo>
                    <a:pt x="781" y="513"/>
                  </a:lnTo>
                  <a:lnTo>
                    <a:pt x="773" y="528"/>
                  </a:lnTo>
                  <a:lnTo>
                    <a:pt x="767" y="544"/>
                  </a:lnTo>
                  <a:lnTo>
                    <a:pt x="762" y="560"/>
                  </a:lnTo>
                  <a:lnTo>
                    <a:pt x="752" y="576"/>
                  </a:lnTo>
                  <a:lnTo>
                    <a:pt x="714" y="513"/>
                  </a:lnTo>
                  <a:lnTo>
                    <a:pt x="703" y="513"/>
                  </a:lnTo>
                  <a:lnTo>
                    <a:pt x="703" y="523"/>
                  </a:lnTo>
                  <a:lnTo>
                    <a:pt x="711" y="534"/>
                  </a:lnTo>
                  <a:lnTo>
                    <a:pt x="717" y="546"/>
                  </a:lnTo>
                  <a:lnTo>
                    <a:pt x="723" y="558"/>
                  </a:lnTo>
                  <a:lnTo>
                    <a:pt x="728" y="571"/>
                  </a:lnTo>
                  <a:lnTo>
                    <a:pt x="734" y="583"/>
                  </a:lnTo>
                  <a:lnTo>
                    <a:pt x="738" y="596"/>
                  </a:lnTo>
                  <a:lnTo>
                    <a:pt x="741" y="610"/>
                  </a:lnTo>
                  <a:lnTo>
                    <a:pt x="744" y="623"/>
                  </a:lnTo>
                  <a:lnTo>
                    <a:pt x="753" y="621"/>
                  </a:lnTo>
                  <a:lnTo>
                    <a:pt x="761" y="616"/>
                  </a:lnTo>
                  <a:lnTo>
                    <a:pt x="766" y="610"/>
                  </a:lnTo>
                  <a:lnTo>
                    <a:pt x="771" y="604"/>
                  </a:lnTo>
                  <a:lnTo>
                    <a:pt x="776" y="596"/>
                  </a:lnTo>
                  <a:lnTo>
                    <a:pt x="779" y="588"/>
                  </a:lnTo>
                  <a:lnTo>
                    <a:pt x="782" y="580"/>
                  </a:lnTo>
                  <a:lnTo>
                    <a:pt x="786" y="572"/>
                  </a:lnTo>
                  <a:lnTo>
                    <a:pt x="790" y="580"/>
                  </a:lnTo>
                  <a:lnTo>
                    <a:pt x="788" y="597"/>
                  </a:lnTo>
                  <a:lnTo>
                    <a:pt x="783" y="615"/>
                  </a:lnTo>
                  <a:lnTo>
                    <a:pt x="779" y="631"/>
                  </a:lnTo>
                  <a:lnTo>
                    <a:pt x="773" y="648"/>
                  </a:lnTo>
                  <a:lnTo>
                    <a:pt x="766" y="665"/>
                  </a:lnTo>
                  <a:lnTo>
                    <a:pt x="760" y="681"/>
                  </a:lnTo>
                  <a:lnTo>
                    <a:pt x="753" y="697"/>
                  </a:lnTo>
                  <a:lnTo>
                    <a:pt x="747" y="712"/>
                  </a:lnTo>
                  <a:lnTo>
                    <a:pt x="787" y="716"/>
                  </a:lnTo>
                  <a:lnTo>
                    <a:pt x="790" y="706"/>
                  </a:lnTo>
                  <a:lnTo>
                    <a:pt x="793" y="692"/>
                  </a:lnTo>
                  <a:lnTo>
                    <a:pt x="796" y="679"/>
                  </a:lnTo>
                  <a:lnTo>
                    <a:pt x="800" y="669"/>
                  </a:lnTo>
                  <a:lnTo>
                    <a:pt x="820" y="666"/>
                  </a:lnTo>
                  <a:lnTo>
                    <a:pt x="841" y="660"/>
                  </a:lnTo>
                  <a:lnTo>
                    <a:pt x="862" y="655"/>
                  </a:lnTo>
                  <a:lnTo>
                    <a:pt x="882" y="649"/>
                  </a:lnTo>
                  <a:lnTo>
                    <a:pt x="903" y="644"/>
                  </a:lnTo>
                  <a:lnTo>
                    <a:pt x="922" y="639"/>
                  </a:lnTo>
                  <a:lnTo>
                    <a:pt x="943" y="633"/>
                  </a:lnTo>
                  <a:lnTo>
                    <a:pt x="963" y="629"/>
                  </a:lnTo>
                  <a:lnTo>
                    <a:pt x="970" y="638"/>
                  </a:lnTo>
                  <a:lnTo>
                    <a:pt x="976" y="646"/>
                  </a:lnTo>
                  <a:lnTo>
                    <a:pt x="981" y="655"/>
                  </a:lnTo>
                  <a:lnTo>
                    <a:pt x="985" y="665"/>
                  </a:lnTo>
                  <a:lnTo>
                    <a:pt x="886" y="696"/>
                  </a:lnTo>
                  <a:lnTo>
                    <a:pt x="894" y="724"/>
                  </a:lnTo>
                  <a:lnTo>
                    <a:pt x="896" y="723"/>
                  </a:lnTo>
                  <a:lnTo>
                    <a:pt x="904" y="721"/>
                  </a:lnTo>
                  <a:lnTo>
                    <a:pt x="914" y="718"/>
                  </a:lnTo>
                  <a:lnTo>
                    <a:pt x="927" y="713"/>
                  </a:lnTo>
                  <a:lnTo>
                    <a:pt x="941" y="708"/>
                  </a:lnTo>
                  <a:lnTo>
                    <a:pt x="955" y="703"/>
                  </a:lnTo>
                  <a:lnTo>
                    <a:pt x="968" y="697"/>
                  </a:lnTo>
                  <a:lnTo>
                    <a:pt x="980" y="693"/>
                  </a:lnTo>
                  <a:lnTo>
                    <a:pt x="975" y="744"/>
                  </a:lnTo>
                  <a:lnTo>
                    <a:pt x="888" y="773"/>
                  </a:lnTo>
                  <a:lnTo>
                    <a:pt x="894" y="80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57" name="Freeform 55"/>
            <p:cNvSpPr>
              <a:spLocks/>
            </p:cNvSpPr>
            <p:nvPr/>
          </p:nvSpPr>
          <p:spPr bwMode="auto">
            <a:xfrm>
              <a:off x="878" y="990"/>
              <a:ext cx="161" cy="49"/>
            </a:xfrm>
            <a:custGeom>
              <a:avLst/>
              <a:gdLst>
                <a:gd name="T0" fmla="*/ 0 w 481"/>
                <a:gd name="T1" fmla="*/ 0 h 146"/>
                <a:gd name="T2" fmla="*/ 0 w 481"/>
                <a:gd name="T3" fmla="*/ 0 h 146"/>
                <a:gd name="T4" fmla="*/ 0 w 481"/>
                <a:gd name="T5" fmla="*/ 0 h 146"/>
                <a:gd name="T6" fmla="*/ 0 w 481"/>
                <a:gd name="T7" fmla="*/ 0 h 146"/>
                <a:gd name="T8" fmla="*/ 0 w 481"/>
                <a:gd name="T9" fmla="*/ 0 h 146"/>
                <a:gd name="T10" fmla="*/ 0 w 481"/>
                <a:gd name="T11" fmla="*/ 0 h 146"/>
                <a:gd name="T12" fmla="*/ 0 w 481"/>
                <a:gd name="T13" fmla="*/ 0 h 146"/>
                <a:gd name="T14" fmla="*/ 0 w 481"/>
                <a:gd name="T15" fmla="*/ 0 h 146"/>
                <a:gd name="T16" fmla="*/ 0 w 481"/>
                <a:gd name="T17" fmla="*/ 0 h 146"/>
                <a:gd name="T18" fmla="*/ 0 w 481"/>
                <a:gd name="T19" fmla="*/ 0 h 146"/>
                <a:gd name="T20" fmla="*/ 0 w 481"/>
                <a:gd name="T21" fmla="*/ 0 h 146"/>
                <a:gd name="T22" fmla="*/ 0 w 481"/>
                <a:gd name="T23" fmla="*/ 0 h 146"/>
                <a:gd name="T24" fmla="*/ 0 w 481"/>
                <a:gd name="T25" fmla="*/ 0 h 146"/>
                <a:gd name="T26" fmla="*/ 0 w 481"/>
                <a:gd name="T27" fmla="*/ 0 h 146"/>
                <a:gd name="T28" fmla="*/ 0 w 481"/>
                <a:gd name="T29" fmla="*/ 0 h 146"/>
                <a:gd name="T30" fmla="*/ 0 w 481"/>
                <a:gd name="T31" fmla="*/ 0 h 146"/>
                <a:gd name="T32" fmla="*/ 0 w 481"/>
                <a:gd name="T33" fmla="*/ 0 h 146"/>
                <a:gd name="T34" fmla="*/ 0 w 481"/>
                <a:gd name="T35" fmla="*/ 0 h 146"/>
                <a:gd name="T36" fmla="*/ 0 w 481"/>
                <a:gd name="T37" fmla="*/ 0 h 146"/>
                <a:gd name="T38" fmla="*/ 0 w 481"/>
                <a:gd name="T39" fmla="*/ 0 h 146"/>
                <a:gd name="T40" fmla="*/ 0 w 481"/>
                <a:gd name="T41" fmla="*/ 0 h 146"/>
                <a:gd name="T42" fmla="*/ 0 w 481"/>
                <a:gd name="T43" fmla="*/ 0 h 146"/>
                <a:gd name="T44" fmla="*/ 0 w 481"/>
                <a:gd name="T45" fmla="*/ 0 h 146"/>
                <a:gd name="T46" fmla="*/ 0 w 481"/>
                <a:gd name="T47" fmla="*/ 0 h 146"/>
                <a:gd name="T48" fmla="*/ 0 w 481"/>
                <a:gd name="T49" fmla="*/ 0 h 146"/>
                <a:gd name="T50" fmla="*/ 0 w 481"/>
                <a:gd name="T51" fmla="*/ 0 h 146"/>
                <a:gd name="T52" fmla="*/ 0 w 481"/>
                <a:gd name="T53" fmla="*/ 0 h 146"/>
                <a:gd name="T54" fmla="*/ 0 w 481"/>
                <a:gd name="T55" fmla="*/ 0 h 146"/>
                <a:gd name="T56" fmla="*/ 0 w 481"/>
                <a:gd name="T57" fmla="*/ 0 h 146"/>
                <a:gd name="T58" fmla="*/ 0 w 481"/>
                <a:gd name="T59" fmla="*/ 0 h 146"/>
                <a:gd name="T60" fmla="*/ 0 w 481"/>
                <a:gd name="T61" fmla="*/ 0 h 146"/>
                <a:gd name="T62" fmla="*/ 0 w 481"/>
                <a:gd name="T63" fmla="*/ 0 h 146"/>
                <a:gd name="T64" fmla="*/ 0 w 481"/>
                <a:gd name="T65" fmla="*/ 0 h 146"/>
                <a:gd name="T66" fmla="*/ 0 w 481"/>
                <a:gd name="T67" fmla="*/ 0 h 146"/>
                <a:gd name="T68" fmla="*/ 0 w 481"/>
                <a:gd name="T69" fmla="*/ 0 h 146"/>
                <a:gd name="T70" fmla="*/ 0 w 481"/>
                <a:gd name="T71" fmla="*/ 0 h 146"/>
                <a:gd name="T72" fmla="*/ 0 w 481"/>
                <a:gd name="T73" fmla="*/ 0 h 146"/>
                <a:gd name="T74" fmla="*/ 0 w 481"/>
                <a:gd name="T75" fmla="*/ 0 h 146"/>
                <a:gd name="T76" fmla="*/ 0 w 481"/>
                <a:gd name="T77" fmla="*/ 0 h 146"/>
                <a:gd name="T78" fmla="*/ 0 w 481"/>
                <a:gd name="T79" fmla="*/ 0 h 146"/>
                <a:gd name="T80" fmla="*/ 0 w 481"/>
                <a:gd name="T81" fmla="*/ 0 h 146"/>
                <a:gd name="T82" fmla="*/ 0 w 481"/>
                <a:gd name="T83" fmla="*/ 0 h 146"/>
                <a:gd name="T84" fmla="*/ 0 w 481"/>
                <a:gd name="T85" fmla="*/ 0 h 146"/>
                <a:gd name="T86" fmla="*/ 0 w 481"/>
                <a:gd name="T87" fmla="*/ 0 h 146"/>
                <a:gd name="T88" fmla="*/ 0 w 481"/>
                <a:gd name="T89" fmla="*/ 0 h 146"/>
                <a:gd name="T90" fmla="*/ 0 w 481"/>
                <a:gd name="T91" fmla="*/ 0 h 146"/>
                <a:gd name="T92" fmla="*/ 0 w 481"/>
                <a:gd name="T93" fmla="*/ 0 h 146"/>
                <a:gd name="T94" fmla="*/ 0 w 481"/>
                <a:gd name="T95" fmla="*/ 0 h 146"/>
                <a:gd name="T96" fmla="*/ 0 w 481"/>
                <a:gd name="T97" fmla="*/ 0 h 146"/>
                <a:gd name="T98" fmla="*/ 0 w 481"/>
                <a:gd name="T99" fmla="*/ 0 h 146"/>
                <a:gd name="T100" fmla="*/ 0 w 481"/>
                <a:gd name="T101" fmla="*/ 0 h 146"/>
                <a:gd name="T102" fmla="*/ 0 w 481"/>
                <a:gd name="T103" fmla="*/ 0 h 146"/>
                <a:gd name="T104" fmla="*/ 0 w 481"/>
                <a:gd name="T105" fmla="*/ 0 h 146"/>
                <a:gd name="T106" fmla="*/ 0 w 481"/>
                <a:gd name="T107" fmla="*/ 0 h 146"/>
                <a:gd name="T108" fmla="*/ 0 w 481"/>
                <a:gd name="T109" fmla="*/ 0 h 146"/>
                <a:gd name="T110" fmla="*/ 0 w 481"/>
                <a:gd name="T111" fmla="*/ 0 h 146"/>
                <a:gd name="T112" fmla="*/ 0 w 481"/>
                <a:gd name="T113" fmla="*/ 0 h 14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81"/>
                <a:gd name="T172" fmla="*/ 0 h 146"/>
                <a:gd name="T173" fmla="*/ 481 w 481"/>
                <a:gd name="T174" fmla="*/ 146 h 14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81" h="146">
                  <a:moveTo>
                    <a:pt x="481" y="144"/>
                  </a:moveTo>
                  <a:lnTo>
                    <a:pt x="473" y="146"/>
                  </a:lnTo>
                  <a:lnTo>
                    <a:pt x="467" y="142"/>
                  </a:lnTo>
                  <a:lnTo>
                    <a:pt x="460" y="137"/>
                  </a:lnTo>
                  <a:lnTo>
                    <a:pt x="455" y="133"/>
                  </a:lnTo>
                  <a:lnTo>
                    <a:pt x="432" y="113"/>
                  </a:lnTo>
                  <a:lnTo>
                    <a:pt x="408" y="96"/>
                  </a:lnTo>
                  <a:lnTo>
                    <a:pt x="383" y="82"/>
                  </a:lnTo>
                  <a:lnTo>
                    <a:pt x="356" y="70"/>
                  </a:lnTo>
                  <a:lnTo>
                    <a:pt x="329" y="61"/>
                  </a:lnTo>
                  <a:lnTo>
                    <a:pt x="300" y="53"/>
                  </a:lnTo>
                  <a:lnTo>
                    <a:pt x="271" y="48"/>
                  </a:lnTo>
                  <a:lnTo>
                    <a:pt x="240" y="46"/>
                  </a:lnTo>
                  <a:lnTo>
                    <a:pt x="211" y="45"/>
                  </a:lnTo>
                  <a:lnTo>
                    <a:pt x="181" y="45"/>
                  </a:lnTo>
                  <a:lnTo>
                    <a:pt x="150" y="48"/>
                  </a:lnTo>
                  <a:lnTo>
                    <a:pt x="121" y="52"/>
                  </a:lnTo>
                  <a:lnTo>
                    <a:pt x="92" y="58"/>
                  </a:lnTo>
                  <a:lnTo>
                    <a:pt x="64" y="64"/>
                  </a:lnTo>
                  <a:lnTo>
                    <a:pt x="35" y="73"/>
                  </a:lnTo>
                  <a:lnTo>
                    <a:pt x="9" y="83"/>
                  </a:lnTo>
                  <a:lnTo>
                    <a:pt x="5" y="78"/>
                  </a:lnTo>
                  <a:lnTo>
                    <a:pt x="2" y="74"/>
                  </a:lnTo>
                  <a:lnTo>
                    <a:pt x="0" y="67"/>
                  </a:lnTo>
                  <a:lnTo>
                    <a:pt x="0" y="60"/>
                  </a:lnTo>
                  <a:lnTo>
                    <a:pt x="14" y="49"/>
                  </a:lnTo>
                  <a:lnTo>
                    <a:pt x="29" y="39"/>
                  </a:lnTo>
                  <a:lnTo>
                    <a:pt x="44" y="31"/>
                  </a:lnTo>
                  <a:lnTo>
                    <a:pt x="60" y="23"/>
                  </a:lnTo>
                  <a:lnTo>
                    <a:pt x="77" y="16"/>
                  </a:lnTo>
                  <a:lnTo>
                    <a:pt x="94" y="11"/>
                  </a:lnTo>
                  <a:lnTo>
                    <a:pt x="111" y="8"/>
                  </a:lnTo>
                  <a:lnTo>
                    <a:pt x="129" y="5"/>
                  </a:lnTo>
                  <a:lnTo>
                    <a:pt x="147" y="2"/>
                  </a:lnTo>
                  <a:lnTo>
                    <a:pt x="164" y="1"/>
                  </a:lnTo>
                  <a:lnTo>
                    <a:pt x="183" y="0"/>
                  </a:lnTo>
                  <a:lnTo>
                    <a:pt x="201" y="1"/>
                  </a:lnTo>
                  <a:lnTo>
                    <a:pt x="220" y="2"/>
                  </a:lnTo>
                  <a:lnTo>
                    <a:pt x="238" y="5"/>
                  </a:lnTo>
                  <a:lnTo>
                    <a:pt x="257" y="7"/>
                  </a:lnTo>
                  <a:lnTo>
                    <a:pt x="274" y="10"/>
                  </a:lnTo>
                  <a:lnTo>
                    <a:pt x="289" y="13"/>
                  </a:lnTo>
                  <a:lnTo>
                    <a:pt x="304" y="16"/>
                  </a:lnTo>
                  <a:lnTo>
                    <a:pt x="319" y="21"/>
                  </a:lnTo>
                  <a:lnTo>
                    <a:pt x="335" y="26"/>
                  </a:lnTo>
                  <a:lnTo>
                    <a:pt x="350" y="32"/>
                  </a:lnTo>
                  <a:lnTo>
                    <a:pt x="364" y="38"/>
                  </a:lnTo>
                  <a:lnTo>
                    <a:pt x="379" y="46"/>
                  </a:lnTo>
                  <a:lnTo>
                    <a:pt x="392" y="54"/>
                  </a:lnTo>
                  <a:lnTo>
                    <a:pt x="406" y="63"/>
                  </a:lnTo>
                  <a:lnTo>
                    <a:pt x="419" y="72"/>
                  </a:lnTo>
                  <a:lnTo>
                    <a:pt x="431" y="83"/>
                  </a:lnTo>
                  <a:lnTo>
                    <a:pt x="443" y="93"/>
                  </a:lnTo>
                  <a:lnTo>
                    <a:pt x="454" y="105"/>
                  </a:lnTo>
                  <a:lnTo>
                    <a:pt x="464" y="117"/>
                  </a:lnTo>
                  <a:lnTo>
                    <a:pt x="472" y="130"/>
                  </a:lnTo>
                  <a:lnTo>
                    <a:pt x="481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58" name="Freeform 56"/>
            <p:cNvSpPr>
              <a:spLocks/>
            </p:cNvSpPr>
            <p:nvPr/>
          </p:nvSpPr>
          <p:spPr bwMode="auto">
            <a:xfrm>
              <a:off x="491" y="1017"/>
              <a:ext cx="312" cy="313"/>
            </a:xfrm>
            <a:custGeom>
              <a:avLst/>
              <a:gdLst>
                <a:gd name="T0" fmla="*/ 0 w 936"/>
                <a:gd name="T1" fmla="*/ 0 h 941"/>
                <a:gd name="T2" fmla="*/ 0 w 936"/>
                <a:gd name="T3" fmla="*/ 0 h 941"/>
                <a:gd name="T4" fmla="*/ 0 w 936"/>
                <a:gd name="T5" fmla="*/ 0 h 941"/>
                <a:gd name="T6" fmla="*/ 0 w 936"/>
                <a:gd name="T7" fmla="*/ 0 h 941"/>
                <a:gd name="T8" fmla="*/ 0 w 936"/>
                <a:gd name="T9" fmla="*/ 0 h 941"/>
                <a:gd name="T10" fmla="*/ 0 w 936"/>
                <a:gd name="T11" fmla="*/ 0 h 941"/>
                <a:gd name="T12" fmla="*/ 0 w 936"/>
                <a:gd name="T13" fmla="*/ 0 h 941"/>
                <a:gd name="T14" fmla="*/ 0 w 936"/>
                <a:gd name="T15" fmla="*/ 0 h 941"/>
                <a:gd name="T16" fmla="*/ 0 w 936"/>
                <a:gd name="T17" fmla="*/ 0 h 941"/>
                <a:gd name="T18" fmla="*/ 0 w 936"/>
                <a:gd name="T19" fmla="*/ 0 h 941"/>
                <a:gd name="T20" fmla="*/ 0 w 936"/>
                <a:gd name="T21" fmla="*/ 0 h 941"/>
                <a:gd name="T22" fmla="*/ 0 w 936"/>
                <a:gd name="T23" fmla="*/ 0 h 941"/>
                <a:gd name="T24" fmla="*/ 0 w 936"/>
                <a:gd name="T25" fmla="*/ 0 h 941"/>
                <a:gd name="T26" fmla="*/ 0 w 936"/>
                <a:gd name="T27" fmla="*/ 0 h 941"/>
                <a:gd name="T28" fmla="*/ 0 w 936"/>
                <a:gd name="T29" fmla="*/ 0 h 941"/>
                <a:gd name="T30" fmla="*/ 0 w 936"/>
                <a:gd name="T31" fmla="*/ 0 h 941"/>
                <a:gd name="T32" fmla="*/ 0 w 936"/>
                <a:gd name="T33" fmla="*/ 0 h 941"/>
                <a:gd name="T34" fmla="*/ 0 w 936"/>
                <a:gd name="T35" fmla="*/ 0 h 941"/>
                <a:gd name="T36" fmla="*/ 0 w 936"/>
                <a:gd name="T37" fmla="*/ 0 h 941"/>
                <a:gd name="T38" fmla="*/ 0 w 936"/>
                <a:gd name="T39" fmla="*/ 0 h 941"/>
                <a:gd name="T40" fmla="*/ 0 w 936"/>
                <a:gd name="T41" fmla="*/ 0 h 941"/>
                <a:gd name="T42" fmla="*/ 0 w 936"/>
                <a:gd name="T43" fmla="*/ 0 h 941"/>
                <a:gd name="T44" fmla="*/ 0 w 936"/>
                <a:gd name="T45" fmla="*/ 0 h 941"/>
                <a:gd name="T46" fmla="*/ 0 w 936"/>
                <a:gd name="T47" fmla="*/ 0 h 941"/>
                <a:gd name="T48" fmla="*/ 0 w 936"/>
                <a:gd name="T49" fmla="*/ 0 h 941"/>
                <a:gd name="T50" fmla="*/ 0 w 936"/>
                <a:gd name="T51" fmla="*/ 0 h 941"/>
                <a:gd name="T52" fmla="*/ 0 w 936"/>
                <a:gd name="T53" fmla="*/ 0 h 941"/>
                <a:gd name="T54" fmla="*/ 0 w 936"/>
                <a:gd name="T55" fmla="*/ 0 h 941"/>
                <a:gd name="T56" fmla="*/ 0 w 936"/>
                <a:gd name="T57" fmla="*/ 0 h 941"/>
                <a:gd name="T58" fmla="*/ 0 w 936"/>
                <a:gd name="T59" fmla="*/ 0 h 941"/>
                <a:gd name="T60" fmla="*/ 0 w 936"/>
                <a:gd name="T61" fmla="*/ 0 h 941"/>
                <a:gd name="T62" fmla="*/ 0 w 936"/>
                <a:gd name="T63" fmla="*/ 0 h 941"/>
                <a:gd name="T64" fmla="*/ 0 w 936"/>
                <a:gd name="T65" fmla="*/ 0 h 941"/>
                <a:gd name="T66" fmla="*/ 0 w 936"/>
                <a:gd name="T67" fmla="*/ 0 h 941"/>
                <a:gd name="T68" fmla="*/ 0 w 936"/>
                <a:gd name="T69" fmla="*/ 0 h 941"/>
                <a:gd name="T70" fmla="*/ 0 w 936"/>
                <a:gd name="T71" fmla="*/ 0 h 941"/>
                <a:gd name="T72" fmla="*/ 0 w 936"/>
                <a:gd name="T73" fmla="*/ 0 h 941"/>
                <a:gd name="T74" fmla="*/ 0 w 936"/>
                <a:gd name="T75" fmla="*/ 0 h 941"/>
                <a:gd name="T76" fmla="*/ 0 w 936"/>
                <a:gd name="T77" fmla="*/ 0 h 941"/>
                <a:gd name="T78" fmla="*/ 0 w 936"/>
                <a:gd name="T79" fmla="*/ 0 h 941"/>
                <a:gd name="T80" fmla="*/ 0 w 936"/>
                <a:gd name="T81" fmla="*/ 0 h 941"/>
                <a:gd name="T82" fmla="*/ 0 w 936"/>
                <a:gd name="T83" fmla="*/ 0 h 941"/>
                <a:gd name="T84" fmla="*/ 0 w 936"/>
                <a:gd name="T85" fmla="*/ 0 h 941"/>
                <a:gd name="T86" fmla="*/ 0 w 936"/>
                <a:gd name="T87" fmla="*/ 0 h 941"/>
                <a:gd name="T88" fmla="*/ 0 w 936"/>
                <a:gd name="T89" fmla="*/ 0 h 941"/>
                <a:gd name="T90" fmla="*/ 0 w 936"/>
                <a:gd name="T91" fmla="*/ 0 h 941"/>
                <a:gd name="T92" fmla="*/ 0 w 936"/>
                <a:gd name="T93" fmla="*/ 0 h 941"/>
                <a:gd name="T94" fmla="*/ 0 w 936"/>
                <a:gd name="T95" fmla="*/ 0 h 941"/>
                <a:gd name="T96" fmla="*/ 0 w 936"/>
                <a:gd name="T97" fmla="*/ 0 h 94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36"/>
                <a:gd name="T148" fmla="*/ 0 h 941"/>
                <a:gd name="T149" fmla="*/ 936 w 936"/>
                <a:gd name="T150" fmla="*/ 941 h 941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36" h="941">
                  <a:moveTo>
                    <a:pt x="881" y="768"/>
                  </a:moveTo>
                  <a:lnTo>
                    <a:pt x="908" y="46"/>
                  </a:lnTo>
                  <a:lnTo>
                    <a:pt x="171" y="36"/>
                  </a:lnTo>
                  <a:lnTo>
                    <a:pt x="191" y="824"/>
                  </a:lnTo>
                  <a:lnTo>
                    <a:pt x="186" y="828"/>
                  </a:lnTo>
                  <a:lnTo>
                    <a:pt x="178" y="831"/>
                  </a:lnTo>
                  <a:lnTo>
                    <a:pt x="169" y="832"/>
                  </a:lnTo>
                  <a:lnTo>
                    <a:pt x="165" y="830"/>
                  </a:lnTo>
                  <a:lnTo>
                    <a:pt x="130" y="58"/>
                  </a:lnTo>
                  <a:lnTo>
                    <a:pt x="22" y="157"/>
                  </a:lnTo>
                  <a:lnTo>
                    <a:pt x="25" y="273"/>
                  </a:lnTo>
                  <a:lnTo>
                    <a:pt x="34" y="529"/>
                  </a:lnTo>
                  <a:lnTo>
                    <a:pt x="43" y="787"/>
                  </a:lnTo>
                  <a:lnTo>
                    <a:pt x="49" y="907"/>
                  </a:lnTo>
                  <a:lnTo>
                    <a:pt x="64" y="901"/>
                  </a:lnTo>
                  <a:lnTo>
                    <a:pt x="81" y="893"/>
                  </a:lnTo>
                  <a:lnTo>
                    <a:pt x="101" y="886"/>
                  </a:lnTo>
                  <a:lnTo>
                    <a:pt x="119" y="878"/>
                  </a:lnTo>
                  <a:lnTo>
                    <a:pt x="136" y="871"/>
                  </a:lnTo>
                  <a:lnTo>
                    <a:pt x="150" y="866"/>
                  </a:lnTo>
                  <a:lnTo>
                    <a:pt x="158" y="863"/>
                  </a:lnTo>
                  <a:lnTo>
                    <a:pt x="163" y="863"/>
                  </a:lnTo>
                  <a:lnTo>
                    <a:pt x="147" y="874"/>
                  </a:lnTo>
                  <a:lnTo>
                    <a:pt x="132" y="884"/>
                  </a:lnTo>
                  <a:lnTo>
                    <a:pt x="115" y="893"/>
                  </a:lnTo>
                  <a:lnTo>
                    <a:pt x="96" y="903"/>
                  </a:lnTo>
                  <a:lnTo>
                    <a:pt x="79" y="913"/>
                  </a:lnTo>
                  <a:lnTo>
                    <a:pt x="62" y="921"/>
                  </a:lnTo>
                  <a:lnTo>
                    <a:pt x="44" y="931"/>
                  </a:lnTo>
                  <a:lnTo>
                    <a:pt x="29" y="941"/>
                  </a:lnTo>
                  <a:lnTo>
                    <a:pt x="24" y="907"/>
                  </a:lnTo>
                  <a:lnTo>
                    <a:pt x="17" y="820"/>
                  </a:lnTo>
                  <a:lnTo>
                    <a:pt x="12" y="698"/>
                  </a:lnTo>
                  <a:lnTo>
                    <a:pt x="8" y="556"/>
                  </a:lnTo>
                  <a:lnTo>
                    <a:pt x="3" y="413"/>
                  </a:lnTo>
                  <a:lnTo>
                    <a:pt x="0" y="282"/>
                  </a:lnTo>
                  <a:lnTo>
                    <a:pt x="0" y="185"/>
                  </a:lnTo>
                  <a:lnTo>
                    <a:pt x="1" y="136"/>
                  </a:lnTo>
                  <a:lnTo>
                    <a:pt x="139" y="0"/>
                  </a:lnTo>
                  <a:lnTo>
                    <a:pt x="936" y="21"/>
                  </a:lnTo>
                  <a:lnTo>
                    <a:pt x="935" y="54"/>
                  </a:lnTo>
                  <a:lnTo>
                    <a:pt x="930" y="140"/>
                  </a:lnTo>
                  <a:lnTo>
                    <a:pt x="926" y="263"/>
                  </a:lnTo>
                  <a:lnTo>
                    <a:pt x="920" y="403"/>
                  </a:lnTo>
                  <a:lnTo>
                    <a:pt x="913" y="543"/>
                  </a:lnTo>
                  <a:lnTo>
                    <a:pt x="908" y="665"/>
                  </a:lnTo>
                  <a:lnTo>
                    <a:pt x="903" y="751"/>
                  </a:lnTo>
                  <a:lnTo>
                    <a:pt x="901" y="783"/>
                  </a:lnTo>
                  <a:lnTo>
                    <a:pt x="881" y="76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59" name="Freeform 57"/>
            <p:cNvSpPr>
              <a:spLocks/>
            </p:cNvSpPr>
            <p:nvPr/>
          </p:nvSpPr>
          <p:spPr bwMode="auto">
            <a:xfrm>
              <a:off x="826" y="1019"/>
              <a:ext cx="212" cy="261"/>
            </a:xfrm>
            <a:custGeom>
              <a:avLst/>
              <a:gdLst>
                <a:gd name="T0" fmla="*/ 0 w 637"/>
                <a:gd name="T1" fmla="*/ 0 h 782"/>
                <a:gd name="T2" fmla="*/ 0 w 637"/>
                <a:gd name="T3" fmla="*/ 0 h 782"/>
                <a:gd name="T4" fmla="*/ 0 w 637"/>
                <a:gd name="T5" fmla="*/ 0 h 782"/>
                <a:gd name="T6" fmla="*/ 0 w 637"/>
                <a:gd name="T7" fmla="*/ 0 h 782"/>
                <a:gd name="T8" fmla="*/ 0 w 637"/>
                <a:gd name="T9" fmla="*/ 0 h 782"/>
                <a:gd name="T10" fmla="*/ 0 w 637"/>
                <a:gd name="T11" fmla="*/ 0 h 782"/>
                <a:gd name="T12" fmla="*/ 0 w 637"/>
                <a:gd name="T13" fmla="*/ 0 h 782"/>
                <a:gd name="T14" fmla="*/ 0 w 637"/>
                <a:gd name="T15" fmla="*/ 0 h 782"/>
                <a:gd name="T16" fmla="*/ 0 w 637"/>
                <a:gd name="T17" fmla="*/ 0 h 782"/>
                <a:gd name="T18" fmla="*/ 0 w 637"/>
                <a:gd name="T19" fmla="*/ 0 h 782"/>
                <a:gd name="T20" fmla="*/ 0 w 637"/>
                <a:gd name="T21" fmla="*/ 0 h 782"/>
                <a:gd name="T22" fmla="*/ 0 w 637"/>
                <a:gd name="T23" fmla="*/ 0 h 782"/>
                <a:gd name="T24" fmla="*/ 0 w 637"/>
                <a:gd name="T25" fmla="*/ 0 h 782"/>
                <a:gd name="T26" fmla="*/ 0 w 637"/>
                <a:gd name="T27" fmla="*/ 0 h 782"/>
                <a:gd name="T28" fmla="*/ 0 w 637"/>
                <a:gd name="T29" fmla="*/ 0 h 782"/>
                <a:gd name="T30" fmla="*/ 0 w 637"/>
                <a:gd name="T31" fmla="*/ 0 h 782"/>
                <a:gd name="T32" fmla="*/ 0 w 637"/>
                <a:gd name="T33" fmla="*/ 0 h 782"/>
                <a:gd name="T34" fmla="*/ 0 w 637"/>
                <a:gd name="T35" fmla="*/ 0 h 782"/>
                <a:gd name="T36" fmla="*/ 0 w 637"/>
                <a:gd name="T37" fmla="*/ 0 h 782"/>
                <a:gd name="T38" fmla="*/ 0 w 637"/>
                <a:gd name="T39" fmla="*/ 0 h 782"/>
                <a:gd name="T40" fmla="*/ 0 w 637"/>
                <a:gd name="T41" fmla="*/ 0 h 782"/>
                <a:gd name="T42" fmla="*/ 0 w 637"/>
                <a:gd name="T43" fmla="*/ 0 h 782"/>
                <a:gd name="T44" fmla="*/ 0 w 637"/>
                <a:gd name="T45" fmla="*/ 0 h 782"/>
                <a:gd name="T46" fmla="*/ 0 w 637"/>
                <a:gd name="T47" fmla="*/ 0 h 782"/>
                <a:gd name="T48" fmla="*/ 0 w 637"/>
                <a:gd name="T49" fmla="*/ 0 h 782"/>
                <a:gd name="T50" fmla="*/ 0 w 637"/>
                <a:gd name="T51" fmla="*/ 0 h 782"/>
                <a:gd name="T52" fmla="*/ 0 w 637"/>
                <a:gd name="T53" fmla="*/ 0 h 782"/>
                <a:gd name="T54" fmla="*/ 0 w 637"/>
                <a:gd name="T55" fmla="*/ 0 h 782"/>
                <a:gd name="T56" fmla="*/ 0 w 637"/>
                <a:gd name="T57" fmla="*/ 0 h 782"/>
                <a:gd name="T58" fmla="*/ 0 w 637"/>
                <a:gd name="T59" fmla="*/ 0 h 782"/>
                <a:gd name="T60" fmla="*/ 0 w 637"/>
                <a:gd name="T61" fmla="*/ 0 h 782"/>
                <a:gd name="T62" fmla="*/ 0 w 637"/>
                <a:gd name="T63" fmla="*/ 0 h 782"/>
                <a:gd name="T64" fmla="*/ 0 w 637"/>
                <a:gd name="T65" fmla="*/ 0 h 782"/>
                <a:gd name="T66" fmla="*/ 0 w 637"/>
                <a:gd name="T67" fmla="*/ 0 h 782"/>
                <a:gd name="T68" fmla="*/ 0 w 637"/>
                <a:gd name="T69" fmla="*/ 0 h 782"/>
                <a:gd name="T70" fmla="*/ 0 w 637"/>
                <a:gd name="T71" fmla="*/ 0 h 782"/>
                <a:gd name="T72" fmla="*/ 0 w 637"/>
                <a:gd name="T73" fmla="*/ 0 h 782"/>
                <a:gd name="T74" fmla="*/ 0 w 637"/>
                <a:gd name="T75" fmla="*/ 0 h 782"/>
                <a:gd name="T76" fmla="*/ 0 w 637"/>
                <a:gd name="T77" fmla="*/ 0 h 782"/>
                <a:gd name="T78" fmla="*/ 0 w 637"/>
                <a:gd name="T79" fmla="*/ 0 h 782"/>
                <a:gd name="T80" fmla="*/ 0 w 637"/>
                <a:gd name="T81" fmla="*/ 0 h 782"/>
                <a:gd name="T82" fmla="*/ 0 w 637"/>
                <a:gd name="T83" fmla="*/ 0 h 782"/>
                <a:gd name="T84" fmla="*/ 0 w 637"/>
                <a:gd name="T85" fmla="*/ 0 h 782"/>
                <a:gd name="T86" fmla="*/ 0 w 637"/>
                <a:gd name="T87" fmla="*/ 0 h 782"/>
                <a:gd name="T88" fmla="*/ 0 w 637"/>
                <a:gd name="T89" fmla="*/ 0 h 782"/>
                <a:gd name="T90" fmla="*/ 0 w 637"/>
                <a:gd name="T91" fmla="*/ 0 h 782"/>
                <a:gd name="T92" fmla="*/ 0 w 637"/>
                <a:gd name="T93" fmla="*/ 0 h 782"/>
                <a:gd name="T94" fmla="*/ 0 w 637"/>
                <a:gd name="T95" fmla="*/ 0 h 782"/>
                <a:gd name="T96" fmla="*/ 0 w 637"/>
                <a:gd name="T97" fmla="*/ 0 h 782"/>
                <a:gd name="T98" fmla="*/ 0 w 637"/>
                <a:gd name="T99" fmla="*/ 0 h 782"/>
                <a:gd name="T100" fmla="*/ 0 w 637"/>
                <a:gd name="T101" fmla="*/ 0 h 782"/>
                <a:gd name="T102" fmla="*/ 0 w 637"/>
                <a:gd name="T103" fmla="*/ 0 h 78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637"/>
                <a:gd name="T157" fmla="*/ 0 h 782"/>
                <a:gd name="T158" fmla="*/ 637 w 637"/>
                <a:gd name="T159" fmla="*/ 782 h 78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637" h="782">
                  <a:moveTo>
                    <a:pt x="580" y="782"/>
                  </a:moveTo>
                  <a:lnTo>
                    <a:pt x="573" y="779"/>
                  </a:lnTo>
                  <a:lnTo>
                    <a:pt x="568" y="776"/>
                  </a:lnTo>
                  <a:lnTo>
                    <a:pt x="563" y="770"/>
                  </a:lnTo>
                  <a:lnTo>
                    <a:pt x="559" y="764"/>
                  </a:lnTo>
                  <a:lnTo>
                    <a:pt x="555" y="757"/>
                  </a:lnTo>
                  <a:lnTo>
                    <a:pt x="551" y="751"/>
                  </a:lnTo>
                  <a:lnTo>
                    <a:pt x="547" y="744"/>
                  </a:lnTo>
                  <a:lnTo>
                    <a:pt x="544" y="738"/>
                  </a:lnTo>
                  <a:lnTo>
                    <a:pt x="533" y="717"/>
                  </a:lnTo>
                  <a:lnTo>
                    <a:pt x="523" y="695"/>
                  </a:lnTo>
                  <a:lnTo>
                    <a:pt x="514" y="674"/>
                  </a:lnTo>
                  <a:lnTo>
                    <a:pt x="508" y="651"/>
                  </a:lnTo>
                  <a:lnTo>
                    <a:pt x="503" y="627"/>
                  </a:lnTo>
                  <a:lnTo>
                    <a:pt x="497" y="603"/>
                  </a:lnTo>
                  <a:lnTo>
                    <a:pt x="493" y="579"/>
                  </a:lnTo>
                  <a:lnTo>
                    <a:pt x="488" y="555"/>
                  </a:lnTo>
                  <a:lnTo>
                    <a:pt x="476" y="546"/>
                  </a:lnTo>
                  <a:lnTo>
                    <a:pt x="463" y="537"/>
                  </a:lnTo>
                  <a:lnTo>
                    <a:pt x="452" y="527"/>
                  </a:lnTo>
                  <a:lnTo>
                    <a:pt x="440" y="516"/>
                  </a:lnTo>
                  <a:lnTo>
                    <a:pt x="428" y="507"/>
                  </a:lnTo>
                  <a:lnTo>
                    <a:pt x="416" y="496"/>
                  </a:lnTo>
                  <a:lnTo>
                    <a:pt x="406" y="484"/>
                  </a:lnTo>
                  <a:lnTo>
                    <a:pt x="397" y="472"/>
                  </a:lnTo>
                  <a:lnTo>
                    <a:pt x="386" y="472"/>
                  </a:lnTo>
                  <a:lnTo>
                    <a:pt x="373" y="469"/>
                  </a:lnTo>
                  <a:lnTo>
                    <a:pt x="362" y="463"/>
                  </a:lnTo>
                  <a:lnTo>
                    <a:pt x="350" y="457"/>
                  </a:lnTo>
                  <a:lnTo>
                    <a:pt x="340" y="449"/>
                  </a:lnTo>
                  <a:lnTo>
                    <a:pt x="331" y="443"/>
                  </a:lnTo>
                  <a:lnTo>
                    <a:pt x="326" y="437"/>
                  </a:lnTo>
                  <a:lnTo>
                    <a:pt x="324" y="435"/>
                  </a:lnTo>
                  <a:lnTo>
                    <a:pt x="329" y="434"/>
                  </a:lnTo>
                  <a:lnTo>
                    <a:pt x="334" y="435"/>
                  </a:lnTo>
                  <a:lnTo>
                    <a:pt x="339" y="436"/>
                  </a:lnTo>
                  <a:lnTo>
                    <a:pt x="344" y="436"/>
                  </a:lnTo>
                  <a:lnTo>
                    <a:pt x="350" y="437"/>
                  </a:lnTo>
                  <a:lnTo>
                    <a:pt x="356" y="438"/>
                  </a:lnTo>
                  <a:lnTo>
                    <a:pt x="362" y="437"/>
                  </a:lnTo>
                  <a:lnTo>
                    <a:pt x="368" y="435"/>
                  </a:lnTo>
                  <a:lnTo>
                    <a:pt x="383" y="422"/>
                  </a:lnTo>
                  <a:lnTo>
                    <a:pt x="392" y="408"/>
                  </a:lnTo>
                  <a:lnTo>
                    <a:pt x="395" y="392"/>
                  </a:lnTo>
                  <a:lnTo>
                    <a:pt x="399" y="375"/>
                  </a:lnTo>
                  <a:lnTo>
                    <a:pt x="397" y="364"/>
                  </a:lnTo>
                  <a:lnTo>
                    <a:pt x="396" y="354"/>
                  </a:lnTo>
                  <a:lnTo>
                    <a:pt x="393" y="343"/>
                  </a:lnTo>
                  <a:lnTo>
                    <a:pt x="391" y="332"/>
                  </a:lnTo>
                  <a:lnTo>
                    <a:pt x="386" y="322"/>
                  </a:lnTo>
                  <a:lnTo>
                    <a:pt x="381" y="315"/>
                  </a:lnTo>
                  <a:lnTo>
                    <a:pt x="375" y="307"/>
                  </a:lnTo>
                  <a:lnTo>
                    <a:pt x="366" y="302"/>
                  </a:lnTo>
                  <a:lnTo>
                    <a:pt x="350" y="297"/>
                  </a:lnTo>
                  <a:lnTo>
                    <a:pt x="333" y="294"/>
                  </a:lnTo>
                  <a:lnTo>
                    <a:pt x="317" y="291"/>
                  </a:lnTo>
                  <a:lnTo>
                    <a:pt x="301" y="289"/>
                  </a:lnTo>
                  <a:lnTo>
                    <a:pt x="285" y="285"/>
                  </a:lnTo>
                  <a:lnTo>
                    <a:pt x="268" y="282"/>
                  </a:lnTo>
                  <a:lnTo>
                    <a:pt x="253" y="279"/>
                  </a:lnTo>
                  <a:lnTo>
                    <a:pt x="237" y="276"/>
                  </a:lnTo>
                  <a:lnTo>
                    <a:pt x="221" y="271"/>
                  </a:lnTo>
                  <a:lnTo>
                    <a:pt x="205" y="267"/>
                  </a:lnTo>
                  <a:lnTo>
                    <a:pt x="190" y="263"/>
                  </a:lnTo>
                  <a:lnTo>
                    <a:pt x="175" y="256"/>
                  </a:lnTo>
                  <a:lnTo>
                    <a:pt x="160" y="249"/>
                  </a:lnTo>
                  <a:lnTo>
                    <a:pt x="146" y="242"/>
                  </a:lnTo>
                  <a:lnTo>
                    <a:pt x="132" y="233"/>
                  </a:lnTo>
                  <a:lnTo>
                    <a:pt x="119" y="223"/>
                  </a:lnTo>
                  <a:lnTo>
                    <a:pt x="109" y="260"/>
                  </a:lnTo>
                  <a:lnTo>
                    <a:pt x="101" y="298"/>
                  </a:lnTo>
                  <a:lnTo>
                    <a:pt x="95" y="338"/>
                  </a:lnTo>
                  <a:lnTo>
                    <a:pt x="93" y="377"/>
                  </a:lnTo>
                  <a:lnTo>
                    <a:pt x="93" y="419"/>
                  </a:lnTo>
                  <a:lnTo>
                    <a:pt x="97" y="459"/>
                  </a:lnTo>
                  <a:lnTo>
                    <a:pt x="104" y="499"/>
                  </a:lnTo>
                  <a:lnTo>
                    <a:pt x="115" y="539"/>
                  </a:lnTo>
                  <a:lnTo>
                    <a:pt x="126" y="558"/>
                  </a:lnTo>
                  <a:lnTo>
                    <a:pt x="137" y="578"/>
                  </a:lnTo>
                  <a:lnTo>
                    <a:pt x="150" y="598"/>
                  </a:lnTo>
                  <a:lnTo>
                    <a:pt x="163" y="616"/>
                  </a:lnTo>
                  <a:lnTo>
                    <a:pt x="178" y="634"/>
                  </a:lnTo>
                  <a:lnTo>
                    <a:pt x="196" y="649"/>
                  </a:lnTo>
                  <a:lnTo>
                    <a:pt x="214" y="661"/>
                  </a:lnTo>
                  <a:lnTo>
                    <a:pt x="236" y="669"/>
                  </a:lnTo>
                  <a:lnTo>
                    <a:pt x="241" y="669"/>
                  </a:lnTo>
                  <a:lnTo>
                    <a:pt x="248" y="667"/>
                  </a:lnTo>
                  <a:lnTo>
                    <a:pt x="254" y="665"/>
                  </a:lnTo>
                  <a:lnTo>
                    <a:pt x="260" y="663"/>
                  </a:lnTo>
                  <a:lnTo>
                    <a:pt x="265" y="661"/>
                  </a:lnTo>
                  <a:lnTo>
                    <a:pt x="270" y="660"/>
                  </a:lnTo>
                  <a:lnTo>
                    <a:pt x="274" y="662"/>
                  </a:lnTo>
                  <a:lnTo>
                    <a:pt x="277" y="666"/>
                  </a:lnTo>
                  <a:lnTo>
                    <a:pt x="270" y="670"/>
                  </a:lnTo>
                  <a:lnTo>
                    <a:pt x="264" y="674"/>
                  </a:lnTo>
                  <a:lnTo>
                    <a:pt x="257" y="677"/>
                  </a:lnTo>
                  <a:lnTo>
                    <a:pt x="251" y="679"/>
                  </a:lnTo>
                  <a:lnTo>
                    <a:pt x="244" y="680"/>
                  </a:lnTo>
                  <a:lnTo>
                    <a:pt x="237" y="681"/>
                  </a:lnTo>
                  <a:lnTo>
                    <a:pt x="229" y="680"/>
                  </a:lnTo>
                  <a:lnTo>
                    <a:pt x="222" y="678"/>
                  </a:lnTo>
                  <a:lnTo>
                    <a:pt x="200" y="668"/>
                  </a:lnTo>
                  <a:lnTo>
                    <a:pt x="180" y="657"/>
                  </a:lnTo>
                  <a:lnTo>
                    <a:pt x="162" y="645"/>
                  </a:lnTo>
                  <a:lnTo>
                    <a:pt x="145" y="631"/>
                  </a:lnTo>
                  <a:lnTo>
                    <a:pt x="129" y="616"/>
                  </a:lnTo>
                  <a:lnTo>
                    <a:pt x="115" y="600"/>
                  </a:lnTo>
                  <a:lnTo>
                    <a:pt x="102" y="581"/>
                  </a:lnTo>
                  <a:lnTo>
                    <a:pt x="91" y="563"/>
                  </a:lnTo>
                  <a:lnTo>
                    <a:pt x="82" y="543"/>
                  </a:lnTo>
                  <a:lnTo>
                    <a:pt x="73" y="523"/>
                  </a:lnTo>
                  <a:lnTo>
                    <a:pt x="65" y="501"/>
                  </a:lnTo>
                  <a:lnTo>
                    <a:pt x="60" y="479"/>
                  </a:lnTo>
                  <a:lnTo>
                    <a:pt x="56" y="457"/>
                  </a:lnTo>
                  <a:lnTo>
                    <a:pt x="52" y="434"/>
                  </a:lnTo>
                  <a:lnTo>
                    <a:pt x="50" y="411"/>
                  </a:lnTo>
                  <a:lnTo>
                    <a:pt x="50" y="387"/>
                  </a:lnTo>
                  <a:lnTo>
                    <a:pt x="50" y="310"/>
                  </a:lnTo>
                  <a:lnTo>
                    <a:pt x="43" y="310"/>
                  </a:lnTo>
                  <a:lnTo>
                    <a:pt x="36" y="310"/>
                  </a:lnTo>
                  <a:lnTo>
                    <a:pt x="29" y="310"/>
                  </a:lnTo>
                  <a:lnTo>
                    <a:pt x="21" y="309"/>
                  </a:lnTo>
                  <a:lnTo>
                    <a:pt x="14" y="307"/>
                  </a:lnTo>
                  <a:lnTo>
                    <a:pt x="9" y="304"/>
                  </a:lnTo>
                  <a:lnTo>
                    <a:pt x="4" y="300"/>
                  </a:lnTo>
                  <a:lnTo>
                    <a:pt x="0" y="295"/>
                  </a:lnTo>
                  <a:lnTo>
                    <a:pt x="54" y="277"/>
                  </a:lnTo>
                  <a:lnTo>
                    <a:pt x="58" y="253"/>
                  </a:lnTo>
                  <a:lnTo>
                    <a:pt x="62" y="228"/>
                  </a:lnTo>
                  <a:lnTo>
                    <a:pt x="69" y="204"/>
                  </a:lnTo>
                  <a:lnTo>
                    <a:pt x="83" y="184"/>
                  </a:lnTo>
                  <a:lnTo>
                    <a:pt x="74" y="174"/>
                  </a:lnTo>
                  <a:lnTo>
                    <a:pt x="68" y="161"/>
                  </a:lnTo>
                  <a:lnTo>
                    <a:pt x="61" y="146"/>
                  </a:lnTo>
                  <a:lnTo>
                    <a:pt x="57" y="132"/>
                  </a:lnTo>
                  <a:lnTo>
                    <a:pt x="54" y="118"/>
                  </a:lnTo>
                  <a:lnTo>
                    <a:pt x="54" y="103"/>
                  </a:lnTo>
                  <a:lnTo>
                    <a:pt x="55" y="88"/>
                  </a:lnTo>
                  <a:lnTo>
                    <a:pt x="60" y="73"/>
                  </a:lnTo>
                  <a:lnTo>
                    <a:pt x="67" y="61"/>
                  </a:lnTo>
                  <a:lnTo>
                    <a:pt x="73" y="50"/>
                  </a:lnTo>
                  <a:lnTo>
                    <a:pt x="81" y="39"/>
                  </a:lnTo>
                  <a:lnTo>
                    <a:pt x="89" y="29"/>
                  </a:lnTo>
                  <a:lnTo>
                    <a:pt x="98" y="21"/>
                  </a:lnTo>
                  <a:lnTo>
                    <a:pt x="109" y="13"/>
                  </a:lnTo>
                  <a:lnTo>
                    <a:pt x="119" y="6"/>
                  </a:lnTo>
                  <a:lnTo>
                    <a:pt x="131" y="0"/>
                  </a:lnTo>
                  <a:lnTo>
                    <a:pt x="136" y="8"/>
                  </a:lnTo>
                  <a:lnTo>
                    <a:pt x="137" y="14"/>
                  </a:lnTo>
                  <a:lnTo>
                    <a:pt x="134" y="21"/>
                  </a:lnTo>
                  <a:lnTo>
                    <a:pt x="127" y="26"/>
                  </a:lnTo>
                  <a:lnTo>
                    <a:pt x="120" y="31"/>
                  </a:lnTo>
                  <a:lnTo>
                    <a:pt x="113" y="38"/>
                  </a:lnTo>
                  <a:lnTo>
                    <a:pt x="107" y="44"/>
                  </a:lnTo>
                  <a:lnTo>
                    <a:pt x="103" y="52"/>
                  </a:lnTo>
                  <a:lnTo>
                    <a:pt x="97" y="78"/>
                  </a:lnTo>
                  <a:lnTo>
                    <a:pt x="98" y="106"/>
                  </a:lnTo>
                  <a:lnTo>
                    <a:pt x="104" y="132"/>
                  </a:lnTo>
                  <a:lnTo>
                    <a:pt x="115" y="156"/>
                  </a:lnTo>
                  <a:lnTo>
                    <a:pt x="131" y="174"/>
                  </a:lnTo>
                  <a:lnTo>
                    <a:pt x="146" y="189"/>
                  </a:lnTo>
                  <a:lnTo>
                    <a:pt x="163" y="202"/>
                  </a:lnTo>
                  <a:lnTo>
                    <a:pt x="181" y="213"/>
                  </a:lnTo>
                  <a:lnTo>
                    <a:pt x="200" y="221"/>
                  </a:lnTo>
                  <a:lnTo>
                    <a:pt x="219" y="228"/>
                  </a:lnTo>
                  <a:lnTo>
                    <a:pt x="240" y="234"/>
                  </a:lnTo>
                  <a:lnTo>
                    <a:pt x="261" y="240"/>
                  </a:lnTo>
                  <a:lnTo>
                    <a:pt x="281" y="244"/>
                  </a:lnTo>
                  <a:lnTo>
                    <a:pt x="302" y="249"/>
                  </a:lnTo>
                  <a:lnTo>
                    <a:pt x="322" y="255"/>
                  </a:lnTo>
                  <a:lnTo>
                    <a:pt x="343" y="260"/>
                  </a:lnTo>
                  <a:lnTo>
                    <a:pt x="363" y="267"/>
                  </a:lnTo>
                  <a:lnTo>
                    <a:pt x="382" y="276"/>
                  </a:lnTo>
                  <a:lnTo>
                    <a:pt x="401" y="284"/>
                  </a:lnTo>
                  <a:lnTo>
                    <a:pt x="419" y="296"/>
                  </a:lnTo>
                  <a:lnTo>
                    <a:pt x="433" y="298"/>
                  </a:lnTo>
                  <a:lnTo>
                    <a:pt x="447" y="303"/>
                  </a:lnTo>
                  <a:lnTo>
                    <a:pt x="460" y="309"/>
                  </a:lnTo>
                  <a:lnTo>
                    <a:pt x="472" y="317"/>
                  </a:lnTo>
                  <a:lnTo>
                    <a:pt x="483" y="327"/>
                  </a:lnTo>
                  <a:lnTo>
                    <a:pt x="493" y="337"/>
                  </a:lnTo>
                  <a:lnTo>
                    <a:pt x="500" y="348"/>
                  </a:lnTo>
                  <a:lnTo>
                    <a:pt x="508" y="361"/>
                  </a:lnTo>
                  <a:lnTo>
                    <a:pt x="510" y="373"/>
                  </a:lnTo>
                  <a:lnTo>
                    <a:pt x="509" y="386"/>
                  </a:lnTo>
                  <a:lnTo>
                    <a:pt x="504" y="396"/>
                  </a:lnTo>
                  <a:lnTo>
                    <a:pt x="494" y="405"/>
                  </a:lnTo>
                  <a:lnTo>
                    <a:pt x="487" y="405"/>
                  </a:lnTo>
                  <a:lnTo>
                    <a:pt x="481" y="401"/>
                  </a:lnTo>
                  <a:lnTo>
                    <a:pt x="473" y="397"/>
                  </a:lnTo>
                  <a:lnTo>
                    <a:pt x="467" y="393"/>
                  </a:lnTo>
                  <a:lnTo>
                    <a:pt x="460" y="387"/>
                  </a:lnTo>
                  <a:lnTo>
                    <a:pt x="455" y="382"/>
                  </a:lnTo>
                  <a:lnTo>
                    <a:pt x="452" y="379"/>
                  </a:lnTo>
                  <a:lnTo>
                    <a:pt x="450" y="377"/>
                  </a:lnTo>
                  <a:lnTo>
                    <a:pt x="457" y="381"/>
                  </a:lnTo>
                  <a:lnTo>
                    <a:pt x="463" y="385"/>
                  </a:lnTo>
                  <a:lnTo>
                    <a:pt x="469" y="388"/>
                  </a:lnTo>
                  <a:lnTo>
                    <a:pt x="476" y="389"/>
                  </a:lnTo>
                  <a:lnTo>
                    <a:pt x="482" y="385"/>
                  </a:lnTo>
                  <a:lnTo>
                    <a:pt x="485" y="379"/>
                  </a:lnTo>
                  <a:lnTo>
                    <a:pt x="486" y="373"/>
                  </a:lnTo>
                  <a:lnTo>
                    <a:pt x="486" y="366"/>
                  </a:lnTo>
                  <a:lnTo>
                    <a:pt x="479" y="360"/>
                  </a:lnTo>
                  <a:lnTo>
                    <a:pt x="472" y="353"/>
                  </a:lnTo>
                  <a:lnTo>
                    <a:pt x="465" y="346"/>
                  </a:lnTo>
                  <a:lnTo>
                    <a:pt x="456" y="340"/>
                  </a:lnTo>
                  <a:lnTo>
                    <a:pt x="448" y="333"/>
                  </a:lnTo>
                  <a:lnTo>
                    <a:pt x="440" y="329"/>
                  </a:lnTo>
                  <a:lnTo>
                    <a:pt x="430" y="325"/>
                  </a:lnTo>
                  <a:lnTo>
                    <a:pt x="421" y="325"/>
                  </a:lnTo>
                  <a:lnTo>
                    <a:pt x="428" y="346"/>
                  </a:lnTo>
                  <a:lnTo>
                    <a:pt x="431" y="369"/>
                  </a:lnTo>
                  <a:lnTo>
                    <a:pt x="432" y="392"/>
                  </a:lnTo>
                  <a:lnTo>
                    <a:pt x="434" y="414"/>
                  </a:lnTo>
                  <a:lnTo>
                    <a:pt x="436" y="437"/>
                  </a:lnTo>
                  <a:lnTo>
                    <a:pt x="442" y="459"/>
                  </a:lnTo>
                  <a:lnTo>
                    <a:pt x="453" y="479"/>
                  </a:lnTo>
                  <a:lnTo>
                    <a:pt x="468" y="498"/>
                  </a:lnTo>
                  <a:lnTo>
                    <a:pt x="481" y="512"/>
                  </a:lnTo>
                  <a:lnTo>
                    <a:pt x="494" y="527"/>
                  </a:lnTo>
                  <a:lnTo>
                    <a:pt x="508" y="541"/>
                  </a:lnTo>
                  <a:lnTo>
                    <a:pt x="524" y="554"/>
                  </a:lnTo>
                  <a:lnTo>
                    <a:pt x="540" y="565"/>
                  </a:lnTo>
                  <a:lnTo>
                    <a:pt x="558" y="573"/>
                  </a:lnTo>
                  <a:lnTo>
                    <a:pt x="576" y="576"/>
                  </a:lnTo>
                  <a:lnTo>
                    <a:pt x="597" y="575"/>
                  </a:lnTo>
                  <a:lnTo>
                    <a:pt x="600" y="572"/>
                  </a:lnTo>
                  <a:lnTo>
                    <a:pt x="604" y="568"/>
                  </a:lnTo>
                  <a:lnTo>
                    <a:pt x="609" y="566"/>
                  </a:lnTo>
                  <a:lnTo>
                    <a:pt x="612" y="563"/>
                  </a:lnTo>
                  <a:lnTo>
                    <a:pt x="608" y="559"/>
                  </a:lnTo>
                  <a:lnTo>
                    <a:pt x="602" y="556"/>
                  </a:lnTo>
                  <a:lnTo>
                    <a:pt x="598" y="554"/>
                  </a:lnTo>
                  <a:lnTo>
                    <a:pt x="597" y="549"/>
                  </a:lnTo>
                  <a:lnTo>
                    <a:pt x="603" y="545"/>
                  </a:lnTo>
                  <a:lnTo>
                    <a:pt x="610" y="542"/>
                  </a:lnTo>
                  <a:lnTo>
                    <a:pt x="619" y="541"/>
                  </a:lnTo>
                  <a:lnTo>
                    <a:pt x="626" y="543"/>
                  </a:lnTo>
                  <a:lnTo>
                    <a:pt x="633" y="550"/>
                  </a:lnTo>
                  <a:lnTo>
                    <a:pt x="636" y="558"/>
                  </a:lnTo>
                  <a:lnTo>
                    <a:pt x="637" y="565"/>
                  </a:lnTo>
                  <a:lnTo>
                    <a:pt x="636" y="573"/>
                  </a:lnTo>
                  <a:lnTo>
                    <a:pt x="635" y="583"/>
                  </a:lnTo>
                  <a:lnTo>
                    <a:pt x="629" y="591"/>
                  </a:lnTo>
                  <a:lnTo>
                    <a:pt x="620" y="599"/>
                  </a:lnTo>
                  <a:lnTo>
                    <a:pt x="608" y="605"/>
                  </a:lnTo>
                  <a:lnTo>
                    <a:pt x="594" y="606"/>
                  </a:lnTo>
                  <a:lnTo>
                    <a:pt x="581" y="605"/>
                  </a:lnTo>
                  <a:lnTo>
                    <a:pt x="568" y="603"/>
                  </a:lnTo>
                  <a:lnTo>
                    <a:pt x="556" y="600"/>
                  </a:lnTo>
                  <a:lnTo>
                    <a:pt x="544" y="594"/>
                  </a:lnTo>
                  <a:lnTo>
                    <a:pt x="533" y="590"/>
                  </a:lnTo>
                  <a:lnTo>
                    <a:pt x="524" y="584"/>
                  </a:lnTo>
                  <a:lnTo>
                    <a:pt x="516" y="578"/>
                  </a:lnTo>
                  <a:lnTo>
                    <a:pt x="522" y="599"/>
                  </a:lnTo>
                  <a:lnTo>
                    <a:pt x="530" y="619"/>
                  </a:lnTo>
                  <a:lnTo>
                    <a:pt x="538" y="639"/>
                  </a:lnTo>
                  <a:lnTo>
                    <a:pt x="548" y="660"/>
                  </a:lnTo>
                  <a:lnTo>
                    <a:pt x="559" y="679"/>
                  </a:lnTo>
                  <a:lnTo>
                    <a:pt x="570" y="700"/>
                  </a:lnTo>
                  <a:lnTo>
                    <a:pt x="582" y="719"/>
                  </a:lnTo>
                  <a:lnTo>
                    <a:pt x="595" y="738"/>
                  </a:lnTo>
                  <a:lnTo>
                    <a:pt x="580" y="78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60" name="Freeform 58"/>
            <p:cNvSpPr>
              <a:spLocks/>
            </p:cNvSpPr>
            <p:nvPr/>
          </p:nvSpPr>
          <p:spPr bwMode="auto">
            <a:xfrm>
              <a:off x="1048" y="1036"/>
              <a:ext cx="82" cy="157"/>
            </a:xfrm>
            <a:custGeom>
              <a:avLst/>
              <a:gdLst>
                <a:gd name="T0" fmla="*/ 0 w 245"/>
                <a:gd name="T1" fmla="*/ 0 h 472"/>
                <a:gd name="T2" fmla="*/ 0 w 245"/>
                <a:gd name="T3" fmla="*/ 0 h 472"/>
                <a:gd name="T4" fmla="*/ 0 w 245"/>
                <a:gd name="T5" fmla="*/ 0 h 472"/>
                <a:gd name="T6" fmla="*/ 0 w 245"/>
                <a:gd name="T7" fmla="*/ 0 h 472"/>
                <a:gd name="T8" fmla="*/ 0 w 245"/>
                <a:gd name="T9" fmla="*/ 0 h 472"/>
                <a:gd name="T10" fmla="*/ 0 w 245"/>
                <a:gd name="T11" fmla="*/ 0 h 472"/>
                <a:gd name="T12" fmla="*/ 0 w 245"/>
                <a:gd name="T13" fmla="*/ 0 h 472"/>
                <a:gd name="T14" fmla="*/ 0 w 245"/>
                <a:gd name="T15" fmla="*/ 0 h 472"/>
                <a:gd name="T16" fmla="*/ 0 w 245"/>
                <a:gd name="T17" fmla="*/ 0 h 472"/>
                <a:gd name="T18" fmla="*/ 0 w 245"/>
                <a:gd name="T19" fmla="*/ 0 h 472"/>
                <a:gd name="T20" fmla="*/ 0 w 245"/>
                <a:gd name="T21" fmla="*/ 0 h 472"/>
                <a:gd name="T22" fmla="*/ 0 w 245"/>
                <a:gd name="T23" fmla="*/ 0 h 472"/>
                <a:gd name="T24" fmla="*/ 0 w 245"/>
                <a:gd name="T25" fmla="*/ 0 h 472"/>
                <a:gd name="T26" fmla="*/ 0 w 245"/>
                <a:gd name="T27" fmla="*/ 0 h 472"/>
                <a:gd name="T28" fmla="*/ 0 w 245"/>
                <a:gd name="T29" fmla="*/ 0 h 472"/>
                <a:gd name="T30" fmla="*/ 0 w 245"/>
                <a:gd name="T31" fmla="*/ 0 h 472"/>
                <a:gd name="T32" fmla="*/ 0 w 245"/>
                <a:gd name="T33" fmla="*/ 0 h 472"/>
                <a:gd name="T34" fmla="*/ 0 w 245"/>
                <a:gd name="T35" fmla="*/ 0 h 472"/>
                <a:gd name="T36" fmla="*/ 0 w 245"/>
                <a:gd name="T37" fmla="*/ 0 h 472"/>
                <a:gd name="T38" fmla="*/ 0 w 245"/>
                <a:gd name="T39" fmla="*/ 0 h 472"/>
                <a:gd name="T40" fmla="*/ 0 w 245"/>
                <a:gd name="T41" fmla="*/ 0 h 472"/>
                <a:gd name="T42" fmla="*/ 0 w 245"/>
                <a:gd name="T43" fmla="*/ 0 h 472"/>
                <a:gd name="T44" fmla="*/ 0 w 245"/>
                <a:gd name="T45" fmla="*/ 0 h 472"/>
                <a:gd name="T46" fmla="*/ 0 w 245"/>
                <a:gd name="T47" fmla="*/ 0 h 472"/>
                <a:gd name="T48" fmla="*/ 0 w 245"/>
                <a:gd name="T49" fmla="*/ 0 h 472"/>
                <a:gd name="T50" fmla="*/ 0 w 245"/>
                <a:gd name="T51" fmla="*/ 0 h 472"/>
                <a:gd name="T52" fmla="*/ 0 w 245"/>
                <a:gd name="T53" fmla="*/ 0 h 472"/>
                <a:gd name="T54" fmla="*/ 0 w 245"/>
                <a:gd name="T55" fmla="*/ 0 h 472"/>
                <a:gd name="T56" fmla="*/ 0 w 245"/>
                <a:gd name="T57" fmla="*/ 0 h 472"/>
                <a:gd name="T58" fmla="*/ 0 w 245"/>
                <a:gd name="T59" fmla="*/ 0 h 472"/>
                <a:gd name="T60" fmla="*/ 0 w 245"/>
                <a:gd name="T61" fmla="*/ 0 h 472"/>
                <a:gd name="T62" fmla="*/ 0 w 245"/>
                <a:gd name="T63" fmla="*/ 0 h 47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45"/>
                <a:gd name="T97" fmla="*/ 0 h 472"/>
                <a:gd name="T98" fmla="*/ 245 w 245"/>
                <a:gd name="T99" fmla="*/ 472 h 47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45" h="472">
                  <a:moveTo>
                    <a:pt x="218" y="104"/>
                  </a:moveTo>
                  <a:lnTo>
                    <a:pt x="234" y="144"/>
                  </a:lnTo>
                  <a:lnTo>
                    <a:pt x="242" y="186"/>
                  </a:lnTo>
                  <a:lnTo>
                    <a:pt x="245" y="231"/>
                  </a:lnTo>
                  <a:lnTo>
                    <a:pt x="243" y="275"/>
                  </a:lnTo>
                  <a:lnTo>
                    <a:pt x="235" y="319"/>
                  </a:lnTo>
                  <a:lnTo>
                    <a:pt x="221" y="361"/>
                  </a:lnTo>
                  <a:lnTo>
                    <a:pt x="201" y="399"/>
                  </a:lnTo>
                  <a:lnTo>
                    <a:pt x="175" y="434"/>
                  </a:lnTo>
                  <a:lnTo>
                    <a:pt x="165" y="442"/>
                  </a:lnTo>
                  <a:lnTo>
                    <a:pt x="151" y="450"/>
                  </a:lnTo>
                  <a:lnTo>
                    <a:pt x="136" y="458"/>
                  </a:lnTo>
                  <a:lnTo>
                    <a:pt x="120" y="464"/>
                  </a:lnTo>
                  <a:lnTo>
                    <a:pt x="104" y="469"/>
                  </a:lnTo>
                  <a:lnTo>
                    <a:pt x="91" y="472"/>
                  </a:lnTo>
                  <a:lnTo>
                    <a:pt x="82" y="472"/>
                  </a:lnTo>
                  <a:lnTo>
                    <a:pt x="77" y="470"/>
                  </a:lnTo>
                  <a:lnTo>
                    <a:pt x="82" y="464"/>
                  </a:lnTo>
                  <a:lnTo>
                    <a:pt x="90" y="457"/>
                  </a:lnTo>
                  <a:lnTo>
                    <a:pt x="102" y="447"/>
                  </a:lnTo>
                  <a:lnTo>
                    <a:pt x="116" y="437"/>
                  </a:lnTo>
                  <a:lnTo>
                    <a:pt x="132" y="426"/>
                  </a:lnTo>
                  <a:lnTo>
                    <a:pt x="146" y="415"/>
                  </a:lnTo>
                  <a:lnTo>
                    <a:pt x="158" y="405"/>
                  </a:lnTo>
                  <a:lnTo>
                    <a:pt x="165" y="396"/>
                  </a:lnTo>
                  <a:lnTo>
                    <a:pt x="177" y="365"/>
                  </a:lnTo>
                  <a:lnTo>
                    <a:pt x="187" y="334"/>
                  </a:lnTo>
                  <a:lnTo>
                    <a:pt x="193" y="300"/>
                  </a:lnTo>
                  <a:lnTo>
                    <a:pt x="198" y="267"/>
                  </a:lnTo>
                  <a:lnTo>
                    <a:pt x="200" y="232"/>
                  </a:lnTo>
                  <a:lnTo>
                    <a:pt x="198" y="197"/>
                  </a:lnTo>
                  <a:lnTo>
                    <a:pt x="194" y="164"/>
                  </a:lnTo>
                  <a:lnTo>
                    <a:pt x="187" y="131"/>
                  </a:lnTo>
                  <a:lnTo>
                    <a:pt x="185" y="122"/>
                  </a:lnTo>
                  <a:lnTo>
                    <a:pt x="183" y="113"/>
                  </a:lnTo>
                  <a:lnTo>
                    <a:pt x="179" y="104"/>
                  </a:lnTo>
                  <a:lnTo>
                    <a:pt x="175" y="96"/>
                  </a:lnTo>
                  <a:lnTo>
                    <a:pt x="171" y="88"/>
                  </a:lnTo>
                  <a:lnTo>
                    <a:pt x="165" y="80"/>
                  </a:lnTo>
                  <a:lnTo>
                    <a:pt x="160" y="74"/>
                  </a:lnTo>
                  <a:lnTo>
                    <a:pt x="153" y="66"/>
                  </a:lnTo>
                  <a:lnTo>
                    <a:pt x="132" y="50"/>
                  </a:lnTo>
                  <a:lnTo>
                    <a:pt x="108" y="38"/>
                  </a:lnTo>
                  <a:lnTo>
                    <a:pt x="82" y="30"/>
                  </a:lnTo>
                  <a:lnTo>
                    <a:pt x="58" y="25"/>
                  </a:lnTo>
                  <a:lnTo>
                    <a:pt x="35" y="23"/>
                  </a:lnTo>
                  <a:lnTo>
                    <a:pt x="17" y="23"/>
                  </a:lnTo>
                  <a:lnTo>
                    <a:pt x="5" y="23"/>
                  </a:lnTo>
                  <a:lnTo>
                    <a:pt x="0" y="23"/>
                  </a:lnTo>
                  <a:lnTo>
                    <a:pt x="16" y="12"/>
                  </a:lnTo>
                  <a:lnTo>
                    <a:pt x="32" y="5"/>
                  </a:lnTo>
                  <a:lnTo>
                    <a:pt x="50" y="1"/>
                  </a:lnTo>
                  <a:lnTo>
                    <a:pt x="69" y="0"/>
                  </a:lnTo>
                  <a:lnTo>
                    <a:pt x="87" y="2"/>
                  </a:lnTo>
                  <a:lnTo>
                    <a:pt x="106" y="5"/>
                  </a:lnTo>
                  <a:lnTo>
                    <a:pt x="123" y="11"/>
                  </a:lnTo>
                  <a:lnTo>
                    <a:pt x="139" y="17"/>
                  </a:lnTo>
                  <a:lnTo>
                    <a:pt x="151" y="26"/>
                  </a:lnTo>
                  <a:lnTo>
                    <a:pt x="163" y="35"/>
                  </a:lnTo>
                  <a:lnTo>
                    <a:pt x="174" y="44"/>
                  </a:lnTo>
                  <a:lnTo>
                    <a:pt x="185" y="55"/>
                  </a:lnTo>
                  <a:lnTo>
                    <a:pt x="194" y="67"/>
                  </a:lnTo>
                  <a:lnTo>
                    <a:pt x="203" y="79"/>
                  </a:lnTo>
                  <a:lnTo>
                    <a:pt x="212" y="91"/>
                  </a:lnTo>
                  <a:lnTo>
                    <a:pt x="218" y="10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61" name="Freeform 59"/>
            <p:cNvSpPr>
              <a:spLocks/>
            </p:cNvSpPr>
            <p:nvPr/>
          </p:nvSpPr>
          <p:spPr bwMode="auto">
            <a:xfrm>
              <a:off x="569" y="1054"/>
              <a:ext cx="201" cy="220"/>
            </a:xfrm>
            <a:custGeom>
              <a:avLst/>
              <a:gdLst>
                <a:gd name="T0" fmla="*/ 0 w 604"/>
                <a:gd name="T1" fmla="*/ 0 h 659"/>
                <a:gd name="T2" fmla="*/ 0 w 604"/>
                <a:gd name="T3" fmla="*/ 0 h 659"/>
                <a:gd name="T4" fmla="*/ 0 w 604"/>
                <a:gd name="T5" fmla="*/ 0 h 659"/>
                <a:gd name="T6" fmla="*/ 0 w 604"/>
                <a:gd name="T7" fmla="*/ 0 h 659"/>
                <a:gd name="T8" fmla="*/ 0 w 604"/>
                <a:gd name="T9" fmla="*/ 0 h 659"/>
                <a:gd name="T10" fmla="*/ 0 w 604"/>
                <a:gd name="T11" fmla="*/ 0 h 659"/>
                <a:gd name="T12" fmla="*/ 0 w 604"/>
                <a:gd name="T13" fmla="*/ 0 h 659"/>
                <a:gd name="T14" fmla="*/ 0 w 604"/>
                <a:gd name="T15" fmla="*/ 0 h 659"/>
                <a:gd name="T16" fmla="*/ 0 w 604"/>
                <a:gd name="T17" fmla="*/ 0 h 659"/>
                <a:gd name="T18" fmla="*/ 0 w 604"/>
                <a:gd name="T19" fmla="*/ 0 h 659"/>
                <a:gd name="T20" fmla="*/ 0 w 604"/>
                <a:gd name="T21" fmla="*/ 0 h 659"/>
                <a:gd name="T22" fmla="*/ 0 w 604"/>
                <a:gd name="T23" fmla="*/ 0 h 659"/>
                <a:gd name="T24" fmla="*/ 0 w 604"/>
                <a:gd name="T25" fmla="*/ 0 h 659"/>
                <a:gd name="T26" fmla="*/ 0 w 604"/>
                <a:gd name="T27" fmla="*/ 0 h 659"/>
                <a:gd name="T28" fmla="*/ 0 w 604"/>
                <a:gd name="T29" fmla="*/ 0 h 659"/>
                <a:gd name="T30" fmla="*/ 0 w 604"/>
                <a:gd name="T31" fmla="*/ 0 h 659"/>
                <a:gd name="T32" fmla="*/ 0 w 604"/>
                <a:gd name="T33" fmla="*/ 0 h 659"/>
                <a:gd name="T34" fmla="*/ 0 w 604"/>
                <a:gd name="T35" fmla="*/ 0 h 659"/>
                <a:gd name="T36" fmla="*/ 0 w 604"/>
                <a:gd name="T37" fmla="*/ 0 h 659"/>
                <a:gd name="T38" fmla="*/ 0 w 604"/>
                <a:gd name="T39" fmla="*/ 0 h 659"/>
                <a:gd name="T40" fmla="*/ 0 w 604"/>
                <a:gd name="T41" fmla="*/ 0 h 659"/>
                <a:gd name="T42" fmla="*/ 0 w 604"/>
                <a:gd name="T43" fmla="*/ 0 h 659"/>
                <a:gd name="T44" fmla="*/ 0 w 604"/>
                <a:gd name="T45" fmla="*/ 0 h 65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604"/>
                <a:gd name="T70" fmla="*/ 0 h 659"/>
                <a:gd name="T71" fmla="*/ 604 w 604"/>
                <a:gd name="T72" fmla="*/ 659 h 659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604" h="659">
                  <a:moveTo>
                    <a:pt x="604" y="3"/>
                  </a:moveTo>
                  <a:lnTo>
                    <a:pt x="604" y="101"/>
                  </a:lnTo>
                  <a:lnTo>
                    <a:pt x="604" y="315"/>
                  </a:lnTo>
                  <a:lnTo>
                    <a:pt x="601" y="531"/>
                  </a:lnTo>
                  <a:lnTo>
                    <a:pt x="592" y="629"/>
                  </a:lnTo>
                  <a:lnTo>
                    <a:pt x="587" y="629"/>
                  </a:lnTo>
                  <a:lnTo>
                    <a:pt x="572" y="630"/>
                  </a:lnTo>
                  <a:lnTo>
                    <a:pt x="549" y="633"/>
                  </a:lnTo>
                  <a:lnTo>
                    <a:pt x="518" y="634"/>
                  </a:lnTo>
                  <a:lnTo>
                    <a:pt x="482" y="637"/>
                  </a:lnTo>
                  <a:lnTo>
                    <a:pt x="439" y="639"/>
                  </a:lnTo>
                  <a:lnTo>
                    <a:pt x="395" y="642"/>
                  </a:lnTo>
                  <a:lnTo>
                    <a:pt x="347" y="645"/>
                  </a:lnTo>
                  <a:lnTo>
                    <a:pt x="300" y="648"/>
                  </a:lnTo>
                  <a:lnTo>
                    <a:pt x="251" y="650"/>
                  </a:lnTo>
                  <a:lnTo>
                    <a:pt x="204" y="653"/>
                  </a:lnTo>
                  <a:lnTo>
                    <a:pt x="160" y="655"/>
                  </a:lnTo>
                  <a:lnTo>
                    <a:pt x="120" y="657"/>
                  </a:lnTo>
                  <a:lnTo>
                    <a:pt x="84" y="658"/>
                  </a:lnTo>
                  <a:lnTo>
                    <a:pt x="54" y="659"/>
                  </a:lnTo>
                  <a:lnTo>
                    <a:pt x="33" y="659"/>
                  </a:lnTo>
                  <a:lnTo>
                    <a:pt x="0" y="0"/>
                  </a:lnTo>
                  <a:lnTo>
                    <a:pt x="604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62" name="Freeform 60"/>
            <p:cNvSpPr>
              <a:spLocks/>
            </p:cNvSpPr>
            <p:nvPr/>
          </p:nvSpPr>
          <p:spPr bwMode="auto">
            <a:xfrm>
              <a:off x="1014" y="1052"/>
              <a:ext cx="73" cy="137"/>
            </a:xfrm>
            <a:custGeom>
              <a:avLst/>
              <a:gdLst>
                <a:gd name="T0" fmla="*/ 0 w 219"/>
                <a:gd name="T1" fmla="*/ 0 h 409"/>
                <a:gd name="T2" fmla="*/ 0 w 219"/>
                <a:gd name="T3" fmla="*/ 0 h 409"/>
                <a:gd name="T4" fmla="*/ 0 w 219"/>
                <a:gd name="T5" fmla="*/ 0 h 409"/>
                <a:gd name="T6" fmla="*/ 0 w 219"/>
                <a:gd name="T7" fmla="*/ 0 h 409"/>
                <a:gd name="T8" fmla="*/ 0 w 219"/>
                <a:gd name="T9" fmla="*/ 0 h 409"/>
                <a:gd name="T10" fmla="*/ 0 w 219"/>
                <a:gd name="T11" fmla="*/ 0 h 409"/>
                <a:gd name="T12" fmla="*/ 0 w 219"/>
                <a:gd name="T13" fmla="*/ 0 h 409"/>
                <a:gd name="T14" fmla="*/ 0 w 219"/>
                <a:gd name="T15" fmla="*/ 0 h 409"/>
                <a:gd name="T16" fmla="*/ 0 w 219"/>
                <a:gd name="T17" fmla="*/ 0 h 409"/>
                <a:gd name="T18" fmla="*/ 0 w 219"/>
                <a:gd name="T19" fmla="*/ 0 h 409"/>
                <a:gd name="T20" fmla="*/ 0 w 219"/>
                <a:gd name="T21" fmla="*/ 0 h 409"/>
                <a:gd name="T22" fmla="*/ 0 w 219"/>
                <a:gd name="T23" fmla="*/ 0 h 409"/>
                <a:gd name="T24" fmla="*/ 0 w 219"/>
                <a:gd name="T25" fmla="*/ 0 h 409"/>
                <a:gd name="T26" fmla="*/ 0 w 219"/>
                <a:gd name="T27" fmla="*/ 0 h 409"/>
                <a:gd name="T28" fmla="*/ 0 w 219"/>
                <a:gd name="T29" fmla="*/ 0 h 409"/>
                <a:gd name="T30" fmla="*/ 0 w 219"/>
                <a:gd name="T31" fmla="*/ 0 h 409"/>
                <a:gd name="T32" fmla="*/ 0 w 219"/>
                <a:gd name="T33" fmla="*/ 0 h 409"/>
                <a:gd name="T34" fmla="*/ 0 w 219"/>
                <a:gd name="T35" fmla="*/ 0 h 409"/>
                <a:gd name="T36" fmla="*/ 0 w 219"/>
                <a:gd name="T37" fmla="*/ 0 h 409"/>
                <a:gd name="T38" fmla="*/ 0 w 219"/>
                <a:gd name="T39" fmla="*/ 0 h 409"/>
                <a:gd name="T40" fmla="*/ 0 w 219"/>
                <a:gd name="T41" fmla="*/ 0 h 409"/>
                <a:gd name="T42" fmla="*/ 0 w 219"/>
                <a:gd name="T43" fmla="*/ 0 h 409"/>
                <a:gd name="T44" fmla="*/ 0 w 219"/>
                <a:gd name="T45" fmla="*/ 0 h 409"/>
                <a:gd name="T46" fmla="*/ 0 w 219"/>
                <a:gd name="T47" fmla="*/ 0 h 409"/>
                <a:gd name="T48" fmla="*/ 0 w 219"/>
                <a:gd name="T49" fmla="*/ 0 h 409"/>
                <a:gd name="T50" fmla="*/ 0 w 219"/>
                <a:gd name="T51" fmla="*/ 0 h 409"/>
                <a:gd name="T52" fmla="*/ 0 w 219"/>
                <a:gd name="T53" fmla="*/ 0 h 409"/>
                <a:gd name="T54" fmla="*/ 0 w 219"/>
                <a:gd name="T55" fmla="*/ 0 h 409"/>
                <a:gd name="T56" fmla="*/ 0 w 219"/>
                <a:gd name="T57" fmla="*/ 0 h 409"/>
                <a:gd name="T58" fmla="*/ 0 w 219"/>
                <a:gd name="T59" fmla="*/ 0 h 409"/>
                <a:gd name="T60" fmla="*/ 0 w 219"/>
                <a:gd name="T61" fmla="*/ 0 h 409"/>
                <a:gd name="T62" fmla="*/ 0 w 219"/>
                <a:gd name="T63" fmla="*/ 0 h 409"/>
                <a:gd name="T64" fmla="*/ 0 w 219"/>
                <a:gd name="T65" fmla="*/ 0 h 409"/>
                <a:gd name="T66" fmla="*/ 0 w 219"/>
                <a:gd name="T67" fmla="*/ 0 h 409"/>
                <a:gd name="T68" fmla="*/ 0 w 219"/>
                <a:gd name="T69" fmla="*/ 0 h 409"/>
                <a:gd name="T70" fmla="*/ 0 w 219"/>
                <a:gd name="T71" fmla="*/ 0 h 409"/>
                <a:gd name="T72" fmla="*/ 0 w 219"/>
                <a:gd name="T73" fmla="*/ 0 h 409"/>
                <a:gd name="T74" fmla="*/ 0 w 219"/>
                <a:gd name="T75" fmla="*/ 0 h 409"/>
                <a:gd name="T76" fmla="*/ 0 w 219"/>
                <a:gd name="T77" fmla="*/ 0 h 409"/>
                <a:gd name="T78" fmla="*/ 0 w 219"/>
                <a:gd name="T79" fmla="*/ 0 h 409"/>
                <a:gd name="T80" fmla="*/ 0 w 219"/>
                <a:gd name="T81" fmla="*/ 0 h 409"/>
                <a:gd name="T82" fmla="*/ 0 w 219"/>
                <a:gd name="T83" fmla="*/ 0 h 409"/>
                <a:gd name="T84" fmla="*/ 0 w 219"/>
                <a:gd name="T85" fmla="*/ 0 h 40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19"/>
                <a:gd name="T130" fmla="*/ 0 h 409"/>
                <a:gd name="T131" fmla="*/ 219 w 219"/>
                <a:gd name="T132" fmla="*/ 409 h 409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19" h="409">
                  <a:moveTo>
                    <a:pt x="126" y="139"/>
                  </a:moveTo>
                  <a:lnTo>
                    <a:pt x="129" y="154"/>
                  </a:lnTo>
                  <a:lnTo>
                    <a:pt x="129" y="169"/>
                  </a:lnTo>
                  <a:lnTo>
                    <a:pt x="127" y="184"/>
                  </a:lnTo>
                  <a:lnTo>
                    <a:pt x="123" y="198"/>
                  </a:lnTo>
                  <a:lnTo>
                    <a:pt x="115" y="212"/>
                  </a:lnTo>
                  <a:lnTo>
                    <a:pt x="108" y="225"/>
                  </a:lnTo>
                  <a:lnTo>
                    <a:pt x="98" y="238"/>
                  </a:lnTo>
                  <a:lnTo>
                    <a:pt x="87" y="250"/>
                  </a:lnTo>
                  <a:lnTo>
                    <a:pt x="82" y="254"/>
                  </a:lnTo>
                  <a:lnTo>
                    <a:pt x="75" y="256"/>
                  </a:lnTo>
                  <a:lnTo>
                    <a:pt x="70" y="258"/>
                  </a:lnTo>
                  <a:lnTo>
                    <a:pt x="63" y="259"/>
                  </a:lnTo>
                  <a:lnTo>
                    <a:pt x="57" y="259"/>
                  </a:lnTo>
                  <a:lnTo>
                    <a:pt x="49" y="259"/>
                  </a:lnTo>
                  <a:lnTo>
                    <a:pt x="39" y="259"/>
                  </a:lnTo>
                  <a:lnTo>
                    <a:pt x="30" y="257"/>
                  </a:lnTo>
                  <a:lnTo>
                    <a:pt x="34" y="262"/>
                  </a:lnTo>
                  <a:lnTo>
                    <a:pt x="38" y="267"/>
                  </a:lnTo>
                  <a:lnTo>
                    <a:pt x="44" y="271"/>
                  </a:lnTo>
                  <a:lnTo>
                    <a:pt x="49" y="274"/>
                  </a:lnTo>
                  <a:lnTo>
                    <a:pt x="56" y="277"/>
                  </a:lnTo>
                  <a:lnTo>
                    <a:pt x="62" y="280"/>
                  </a:lnTo>
                  <a:lnTo>
                    <a:pt x="69" y="281"/>
                  </a:lnTo>
                  <a:lnTo>
                    <a:pt x="75" y="282"/>
                  </a:lnTo>
                  <a:lnTo>
                    <a:pt x="83" y="281"/>
                  </a:lnTo>
                  <a:lnTo>
                    <a:pt x="92" y="278"/>
                  </a:lnTo>
                  <a:lnTo>
                    <a:pt x="101" y="277"/>
                  </a:lnTo>
                  <a:lnTo>
                    <a:pt x="111" y="277"/>
                  </a:lnTo>
                  <a:lnTo>
                    <a:pt x="121" y="277"/>
                  </a:lnTo>
                  <a:lnTo>
                    <a:pt x="128" y="277"/>
                  </a:lnTo>
                  <a:lnTo>
                    <a:pt x="135" y="280"/>
                  </a:lnTo>
                  <a:lnTo>
                    <a:pt x="138" y="282"/>
                  </a:lnTo>
                  <a:lnTo>
                    <a:pt x="138" y="297"/>
                  </a:lnTo>
                  <a:lnTo>
                    <a:pt x="136" y="310"/>
                  </a:lnTo>
                  <a:lnTo>
                    <a:pt x="132" y="323"/>
                  </a:lnTo>
                  <a:lnTo>
                    <a:pt x="124" y="335"/>
                  </a:lnTo>
                  <a:lnTo>
                    <a:pt x="115" y="347"/>
                  </a:lnTo>
                  <a:lnTo>
                    <a:pt x="106" y="357"/>
                  </a:lnTo>
                  <a:lnTo>
                    <a:pt x="96" y="365"/>
                  </a:lnTo>
                  <a:lnTo>
                    <a:pt x="85" y="373"/>
                  </a:lnTo>
                  <a:lnTo>
                    <a:pt x="94" y="376"/>
                  </a:lnTo>
                  <a:lnTo>
                    <a:pt x="103" y="377"/>
                  </a:lnTo>
                  <a:lnTo>
                    <a:pt x="113" y="377"/>
                  </a:lnTo>
                  <a:lnTo>
                    <a:pt x="122" y="376"/>
                  </a:lnTo>
                  <a:lnTo>
                    <a:pt x="132" y="374"/>
                  </a:lnTo>
                  <a:lnTo>
                    <a:pt x="140" y="371"/>
                  </a:lnTo>
                  <a:lnTo>
                    <a:pt x="149" y="366"/>
                  </a:lnTo>
                  <a:lnTo>
                    <a:pt x="157" y="362"/>
                  </a:lnTo>
                  <a:lnTo>
                    <a:pt x="164" y="357"/>
                  </a:lnTo>
                  <a:lnTo>
                    <a:pt x="170" y="350"/>
                  </a:lnTo>
                  <a:lnTo>
                    <a:pt x="176" y="342"/>
                  </a:lnTo>
                  <a:lnTo>
                    <a:pt x="182" y="335"/>
                  </a:lnTo>
                  <a:lnTo>
                    <a:pt x="188" y="327"/>
                  </a:lnTo>
                  <a:lnTo>
                    <a:pt x="195" y="320"/>
                  </a:lnTo>
                  <a:lnTo>
                    <a:pt x="202" y="314"/>
                  </a:lnTo>
                  <a:lnTo>
                    <a:pt x="212" y="310"/>
                  </a:lnTo>
                  <a:lnTo>
                    <a:pt x="216" y="319"/>
                  </a:lnTo>
                  <a:lnTo>
                    <a:pt x="219" y="328"/>
                  </a:lnTo>
                  <a:lnTo>
                    <a:pt x="219" y="337"/>
                  </a:lnTo>
                  <a:lnTo>
                    <a:pt x="217" y="347"/>
                  </a:lnTo>
                  <a:lnTo>
                    <a:pt x="208" y="362"/>
                  </a:lnTo>
                  <a:lnTo>
                    <a:pt x="196" y="374"/>
                  </a:lnTo>
                  <a:lnTo>
                    <a:pt x="183" y="384"/>
                  </a:lnTo>
                  <a:lnTo>
                    <a:pt x="169" y="391"/>
                  </a:lnTo>
                  <a:lnTo>
                    <a:pt x="152" y="398"/>
                  </a:lnTo>
                  <a:lnTo>
                    <a:pt x="136" y="402"/>
                  </a:lnTo>
                  <a:lnTo>
                    <a:pt x="120" y="405"/>
                  </a:lnTo>
                  <a:lnTo>
                    <a:pt x="103" y="409"/>
                  </a:lnTo>
                  <a:lnTo>
                    <a:pt x="96" y="405"/>
                  </a:lnTo>
                  <a:lnTo>
                    <a:pt x="88" y="402"/>
                  </a:lnTo>
                  <a:lnTo>
                    <a:pt x="81" y="399"/>
                  </a:lnTo>
                  <a:lnTo>
                    <a:pt x="72" y="396"/>
                  </a:lnTo>
                  <a:lnTo>
                    <a:pt x="64" y="392"/>
                  </a:lnTo>
                  <a:lnTo>
                    <a:pt x="57" y="387"/>
                  </a:lnTo>
                  <a:lnTo>
                    <a:pt x="50" y="382"/>
                  </a:lnTo>
                  <a:lnTo>
                    <a:pt x="44" y="374"/>
                  </a:lnTo>
                  <a:lnTo>
                    <a:pt x="46" y="370"/>
                  </a:lnTo>
                  <a:lnTo>
                    <a:pt x="49" y="367"/>
                  </a:lnTo>
                  <a:lnTo>
                    <a:pt x="54" y="365"/>
                  </a:lnTo>
                  <a:lnTo>
                    <a:pt x="58" y="364"/>
                  </a:lnTo>
                  <a:lnTo>
                    <a:pt x="63" y="363"/>
                  </a:lnTo>
                  <a:lnTo>
                    <a:pt x="69" y="362"/>
                  </a:lnTo>
                  <a:lnTo>
                    <a:pt x="73" y="361"/>
                  </a:lnTo>
                  <a:lnTo>
                    <a:pt x="77" y="359"/>
                  </a:lnTo>
                  <a:lnTo>
                    <a:pt x="88" y="348"/>
                  </a:lnTo>
                  <a:lnTo>
                    <a:pt x="98" y="337"/>
                  </a:lnTo>
                  <a:lnTo>
                    <a:pt x="106" y="325"/>
                  </a:lnTo>
                  <a:lnTo>
                    <a:pt x="109" y="312"/>
                  </a:lnTo>
                  <a:lnTo>
                    <a:pt x="98" y="315"/>
                  </a:lnTo>
                  <a:lnTo>
                    <a:pt x="86" y="315"/>
                  </a:lnTo>
                  <a:lnTo>
                    <a:pt x="75" y="314"/>
                  </a:lnTo>
                  <a:lnTo>
                    <a:pt x="64" y="310"/>
                  </a:lnTo>
                  <a:lnTo>
                    <a:pt x="54" y="306"/>
                  </a:lnTo>
                  <a:lnTo>
                    <a:pt x="43" y="299"/>
                  </a:lnTo>
                  <a:lnTo>
                    <a:pt x="33" y="292"/>
                  </a:lnTo>
                  <a:lnTo>
                    <a:pt x="23" y="283"/>
                  </a:lnTo>
                  <a:lnTo>
                    <a:pt x="10" y="265"/>
                  </a:lnTo>
                  <a:lnTo>
                    <a:pt x="3" y="245"/>
                  </a:lnTo>
                  <a:lnTo>
                    <a:pt x="0" y="223"/>
                  </a:lnTo>
                  <a:lnTo>
                    <a:pt x="6" y="203"/>
                  </a:lnTo>
                  <a:lnTo>
                    <a:pt x="12" y="205"/>
                  </a:lnTo>
                  <a:lnTo>
                    <a:pt x="16" y="210"/>
                  </a:lnTo>
                  <a:lnTo>
                    <a:pt x="18" y="217"/>
                  </a:lnTo>
                  <a:lnTo>
                    <a:pt x="20" y="224"/>
                  </a:lnTo>
                  <a:lnTo>
                    <a:pt x="22" y="231"/>
                  </a:lnTo>
                  <a:lnTo>
                    <a:pt x="26" y="237"/>
                  </a:lnTo>
                  <a:lnTo>
                    <a:pt x="32" y="241"/>
                  </a:lnTo>
                  <a:lnTo>
                    <a:pt x="42" y="242"/>
                  </a:lnTo>
                  <a:lnTo>
                    <a:pt x="46" y="242"/>
                  </a:lnTo>
                  <a:lnTo>
                    <a:pt x="50" y="242"/>
                  </a:lnTo>
                  <a:lnTo>
                    <a:pt x="55" y="242"/>
                  </a:lnTo>
                  <a:lnTo>
                    <a:pt x="60" y="242"/>
                  </a:lnTo>
                  <a:lnTo>
                    <a:pt x="64" y="241"/>
                  </a:lnTo>
                  <a:lnTo>
                    <a:pt x="70" y="238"/>
                  </a:lnTo>
                  <a:lnTo>
                    <a:pt x="74" y="236"/>
                  </a:lnTo>
                  <a:lnTo>
                    <a:pt x="77" y="233"/>
                  </a:lnTo>
                  <a:lnTo>
                    <a:pt x="92" y="203"/>
                  </a:lnTo>
                  <a:lnTo>
                    <a:pt x="92" y="171"/>
                  </a:lnTo>
                  <a:lnTo>
                    <a:pt x="83" y="140"/>
                  </a:lnTo>
                  <a:lnTo>
                    <a:pt x="71" y="107"/>
                  </a:lnTo>
                  <a:lnTo>
                    <a:pt x="62" y="77"/>
                  </a:lnTo>
                  <a:lnTo>
                    <a:pt x="62" y="47"/>
                  </a:lnTo>
                  <a:lnTo>
                    <a:pt x="75" y="21"/>
                  </a:lnTo>
                  <a:lnTo>
                    <a:pt x="109" y="0"/>
                  </a:lnTo>
                  <a:lnTo>
                    <a:pt x="111" y="15"/>
                  </a:lnTo>
                  <a:lnTo>
                    <a:pt x="115" y="53"/>
                  </a:lnTo>
                  <a:lnTo>
                    <a:pt x="121" y="98"/>
                  </a:lnTo>
                  <a:lnTo>
                    <a:pt x="126" y="13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63" name="Freeform 61"/>
            <p:cNvSpPr>
              <a:spLocks/>
            </p:cNvSpPr>
            <p:nvPr/>
          </p:nvSpPr>
          <p:spPr bwMode="auto">
            <a:xfrm>
              <a:off x="580" y="1061"/>
              <a:ext cx="181" cy="205"/>
            </a:xfrm>
            <a:custGeom>
              <a:avLst/>
              <a:gdLst>
                <a:gd name="T0" fmla="*/ 0 w 544"/>
                <a:gd name="T1" fmla="*/ 0 h 616"/>
                <a:gd name="T2" fmla="*/ 0 w 544"/>
                <a:gd name="T3" fmla="*/ 0 h 616"/>
                <a:gd name="T4" fmla="*/ 0 w 544"/>
                <a:gd name="T5" fmla="*/ 0 h 616"/>
                <a:gd name="T6" fmla="*/ 0 w 544"/>
                <a:gd name="T7" fmla="*/ 0 h 616"/>
                <a:gd name="T8" fmla="*/ 0 w 544"/>
                <a:gd name="T9" fmla="*/ 0 h 616"/>
                <a:gd name="T10" fmla="*/ 0 w 544"/>
                <a:gd name="T11" fmla="*/ 0 h 616"/>
                <a:gd name="T12" fmla="*/ 0 w 544"/>
                <a:gd name="T13" fmla="*/ 0 h 616"/>
                <a:gd name="T14" fmla="*/ 0 w 544"/>
                <a:gd name="T15" fmla="*/ 0 h 616"/>
                <a:gd name="T16" fmla="*/ 0 w 544"/>
                <a:gd name="T17" fmla="*/ 0 h 616"/>
                <a:gd name="T18" fmla="*/ 0 w 544"/>
                <a:gd name="T19" fmla="*/ 0 h 616"/>
                <a:gd name="T20" fmla="*/ 0 w 544"/>
                <a:gd name="T21" fmla="*/ 0 h 616"/>
                <a:gd name="T22" fmla="*/ 0 w 544"/>
                <a:gd name="T23" fmla="*/ 0 h 616"/>
                <a:gd name="T24" fmla="*/ 0 w 544"/>
                <a:gd name="T25" fmla="*/ 0 h 616"/>
                <a:gd name="T26" fmla="*/ 0 w 544"/>
                <a:gd name="T27" fmla="*/ 0 h 616"/>
                <a:gd name="T28" fmla="*/ 0 w 544"/>
                <a:gd name="T29" fmla="*/ 0 h 616"/>
                <a:gd name="T30" fmla="*/ 0 w 544"/>
                <a:gd name="T31" fmla="*/ 0 h 616"/>
                <a:gd name="T32" fmla="*/ 0 w 544"/>
                <a:gd name="T33" fmla="*/ 0 h 616"/>
                <a:gd name="T34" fmla="*/ 0 w 544"/>
                <a:gd name="T35" fmla="*/ 0 h 616"/>
                <a:gd name="T36" fmla="*/ 0 w 544"/>
                <a:gd name="T37" fmla="*/ 0 h 616"/>
                <a:gd name="T38" fmla="*/ 0 w 544"/>
                <a:gd name="T39" fmla="*/ 0 h 61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44"/>
                <a:gd name="T61" fmla="*/ 0 h 616"/>
                <a:gd name="T62" fmla="*/ 544 w 544"/>
                <a:gd name="T63" fmla="*/ 616 h 61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44" h="616">
                  <a:moveTo>
                    <a:pt x="536" y="586"/>
                  </a:moveTo>
                  <a:lnTo>
                    <a:pt x="514" y="588"/>
                  </a:lnTo>
                  <a:lnTo>
                    <a:pt x="487" y="589"/>
                  </a:lnTo>
                  <a:lnTo>
                    <a:pt x="453" y="592"/>
                  </a:lnTo>
                  <a:lnTo>
                    <a:pt x="415" y="594"/>
                  </a:lnTo>
                  <a:lnTo>
                    <a:pt x="375" y="596"/>
                  </a:lnTo>
                  <a:lnTo>
                    <a:pt x="332" y="599"/>
                  </a:lnTo>
                  <a:lnTo>
                    <a:pt x="287" y="602"/>
                  </a:lnTo>
                  <a:lnTo>
                    <a:pt x="243" y="604"/>
                  </a:lnTo>
                  <a:lnTo>
                    <a:pt x="200" y="606"/>
                  </a:lnTo>
                  <a:lnTo>
                    <a:pt x="159" y="608"/>
                  </a:lnTo>
                  <a:lnTo>
                    <a:pt x="121" y="610"/>
                  </a:lnTo>
                  <a:lnTo>
                    <a:pt x="89" y="613"/>
                  </a:lnTo>
                  <a:lnTo>
                    <a:pt x="61" y="614"/>
                  </a:lnTo>
                  <a:lnTo>
                    <a:pt x="40" y="615"/>
                  </a:lnTo>
                  <a:lnTo>
                    <a:pt x="26" y="616"/>
                  </a:lnTo>
                  <a:lnTo>
                    <a:pt x="22" y="616"/>
                  </a:lnTo>
                  <a:lnTo>
                    <a:pt x="0" y="0"/>
                  </a:lnTo>
                  <a:lnTo>
                    <a:pt x="544" y="7"/>
                  </a:lnTo>
                  <a:lnTo>
                    <a:pt x="536" y="586"/>
                  </a:lnTo>
                  <a:close/>
                </a:path>
              </a:pathLst>
            </a:custGeom>
            <a:solidFill>
              <a:srgbClr val="26ADE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64" name="Freeform 62"/>
            <p:cNvSpPr>
              <a:spLocks/>
            </p:cNvSpPr>
            <p:nvPr/>
          </p:nvSpPr>
          <p:spPr bwMode="auto">
            <a:xfrm>
              <a:off x="554" y="1290"/>
              <a:ext cx="237" cy="71"/>
            </a:xfrm>
            <a:custGeom>
              <a:avLst/>
              <a:gdLst>
                <a:gd name="T0" fmla="*/ 0 w 711"/>
                <a:gd name="T1" fmla="*/ 0 h 213"/>
                <a:gd name="T2" fmla="*/ 0 w 711"/>
                <a:gd name="T3" fmla="*/ 0 h 213"/>
                <a:gd name="T4" fmla="*/ 0 w 711"/>
                <a:gd name="T5" fmla="*/ 0 h 213"/>
                <a:gd name="T6" fmla="*/ 0 w 711"/>
                <a:gd name="T7" fmla="*/ 0 h 213"/>
                <a:gd name="T8" fmla="*/ 0 w 711"/>
                <a:gd name="T9" fmla="*/ 0 h 213"/>
                <a:gd name="T10" fmla="*/ 0 w 711"/>
                <a:gd name="T11" fmla="*/ 0 h 213"/>
                <a:gd name="T12" fmla="*/ 0 w 711"/>
                <a:gd name="T13" fmla="*/ 0 h 213"/>
                <a:gd name="T14" fmla="*/ 0 w 711"/>
                <a:gd name="T15" fmla="*/ 0 h 213"/>
                <a:gd name="T16" fmla="*/ 0 w 711"/>
                <a:gd name="T17" fmla="*/ 0 h 213"/>
                <a:gd name="T18" fmla="*/ 0 w 711"/>
                <a:gd name="T19" fmla="*/ 0 h 213"/>
                <a:gd name="T20" fmla="*/ 0 w 711"/>
                <a:gd name="T21" fmla="*/ 0 h 213"/>
                <a:gd name="T22" fmla="*/ 0 w 711"/>
                <a:gd name="T23" fmla="*/ 0 h 213"/>
                <a:gd name="T24" fmla="*/ 0 w 711"/>
                <a:gd name="T25" fmla="*/ 0 h 213"/>
                <a:gd name="T26" fmla="*/ 0 w 711"/>
                <a:gd name="T27" fmla="*/ 0 h 213"/>
                <a:gd name="T28" fmla="*/ 0 w 711"/>
                <a:gd name="T29" fmla="*/ 0 h 213"/>
                <a:gd name="T30" fmla="*/ 0 w 711"/>
                <a:gd name="T31" fmla="*/ 0 h 213"/>
                <a:gd name="T32" fmla="*/ 0 w 711"/>
                <a:gd name="T33" fmla="*/ 0 h 213"/>
                <a:gd name="T34" fmla="*/ 0 w 711"/>
                <a:gd name="T35" fmla="*/ 0 h 213"/>
                <a:gd name="T36" fmla="*/ 0 w 711"/>
                <a:gd name="T37" fmla="*/ 0 h 213"/>
                <a:gd name="T38" fmla="*/ 0 w 711"/>
                <a:gd name="T39" fmla="*/ 0 h 213"/>
                <a:gd name="T40" fmla="*/ 0 w 711"/>
                <a:gd name="T41" fmla="*/ 0 h 213"/>
                <a:gd name="T42" fmla="*/ 0 w 711"/>
                <a:gd name="T43" fmla="*/ 0 h 213"/>
                <a:gd name="T44" fmla="*/ 0 w 711"/>
                <a:gd name="T45" fmla="*/ 0 h 213"/>
                <a:gd name="T46" fmla="*/ 0 w 711"/>
                <a:gd name="T47" fmla="*/ 0 h 213"/>
                <a:gd name="T48" fmla="*/ 0 w 711"/>
                <a:gd name="T49" fmla="*/ 0 h 213"/>
                <a:gd name="T50" fmla="*/ 0 w 711"/>
                <a:gd name="T51" fmla="*/ 0 h 213"/>
                <a:gd name="T52" fmla="*/ 0 w 711"/>
                <a:gd name="T53" fmla="*/ 0 h 213"/>
                <a:gd name="T54" fmla="*/ 0 w 711"/>
                <a:gd name="T55" fmla="*/ 0 h 213"/>
                <a:gd name="T56" fmla="*/ 0 w 711"/>
                <a:gd name="T57" fmla="*/ 0 h 213"/>
                <a:gd name="T58" fmla="*/ 0 w 711"/>
                <a:gd name="T59" fmla="*/ 0 h 213"/>
                <a:gd name="T60" fmla="*/ 0 w 711"/>
                <a:gd name="T61" fmla="*/ 0 h 213"/>
                <a:gd name="T62" fmla="*/ 0 w 711"/>
                <a:gd name="T63" fmla="*/ 0 h 213"/>
                <a:gd name="T64" fmla="*/ 0 w 711"/>
                <a:gd name="T65" fmla="*/ 0 h 213"/>
                <a:gd name="T66" fmla="*/ 0 w 711"/>
                <a:gd name="T67" fmla="*/ 0 h 213"/>
                <a:gd name="T68" fmla="*/ 0 w 711"/>
                <a:gd name="T69" fmla="*/ 0 h 213"/>
                <a:gd name="T70" fmla="*/ 0 w 711"/>
                <a:gd name="T71" fmla="*/ 0 h 213"/>
                <a:gd name="T72" fmla="*/ 0 w 711"/>
                <a:gd name="T73" fmla="*/ 0 h 213"/>
                <a:gd name="T74" fmla="*/ 0 w 711"/>
                <a:gd name="T75" fmla="*/ 0 h 213"/>
                <a:gd name="T76" fmla="*/ 0 w 711"/>
                <a:gd name="T77" fmla="*/ 0 h 213"/>
                <a:gd name="T78" fmla="*/ 0 w 711"/>
                <a:gd name="T79" fmla="*/ 0 h 213"/>
                <a:gd name="T80" fmla="*/ 0 w 711"/>
                <a:gd name="T81" fmla="*/ 0 h 213"/>
                <a:gd name="T82" fmla="*/ 0 w 711"/>
                <a:gd name="T83" fmla="*/ 0 h 213"/>
                <a:gd name="T84" fmla="*/ 0 w 711"/>
                <a:gd name="T85" fmla="*/ 0 h 213"/>
                <a:gd name="T86" fmla="*/ 0 w 711"/>
                <a:gd name="T87" fmla="*/ 0 h 213"/>
                <a:gd name="T88" fmla="*/ 0 w 711"/>
                <a:gd name="T89" fmla="*/ 0 h 213"/>
                <a:gd name="T90" fmla="*/ 0 w 711"/>
                <a:gd name="T91" fmla="*/ 0 h 21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711"/>
                <a:gd name="T139" fmla="*/ 0 h 213"/>
                <a:gd name="T140" fmla="*/ 711 w 711"/>
                <a:gd name="T141" fmla="*/ 213 h 213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711" h="213">
                  <a:moveTo>
                    <a:pt x="711" y="6"/>
                  </a:moveTo>
                  <a:lnTo>
                    <a:pt x="709" y="7"/>
                  </a:lnTo>
                  <a:lnTo>
                    <a:pt x="705" y="9"/>
                  </a:lnTo>
                  <a:lnTo>
                    <a:pt x="697" y="14"/>
                  </a:lnTo>
                  <a:lnTo>
                    <a:pt x="686" y="19"/>
                  </a:lnTo>
                  <a:lnTo>
                    <a:pt x="673" y="25"/>
                  </a:lnTo>
                  <a:lnTo>
                    <a:pt x="658" y="33"/>
                  </a:lnTo>
                  <a:lnTo>
                    <a:pt x="642" y="41"/>
                  </a:lnTo>
                  <a:lnTo>
                    <a:pt x="624" y="48"/>
                  </a:lnTo>
                  <a:lnTo>
                    <a:pt x="605" y="56"/>
                  </a:lnTo>
                  <a:lnTo>
                    <a:pt x="585" y="63"/>
                  </a:lnTo>
                  <a:lnTo>
                    <a:pt x="566" y="70"/>
                  </a:lnTo>
                  <a:lnTo>
                    <a:pt x="545" y="76"/>
                  </a:lnTo>
                  <a:lnTo>
                    <a:pt x="526" y="82"/>
                  </a:lnTo>
                  <a:lnTo>
                    <a:pt x="506" y="85"/>
                  </a:lnTo>
                  <a:lnTo>
                    <a:pt x="488" y="87"/>
                  </a:lnTo>
                  <a:lnTo>
                    <a:pt x="470" y="87"/>
                  </a:lnTo>
                  <a:lnTo>
                    <a:pt x="457" y="121"/>
                  </a:lnTo>
                  <a:lnTo>
                    <a:pt x="450" y="163"/>
                  </a:lnTo>
                  <a:lnTo>
                    <a:pt x="446" y="198"/>
                  </a:lnTo>
                  <a:lnTo>
                    <a:pt x="446" y="213"/>
                  </a:lnTo>
                  <a:lnTo>
                    <a:pt x="430" y="195"/>
                  </a:lnTo>
                  <a:lnTo>
                    <a:pt x="425" y="170"/>
                  </a:lnTo>
                  <a:lnTo>
                    <a:pt x="426" y="143"/>
                  </a:lnTo>
                  <a:lnTo>
                    <a:pt x="430" y="117"/>
                  </a:lnTo>
                  <a:lnTo>
                    <a:pt x="432" y="110"/>
                  </a:lnTo>
                  <a:lnTo>
                    <a:pt x="436" y="102"/>
                  </a:lnTo>
                  <a:lnTo>
                    <a:pt x="439" y="96"/>
                  </a:lnTo>
                  <a:lnTo>
                    <a:pt x="442" y="91"/>
                  </a:lnTo>
                  <a:lnTo>
                    <a:pt x="448" y="85"/>
                  </a:lnTo>
                  <a:lnTo>
                    <a:pt x="453" y="80"/>
                  </a:lnTo>
                  <a:lnTo>
                    <a:pt x="458" y="76"/>
                  </a:lnTo>
                  <a:lnTo>
                    <a:pt x="466" y="73"/>
                  </a:lnTo>
                  <a:lnTo>
                    <a:pt x="475" y="73"/>
                  </a:lnTo>
                  <a:lnTo>
                    <a:pt x="489" y="71"/>
                  </a:lnTo>
                  <a:lnTo>
                    <a:pt x="508" y="66"/>
                  </a:lnTo>
                  <a:lnTo>
                    <a:pt x="531" y="59"/>
                  </a:lnTo>
                  <a:lnTo>
                    <a:pt x="555" y="51"/>
                  </a:lnTo>
                  <a:lnTo>
                    <a:pt x="578" y="44"/>
                  </a:lnTo>
                  <a:lnTo>
                    <a:pt x="598" y="36"/>
                  </a:lnTo>
                  <a:lnTo>
                    <a:pt x="615" y="32"/>
                  </a:lnTo>
                  <a:lnTo>
                    <a:pt x="598" y="31"/>
                  </a:lnTo>
                  <a:lnTo>
                    <a:pt x="572" y="32"/>
                  </a:lnTo>
                  <a:lnTo>
                    <a:pt x="540" y="33"/>
                  </a:lnTo>
                  <a:lnTo>
                    <a:pt x="500" y="35"/>
                  </a:lnTo>
                  <a:lnTo>
                    <a:pt x="454" y="38"/>
                  </a:lnTo>
                  <a:lnTo>
                    <a:pt x="405" y="42"/>
                  </a:lnTo>
                  <a:lnTo>
                    <a:pt x="353" y="45"/>
                  </a:lnTo>
                  <a:lnTo>
                    <a:pt x="301" y="49"/>
                  </a:lnTo>
                  <a:lnTo>
                    <a:pt x="248" y="54"/>
                  </a:lnTo>
                  <a:lnTo>
                    <a:pt x="197" y="57"/>
                  </a:lnTo>
                  <a:lnTo>
                    <a:pt x="149" y="61"/>
                  </a:lnTo>
                  <a:lnTo>
                    <a:pt x="106" y="64"/>
                  </a:lnTo>
                  <a:lnTo>
                    <a:pt x="67" y="68"/>
                  </a:lnTo>
                  <a:lnTo>
                    <a:pt x="37" y="69"/>
                  </a:lnTo>
                  <a:lnTo>
                    <a:pt x="13" y="71"/>
                  </a:lnTo>
                  <a:lnTo>
                    <a:pt x="0" y="71"/>
                  </a:lnTo>
                  <a:lnTo>
                    <a:pt x="1" y="66"/>
                  </a:lnTo>
                  <a:lnTo>
                    <a:pt x="3" y="60"/>
                  </a:lnTo>
                  <a:lnTo>
                    <a:pt x="5" y="56"/>
                  </a:lnTo>
                  <a:lnTo>
                    <a:pt x="6" y="49"/>
                  </a:lnTo>
                  <a:lnTo>
                    <a:pt x="12" y="48"/>
                  </a:lnTo>
                  <a:lnTo>
                    <a:pt x="21" y="48"/>
                  </a:lnTo>
                  <a:lnTo>
                    <a:pt x="33" y="47"/>
                  </a:lnTo>
                  <a:lnTo>
                    <a:pt x="48" y="45"/>
                  </a:lnTo>
                  <a:lnTo>
                    <a:pt x="66" y="44"/>
                  </a:lnTo>
                  <a:lnTo>
                    <a:pt x="85" y="42"/>
                  </a:lnTo>
                  <a:lnTo>
                    <a:pt x="107" y="40"/>
                  </a:lnTo>
                  <a:lnTo>
                    <a:pt x="131" y="37"/>
                  </a:lnTo>
                  <a:lnTo>
                    <a:pt x="157" y="35"/>
                  </a:lnTo>
                  <a:lnTo>
                    <a:pt x="183" y="33"/>
                  </a:lnTo>
                  <a:lnTo>
                    <a:pt x="211" y="30"/>
                  </a:lnTo>
                  <a:lnTo>
                    <a:pt x="240" y="28"/>
                  </a:lnTo>
                  <a:lnTo>
                    <a:pt x="271" y="25"/>
                  </a:lnTo>
                  <a:lnTo>
                    <a:pt x="301" y="22"/>
                  </a:lnTo>
                  <a:lnTo>
                    <a:pt x="333" y="20"/>
                  </a:lnTo>
                  <a:lnTo>
                    <a:pt x="364" y="18"/>
                  </a:lnTo>
                  <a:lnTo>
                    <a:pt x="394" y="15"/>
                  </a:lnTo>
                  <a:lnTo>
                    <a:pt x="426" y="12"/>
                  </a:lnTo>
                  <a:lnTo>
                    <a:pt x="456" y="10"/>
                  </a:lnTo>
                  <a:lnTo>
                    <a:pt x="486" y="8"/>
                  </a:lnTo>
                  <a:lnTo>
                    <a:pt x="515" y="7"/>
                  </a:lnTo>
                  <a:lnTo>
                    <a:pt x="542" y="5"/>
                  </a:lnTo>
                  <a:lnTo>
                    <a:pt x="569" y="4"/>
                  </a:lnTo>
                  <a:lnTo>
                    <a:pt x="594" y="3"/>
                  </a:lnTo>
                  <a:lnTo>
                    <a:pt x="617" y="2"/>
                  </a:lnTo>
                  <a:lnTo>
                    <a:pt x="637" y="2"/>
                  </a:lnTo>
                  <a:lnTo>
                    <a:pt x="657" y="0"/>
                  </a:lnTo>
                  <a:lnTo>
                    <a:pt x="673" y="2"/>
                  </a:lnTo>
                  <a:lnTo>
                    <a:pt x="687" y="2"/>
                  </a:lnTo>
                  <a:lnTo>
                    <a:pt x="698" y="3"/>
                  </a:lnTo>
                  <a:lnTo>
                    <a:pt x="707" y="4"/>
                  </a:lnTo>
                  <a:lnTo>
                    <a:pt x="711" y="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65" name="Freeform 63"/>
            <p:cNvSpPr>
              <a:spLocks/>
            </p:cNvSpPr>
            <p:nvPr/>
          </p:nvSpPr>
          <p:spPr bwMode="auto">
            <a:xfrm>
              <a:off x="475" y="1327"/>
              <a:ext cx="312" cy="71"/>
            </a:xfrm>
            <a:custGeom>
              <a:avLst/>
              <a:gdLst>
                <a:gd name="T0" fmla="*/ 0 w 934"/>
                <a:gd name="T1" fmla="*/ 0 h 213"/>
                <a:gd name="T2" fmla="*/ 0 w 934"/>
                <a:gd name="T3" fmla="*/ 0 h 213"/>
                <a:gd name="T4" fmla="*/ 0 w 934"/>
                <a:gd name="T5" fmla="*/ 0 h 213"/>
                <a:gd name="T6" fmla="*/ 0 w 934"/>
                <a:gd name="T7" fmla="*/ 0 h 213"/>
                <a:gd name="T8" fmla="*/ 0 w 934"/>
                <a:gd name="T9" fmla="*/ 0 h 213"/>
                <a:gd name="T10" fmla="*/ 0 w 934"/>
                <a:gd name="T11" fmla="*/ 0 h 213"/>
                <a:gd name="T12" fmla="*/ 0 w 934"/>
                <a:gd name="T13" fmla="*/ 0 h 213"/>
                <a:gd name="T14" fmla="*/ 0 w 934"/>
                <a:gd name="T15" fmla="*/ 0 h 213"/>
                <a:gd name="T16" fmla="*/ 0 w 934"/>
                <a:gd name="T17" fmla="*/ 0 h 213"/>
                <a:gd name="T18" fmla="*/ 0 w 934"/>
                <a:gd name="T19" fmla="*/ 0 h 213"/>
                <a:gd name="T20" fmla="*/ 0 w 934"/>
                <a:gd name="T21" fmla="*/ 0 h 213"/>
                <a:gd name="T22" fmla="*/ 0 w 934"/>
                <a:gd name="T23" fmla="*/ 0 h 213"/>
                <a:gd name="T24" fmla="*/ 0 w 934"/>
                <a:gd name="T25" fmla="*/ 0 h 213"/>
                <a:gd name="T26" fmla="*/ 0 w 934"/>
                <a:gd name="T27" fmla="*/ 0 h 213"/>
                <a:gd name="T28" fmla="*/ 0 w 934"/>
                <a:gd name="T29" fmla="*/ 0 h 213"/>
                <a:gd name="T30" fmla="*/ 0 w 934"/>
                <a:gd name="T31" fmla="*/ 0 h 213"/>
                <a:gd name="T32" fmla="*/ 0 w 934"/>
                <a:gd name="T33" fmla="*/ 0 h 213"/>
                <a:gd name="T34" fmla="*/ 0 w 934"/>
                <a:gd name="T35" fmla="*/ 0 h 213"/>
                <a:gd name="T36" fmla="*/ 0 w 934"/>
                <a:gd name="T37" fmla="*/ 0 h 213"/>
                <a:gd name="T38" fmla="*/ 0 w 934"/>
                <a:gd name="T39" fmla="*/ 0 h 213"/>
                <a:gd name="T40" fmla="*/ 0 w 934"/>
                <a:gd name="T41" fmla="*/ 0 h 213"/>
                <a:gd name="T42" fmla="*/ 0 w 934"/>
                <a:gd name="T43" fmla="*/ 0 h 213"/>
                <a:gd name="T44" fmla="*/ 0 w 934"/>
                <a:gd name="T45" fmla="*/ 0 h 213"/>
                <a:gd name="T46" fmla="*/ 0 w 934"/>
                <a:gd name="T47" fmla="*/ 0 h 213"/>
                <a:gd name="T48" fmla="*/ 0 w 934"/>
                <a:gd name="T49" fmla="*/ 0 h 213"/>
                <a:gd name="T50" fmla="*/ 0 w 934"/>
                <a:gd name="T51" fmla="*/ 0 h 213"/>
                <a:gd name="T52" fmla="*/ 0 w 934"/>
                <a:gd name="T53" fmla="*/ 0 h 213"/>
                <a:gd name="T54" fmla="*/ 0 w 934"/>
                <a:gd name="T55" fmla="*/ 0 h 213"/>
                <a:gd name="T56" fmla="*/ 0 w 934"/>
                <a:gd name="T57" fmla="*/ 0 h 213"/>
                <a:gd name="T58" fmla="*/ 0 w 934"/>
                <a:gd name="T59" fmla="*/ 0 h 213"/>
                <a:gd name="T60" fmla="*/ 0 w 934"/>
                <a:gd name="T61" fmla="*/ 0 h 213"/>
                <a:gd name="T62" fmla="*/ 0 w 934"/>
                <a:gd name="T63" fmla="*/ 0 h 213"/>
                <a:gd name="T64" fmla="*/ 0 w 934"/>
                <a:gd name="T65" fmla="*/ 0 h 213"/>
                <a:gd name="T66" fmla="*/ 0 w 934"/>
                <a:gd name="T67" fmla="*/ 0 h 213"/>
                <a:gd name="T68" fmla="*/ 0 w 934"/>
                <a:gd name="T69" fmla="*/ 0 h 213"/>
                <a:gd name="T70" fmla="*/ 0 w 934"/>
                <a:gd name="T71" fmla="*/ 0 h 213"/>
                <a:gd name="T72" fmla="*/ 0 w 934"/>
                <a:gd name="T73" fmla="*/ 0 h 213"/>
                <a:gd name="T74" fmla="*/ 0 w 934"/>
                <a:gd name="T75" fmla="*/ 0 h 213"/>
                <a:gd name="T76" fmla="*/ 0 w 934"/>
                <a:gd name="T77" fmla="*/ 0 h 213"/>
                <a:gd name="T78" fmla="*/ 0 w 934"/>
                <a:gd name="T79" fmla="*/ 0 h 213"/>
                <a:gd name="T80" fmla="*/ 0 w 934"/>
                <a:gd name="T81" fmla="*/ 0 h 213"/>
                <a:gd name="T82" fmla="*/ 0 w 934"/>
                <a:gd name="T83" fmla="*/ 0 h 21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934"/>
                <a:gd name="T127" fmla="*/ 0 h 213"/>
                <a:gd name="T128" fmla="*/ 934 w 934"/>
                <a:gd name="T129" fmla="*/ 213 h 213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934" h="213">
                  <a:moveTo>
                    <a:pt x="285" y="213"/>
                  </a:moveTo>
                  <a:lnTo>
                    <a:pt x="281" y="212"/>
                  </a:lnTo>
                  <a:lnTo>
                    <a:pt x="273" y="210"/>
                  </a:lnTo>
                  <a:lnTo>
                    <a:pt x="260" y="206"/>
                  </a:lnTo>
                  <a:lnTo>
                    <a:pt x="242" y="203"/>
                  </a:lnTo>
                  <a:lnTo>
                    <a:pt x="222" y="198"/>
                  </a:lnTo>
                  <a:lnTo>
                    <a:pt x="198" y="192"/>
                  </a:lnTo>
                  <a:lnTo>
                    <a:pt x="173" y="186"/>
                  </a:lnTo>
                  <a:lnTo>
                    <a:pt x="148" y="179"/>
                  </a:lnTo>
                  <a:lnTo>
                    <a:pt x="122" y="173"/>
                  </a:lnTo>
                  <a:lnTo>
                    <a:pt x="96" y="166"/>
                  </a:lnTo>
                  <a:lnTo>
                    <a:pt x="72" y="160"/>
                  </a:lnTo>
                  <a:lnTo>
                    <a:pt x="50" y="153"/>
                  </a:lnTo>
                  <a:lnTo>
                    <a:pt x="32" y="148"/>
                  </a:lnTo>
                  <a:lnTo>
                    <a:pt x="17" y="142"/>
                  </a:lnTo>
                  <a:lnTo>
                    <a:pt x="6" y="139"/>
                  </a:lnTo>
                  <a:lnTo>
                    <a:pt x="0" y="136"/>
                  </a:lnTo>
                  <a:lnTo>
                    <a:pt x="3" y="131"/>
                  </a:lnTo>
                  <a:lnTo>
                    <a:pt x="6" y="128"/>
                  </a:lnTo>
                  <a:lnTo>
                    <a:pt x="10" y="125"/>
                  </a:lnTo>
                  <a:lnTo>
                    <a:pt x="13" y="121"/>
                  </a:lnTo>
                  <a:lnTo>
                    <a:pt x="312" y="80"/>
                  </a:lnTo>
                  <a:lnTo>
                    <a:pt x="314" y="80"/>
                  </a:lnTo>
                  <a:lnTo>
                    <a:pt x="316" y="66"/>
                  </a:lnTo>
                  <a:lnTo>
                    <a:pt x="317" y="51"/>
                  </a:lnTo>
                  <a:lnTo>
                    <a:pt x="315" y="36"/>
                  </a:lnTo>
                  <a:lnTo>
                    <a:pt x="308" y="23"/>
                  </a:lnTo>
                  <a:lnTo>
                    <a:pt x="306" y="23"/>
                  </a:lnTo>
                  <a:lnTo>
                    <a:pt x="300" y="24"/>
                  </a:lnTo>
                  <a:lnTo>
                    <a:pt x="289" y="25"/>
                  </a:lnTo>
                  <a:lnTo>
                    <a:pt x="276" y="26"/>
                  </a:lnTo>
                  <a:lnTo>
                    <a:pt x="261" y="27"/>
                  </a:lnTo>
                  <a:lnTo>
                    <a:pt x="243" y="29"/>
                  </a:lnTo>
                  <a:lnTo>
                    <a:pt x="224" y="32"/>
                  </a:lnTo>
                  <a:lnTo>
                    <a:pt x="204" y="33"/>
                  </a:lnTo>
                  <a:lnTo>
                    <a:pt x="185" y="35"/>
                  </a:lnTo>
                  <a:lnTo>
                    <a:pt x="165" y="37"/>
                  </a:lnTo>
                  <a:lnTo>
                    <a:pt x="148" y="39"/>
                  </a:lnTo>
                  <a:lnTo>
                    <a:pt x="132" y="40"/>
                  </a:lnTo>
                  <a:lnTo>
                    <a:pt x="118" y="41"/>
                  </a:lnTo>
                  <a:lnTo>
                    <a:pt x="106" y="42"/>
                  </a:lnTo>
                  <a:lnTo>
                    <a:pt x="98" y="44"/>
                  </a:lnTo>
                  <a:lnTo>
                    <a:pt x="95" y="44"/>
                  </a:lnTo>
                  <a:lnTo>
                    <a:pt x="93" y="41"/>
                  </a:lnTo>
                  <a:lnTo>
                    <a:pt x="93" y="38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107" y="29"/>
                  </a:lnTo>
                  <a:lnTo>
                    <a:pt x="121" y="26"/>
                  </a:lnTo>
                  <a:lnTo>
                    <a:pt x="136" y="24"/>
                  </a:lnTo>
                  <a:lnTo>
                    <a:pt x="150" y="23"/>
                  </a:lnTo>
                  <a:lnTo>
                    <a:pt x="164" y="21"/>
                  </a:lnTo>
                  <a:lnTo>
                    <a:pt x="178" y="19"/>
                  </a:lnTo>
                  <a:lnTo>
                    <a:pt x="193" y="16"/>
                  </a:lnTo>
                  <a:lnTo>
                    <a:pt x="208" y="15"/>
                  </a:lnTo>
                  <a:lnTo>
                    <a:pt x="222" y="13"/>
                  </a:lnTo>
                  <a:lnTo>
                    <a:pt x="237" y="12"/>
                  </a:lnTo>
                  <a:lnTo>
                    <a:pt x="251" y="10"/>
                  </a:lnTo>
                  <a:lnTo>
                    <a:pt x="266" y="8"/>
                  </a:lnTo>
                  <a:lnTo>
                    <a:pt x="280" y="7"/>
                  </a:lnTo>
                  <a:lnTo>
                    <a:pt x="294" y="4"/>
                  </a:lnTo>
                  <a:lnTo>
                    <a:pt x="309" y="2"/>
                  </a:lnTo>
                  <a:lnTo>
                    <a:pt x="324" y="0"/>
                  </a:lnTo>
                  <a:lnTo>
                    <a:pt x="333" y="13"/>
                  </a:lnTo>
                  <a:lnTo>
                    <a:pt x="340" y="27"/>
                  </a:lnTo>
                  <a:lnTo>
                    <a:pt x="344" y="44"/>
                  </a:lnTo>
                  <a:lnTo>
                    <a:pt x="347" y="59"/>
                  </a:lnTo>
                  <a:lnTo>
                    <a:pt x="351" y="75"/>
                  </a:lnTo>
                  <a:lnTo>
                    <a:pt x="347" y="91"/>
                  </a:lnTo>
                  <a:lnTo>
                    <a:pt x="340" y="106"/>
                  </a:lnTo>
                  <a:lnTo>
                    <a:pt x="332" y="121"/>
                  </a:lnTo>
                  <a:lnTo>
                    <a:pt x="308" y="124"/>
                  </a:lnTo>
                  <a:lnTo>
                    <a:pt x="306" y="106"/>
                  </a:lnTo>
                  <a:lnTo>
                    <a:pt x="291" y="108"/>
                  </a:lnTo>
                  <a:lnTo>
                    <a:pt x="276" y="109"/>
                  </a:lnTo>
                  <a:lnTo>
                    <a:pt x="261" y="110"/>
                  </a:lnTo>
                  <a:lnTo>
                    <a:pt x="247" y="112"/>
                  </a:lnTo>
                  <a:lnTo>
                    <a:pt x="231" y="113"/>
                  </a:lnTo>
                  <a:lnTo>
                    <a:pt x="216" y="115"/>
                  </a:lnTo>
                  <a:lnTo>
                    <a:pt x="202" y="117"/>
                  </a:lnTo>
                  <a:lnTo>
                    <a:pt x="187" y="119"/>
                  </a:lnTo>
                  <a:lnTo>
                    <a:pt x="173" y="122"/>
                  </a:lnTo>
                  <a:lnTo>
                    <a:pt x="159" y="124"/>
                  </a:lnTo>
                  <a:lnTo>
                    <a:pt x="144" y="127"/>
                  </a:lnTo>
                  <a:lnTo>
                    <a:pt x="129" y="129"/>
                  </a:lnTo>
                  <a:lnTo>
                    <a:pt x="114" y="131"/>
                  </a:lnTo>
                  <a:lnTo>
                    <a:pt x="100" y="134"/>
                  </a:lnTo>
                  <a:lnTo>
                    <a:pt x="85" y="136"/>
                  </a:lnTo>
                  <a:lnTo>
                    <a:pt x="71" y="138"/>
                  </a:lnTo>
                  <a:lnTo>
                    <a:pt x="85" y="141"/>
                  </a:lnTo>
                  <a:lnTo>
                    <a:pt x="98" y="144"/>
                  </a:lnTo>
                  <a:lnTo>
                    <a:pt x="112" y="147"/>
                  </a:lnTo>
                  <a:lnTo>
                    <a:pt x="126" y="150"/>
                  </a:lnTo>
                  <a:lnTo>
                    <a:pt x="139" y="153"/>
                  </a:lnTo>
                  <a:lnTo>
                    <a:pt x="153" y="157"/>
                  </a:lnTo>
                  <a:lnTo>
                    <a:pt x="166" y="161"/>
                  </a:lnTo>
                  <a:lnTo>
                    <a:pt x="180" y="164"/>
                  </a:lnTo>
                  <a:lnTo>
                    <a:pt x="193" y="167"/>
                  </a:lnTo>
                  <a:lnTo>
                    <a:pt x="208" y="170"/>
                  </a:lnTo>
                  <a:lnTo>
                    <a:pt x="221" y="174"/>
                  </a:lnTo>
                  <a:lnTo>
                    <a:pt x="235" y="177"/>
                  </a:lnTo>
                  <a:lnTo>
                    <a:pt x="249" y="179"/>
                  </a:lnTo>
                  <a:lnTo>
                    <a:pt x="262" y="182"/>
                  </a:lnTo>
                  <a:lnTo>
                    <a:pt x="276" y="186"/>
                  </a:lnTo>
                  <a:lnTo>
                    <a:pt x="290" y="188"/>
                  </a:lnTo>
                  <a:lnTo>
                    <a:pt x="295" y="187"/>
                  </a:lnTo>
                  <a:lnTo>
                    <a:pt x="309" y="185"/>
                  </a:lnTo>
                  <a:lnTo>
                    <a:pt x="332" y="181"/>
                  </a:lnTo>
                  <a:lnTo>
                    <a:pt x="362" y="177"/>
                  </a:lnTo>
                  <a:lnTo>
                    <a:pt x="397" y="172"/>
                  </a:lnTo>
                  <a:lnTo>
                    <a:pt x="437" y="165"/>
                  </a:lnTo>
                  <a:lnTo>
                    <a:pt x="482" y="159"/>
                  </a:lnTo>
                  <a:lnTo>
                    <a:pt x="527" y="151"/>
                  </a:lnTo>
                  <a:lnTo>
                    <a:pt x="575" y="143"/>
                  </a:lnTo>
                  <a:lnTo>
                    <a:pt x="622" y="137"/>
                  </a:lnTo>
                  <a:lnTo>
                    <a:pt x="668" y="129"/>
                  </a:lnTo>
                  <a:lnTo>
                    <a:pt x="712" y="122"/>
                  </a:lnTo>
                  <a:lnTo>
                    <a:pt x="753" y="115"/>
                  </a:lnTo>
                  <a:lnTo>
                    <a:pt x="788" y="110"/>
                  </a:lnTo>
                  <a:lnTo>
                    <a:pt x="818" y="104"/>
                  </a:lnTo>
                  <a:lnTo>
                    <a:pt x="841" y="100"/>
                  </a:lnTo>
                  <a:lnTo>
                    <a:pt x="701" y="83"/>
                  </a:lnTo>
                  <a:lnTo>
                    <a:pt x="700" y="79"/>
                  </a:lnTo>
                  <a:lnTo>
                    <a:pt x="702" y="74"/>
                  </a:lnTo>
                  <a:lnTo>
                    <a:pt x="705" y="68"/>
                  </a:lnTo>
                  <a:lnTo>
                    <a:pt x="709" y="64"/>
                  </a:lnTo>
                  <a:lnTo>
                    <a:pt x="934" y="100"/>
                  </a:lnTo>
                  <a:lnTo>
                    <a:pt x="285" y="21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66" name="Freeform 64"/>
            <p:cNvSpPr>
              <a:spLocks/>
            </p:cNvSpPr>
            <p:nvPr/>
          </p:nvSpPr>
          <p:spPr bwMode="auto">
            <a:xfrm>
              <a:off x="700" y="1397"/>
              <a:ext cx="16" cy="40"/>
            </a:xfrm>
            <a:custGeom>
              <a:avLst/>
              <a:gdLst>
                <a:gd name="T0" fmla="*/ 0 w 48"/>
                <a:gd name="T1" fmla="*/ 0 h 118"/>
                <a:gd name="T2" fmla="*/ 0 w 48"/>
                <a:gd name="T3" fmla="*/ 0 h 118"/>
                <a:gd name="T4" fmla="*/ 0 w 48"/>
                <a:gd name="T5" fmla="*/ 0 h 118"/>
                <a:gd name="T6" fmla="*/ 0 w 48"/>
                <a:gd name="T7" fmla="*/ 0 h 118"/>
                <a:gd name="T8" fmla="*/ 0 w 48"/>
                <a:gd name="T9" fmla="*/ 0 h 118"/>
                <a:gd name="T10" fmla="*/ 0 w 48"/>
                <a:gd name="T11" fmla="*/ 0 h 118"/>
                <a:gd name="T12" fmla="*/ 0 w 48"/>
                <a:gd name="T13" fmla="*/ 0 h 118"/>
                <a:gd name="T14" fmla="*/ 0 w 48"/>
                <a:gd name="T15" fmla="*/ 0 h 118"/>
                <a:gd name="T16" fmla="*/ 0 w 48"/>
                <a:gd name="T17" fmla="*/ 0 h 118"/>
                <a:gd name="T18" fmla="*/ 0 w 48"/>
                <a:gd name="T19" fmla="*/ 0 h 118"/>
                <a:gd name="T20" fmla="*/ 0 w 48"/>
                <a:gd name="T21" fmla="*/ 0 h 118"/>
                <a:gd name="T22" fmla="*/ 0 w 48"/>
                <a:gd name="T23" fmla="*/ 0 h 118"/>
                <a:gd name="T24" fmla="*/ 0 w 48"/>
                <a:gd name="T25" fmla="*/ 0 h 118"/>
                <a:gd name="T26" fmla="*/ 0 w 48"/>
                <a:gd name="T27" fmla="*/ 0 h 118"/>
                <a:gd name="T28" fmla="*/ 0 w 48"/>
                <a:gd name="T29" fmla="*/ 0 h 118"/>
                <a:gd name="T30" fmla="*/ 0 w 48"/>
                <a:gd name="T31" fmla="*/ 0 h 118"/>
                <a:gd name="T32" fmla="*/ 0 w 48"/>
                <a:gd name="T33" fmla="*/ 0 h 118"/>
                <a:gd name="T34" fmla="*/ 0 w 48"/>
                <a:gd name="T35" fmla="*/ 0 h 118"/>
                <a:gd name="T36" fmla="*/ 0 w 48"/>
                <a:gd name="T37" fmla="*/ 0 h 11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8"/>
                <a:gd name="T58" fmla="*/ 0 h 118"/>
                <a:gd name="T59" fmla="*/ 48 w 48"/>
                <a:gd name="T60" fmla="*/ 118 h 11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8" h="118">
                  <a:moveTo>
                    <a:pt x="14" y="2"/>
                  </a:moveTo>
                  <a:lnTo>
                    <a:pt x="19" y="15"/>
                  </a:lnTo>
                  <a:lnTo>
                    <a:pt x="25" y="29"/>
                  </a:lnTo>
                  <a:lnTo>
                    <a:pt x="29" y="42"/>
                  </a:lnTo>
                  <a:lnTo>
                    <a:pt x="35" y="55"/>
                  </a:lnTo>
                  <a:lnTo>
                    <a:pt x="39" y="69"/>
                  </a:lnTo>
                  <a:lnTo>
                    <a:pt x="42" y="83"/>
                  </a:lnTo>
                  <a:lnTo>
                    <a:pt x="45" y="97"/>
                  </a:lnTo>
                  <a:lnTo>
                    <a:pt x="48" y="112"/>
                  </a:lnTo>
                  <a:lnTo>
                    <a:pt x="36" y="118"/>
                  </a:lnTo>
                  <a:lnTo>
                    <a:pt x="29" y="105"/>
                  </a:lnTo>
                  <a:lnTo>
                    <a:pt x="27" y="90"/>
                  </a:lnTo>
                  <a:lnTo>
                    <a:pt x="25" y="76"/>
                  </a:lnTo>
                  <a:lnTo>
                    <a:pt x="20" y="61"/>
                  </a:lnTo>
                  <a:lnTo>
                    <a:pt x="0" y="6"/>
                  </a:lnTo>
                  <a:lnTo>
                    <a:pt x="2" y="3"/>
                  </a:lnTo>
                  <a:lnTo>
                    <a:pt x="5" y="1"/>
                  </a:lnTo>
                  <a:lnTo>
                    <a:pt x="10" y="0"/>
                  </a:lnTo>
                  <a:lnTo>
                    <a:pt x="14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67" name="Freeform 65"/>
            <p:cNvSpPr>
              <a:spLocks/>
            </p:cNvSpPr>
            <p:nvPr/>
          </p:nvSpPr>
          <p:spPr bwMode="auto">
            <a:xfrm>
              <a:off x="686" y="1398"/>
              <a:ext cx="18" cy="35"/>
            </a:xfrm>
            <a:custGeom>
              <a:avLst/>
              <a:gdLst>
                <a:gd name="T0" fmla="*/ 0 w 53"/>
                <a:gd name="T1" fmla="*/ 0 h 104"/>
                <a:gd name="T2" fmla="*/ 0 w 53"/>
                <a:gd name="T3" fmla="*/ 0 h 104"/>
                <a:gd name="T4" fmla="*/ 0 w 53"/>
                <a:gd name="T5" fmla="*/ 0 h 104"/>
                <a:gd name="T6" fmla="*/ 0 w 53"/>
                <a:gd name="T7" fmla="*/ 0 h 104"/>
                <a:gd name="T8" fmla="*/ 0 w 53"/>
                <a:gd name="T9" fmla="*/ 0 h 104"/>
                <a:gd name="T10" fmla="*/ 0 w 53"/>
                <a:gd name="T11" fmla="*/ 0 h 104"/>
                <a:gd name="T12" fmla="*/ 0 w 53"/>
                <a:gd name="T13" fmla="*/ 0 h 104"/>
                <a:gd name="T14" fmla="*/ 0 w 53"/>
                <a:gd name="T15" fmla="*/ 0 h 104"/>
                <a:gd name="T16" fmla="*/ 0 w 53"/>
                <a:gd name="T17" fmla="*/ 0 h 104"/>
                <a:gd name="T18" fmla="*/ 0 w 53"/>
                <a:gd name="T19" fmla="*/ 0 h 104"/>
                <a:gd name="T20" fmla="*/ 0 w 53"/>
                <a:gd name="T21" fmla="*/ 0 h 104"/>
                <a:gd name="T22" fmla="*/ 0 w 53"/>
                <a:gd name="T23" fmla="*/ 0 h 104"/>
                <a:gd name="T24" fmla="*/ 0 w 53"/>
                <a:gd name="T25" fmla="*/ 0 h 104"/>
                <a:gd name="T26" fmla="*/ 0 w 53"/>
                <a:gd name="T27" fmla="*/ 0 h 104"/>
                <a:gd name="T28" fmla="*/ 0 w 53"/>
                <a:gd name="T29" fmla="*/ 0 h 104"/>
                <a:gd name="T30" fmla="*/ 0 w 53"/>
                <a:gd name="T31" fmla="*/ 0 h 104"/>
                <a:gd name="T32" fmla="*/ 0 w 53"/>
                <a:gd name="T33" fmla="*/ 0 h 104"/>
                <a:gd name="T34" fmla="*/ 0 w 53"/>
                <a:gd name="T35" fmla="*/ 0 h 104"/>
                <a:gd name="T36" fmla="*/ 0 w 53"/>
                <a:gd name="T37" fmla="*/ 0 h 104"/>
                <a:gd name="T38" fmla="*/ 0 w 53"/>
                <a:gd name="T39" fmla="*/ 0 h 104"/>
                <a:gd name="T40" fmla="*/ 0 w 53"/>
                <a:gd name="T41" fmla="*/ 0 h 104"/>
                <a:gd name="T42" fmla="*/ 0 w 53"/>
                <a:gd name="T43" fmla="*/ 0 h 104"/>
                <a:gd name="T44" fmla="*/ 0 w 53"/>
                <a:gd name="T45" fmla="*/ 0 h 104"/>
                <a:gd name="T46" fmla="*/ 0 w 53"/>
                <a:gd name="T47" fmla="*/ 0 h 104"/>
                <a:gd name="T48" fmla="*/ 0 w 53"/>
                <a:gd name="T49" fmla="*/ 0 h 10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3"/>
                <a:gd name="T76" fmla="*/ 0 h 104"/>
                <a:gd name="T77" fmla="*/ 53 w 53"/>
                <a:gd name="T78" fmla="*/ 104 h 10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3" h="104">
                  <a:moveTo>
                    <a:pt x="12" y="0"/>
                  </a:moveTo>
                  <a:lnTo>
                    <a:pt x="18" y="12"/>
                  </a:lnTo>
                  <a:lnTo>
                    <a:pt x="25" y="24"/>
                  </a:lnTo>
                  <a:lnTo>
                    <a:pt x="31" y="36"/>
                  </a:lnTo>
                  <a:lnTo>
                    <a:pt x="36" y="47"/>
                  </a:lnTo>
                  <a:lnTo>
                    <a:pt x="42" y="59"/>
                  </a:lnTo>
                  <a:lnTo>
                    <a:pt x="46" y="72"/>
                  </a:lnTo>
                  <a:lnTo>
                    <a:pt x="51" y="85"/>
                  </a:lnTo>
                  <a:lnTo>
                    <a:pt x="53" y="98"/>
                  </a:lnTo>
                  <a:lnTo>
                    <a:pt x="49" y="100"/>
                  </a:lnTo>
                  <a:lnTo>
                    <a:pt x="47" y="102"/>
                  </a:lnTo>
                  <a:lnTo>
                    <a:pt x="44" y="104"/>
                  </a:lnTo>
                  <a:lnTo>
                    <a:pt x="41" y="104"/>
                  </a:lnTo>
                  <a:lnTo>
                    <a:pt x="35" y="92"/>
                  </a:lnTo>
                  <a:lnTo>
                    <a:pt x="31" y="80"/>
                  </a:lnTo>
                  <a:lnTo>
                    <a:pt x="28" y="67"/>
                  </a:lnTo>
                  <a:lnTo>
                    <a:pt x="25" y="55"/>
                  </a:lnTo>
                  <a:lnTo>
                    <a:pt x="20" y="42"/>
                  </a:lnTo>
                  <a:lnTo>
                    <a:pt x="16" y="30"/>
                  </a:lnTo>
                  <a:lnTo>
                    <a:pt x="8" y="19"/>
                  </a:lnTo>
                  <a:lnTo>
                    <a:pt x="0" y="10"/>
                  </a:lnTo>
                  <a:lnTo>
                    <a:pt x="1" y="6"/>
                  </a:lnTo>
                  <a:lnTo>
                    <a:pt x="4" y="3"/>
                  </a:lnTo>
                  <a:lnTo>
                    <a:pt x="7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68" name="Freeform 66"/>
            <p:cNvSpPr>
              <a:spLocks/>
            </p:cNvSpPr>
            <p:nvPr/>
          </p:nvSpPr>
          <p:spPr bwMode="auto">
            <a:xfrm>
              <a:off x="671" y="1401"/>
              <a:ext cx="21" cy="35"/>
            </a:xfrm>
            <a:custGeom>
              <a:avLst/>
              <a:gdLst>
                <a:gd name="T0" fmla="*/ 0 w 62"/>
                <a:gd name="T1" fmla="*/ 0 h 103"/>
                <a:gd name="T2" fmla="*/ 0 w 62"/>
                <a:gd name="T3" fmla="*/ 0 h 103"/>
                <a:gd name="T4" fmla="*/ 0 w 62"/>
                <a:gd name="T5" fmla="*/ 0 h 103"/>
                <a:gd name="T6" fmla="*/ 0 w 62"/>
                <a:gd name="T7" fmla="*/ 0 h 103"/>
                <a:gd name="T8" fmla="*/ 0 w 62"/>
                <a:gd name="T9" fmla="*/ 0 h 103"/>
                <a:gd name="T10" fmla="*/ 0 w 62"/>
                <a:gd name="T11" fmla="*/ 0 h 103"/>
                <a:gd name="T12" fmla="*/ 0 w 62"/>
                <a:gd name="T13" fmla="*/ 0 h 103"/>
                <a:gd name="T14" fmla="*/ 0 w 62"/>
                <a:gd name="T15" fmla="*/ 0 h 103"/>
                <a:gd name="T16" fmla="*/ 0 w 62"/>
                <a:gd name="T17" fmla="*/ 0 h 103"/>
                <a:gd name="T18" fmla="*/ 0 w 62"/>
                <a:gd name="T19" fmla="*/ 0 h 103"/>
                <a:gd name="T20" fmla="*/ 0 w 62"/>
                <a:gd name="T21" fmla="*/ 0 h 103"/>
                <a:gd name="T22" fmla="*/ 0 w 62"/>
                <a:gd name="T23" fmla="*/ 0 h 103"/>
                <a:gd name="T24" fmla="*/ 0 w 62"/>
                <a:gd name="T25" fmla="*/ 0 h 103"/>
                <a:gd name="T26" fmla="*/ 0 w 62"/>
                <a:gd name="T27" fmla="*/ 0 h 103"/>
                <a:gd name="T28" fmla="*/ 0 w 62"/>
                <a:gd name="T29" fmla="*/ 0 h 103"/>
                <a:gd name="T30" fmla="*/ 0 w 62"/>
                <a:gd name="T31" fmla="*/ 0 h 103"/>
                <a:gd name="T32" fmla="*/ 0 w 62"/>
                <a:gd name="T33" fmla="*/ 0 h 103"/>
                <a:gd name="T34" fmla="*/ 0 w 62"/>
                <a:gd name="T35" fmla="*/ 0 h 103"/>
                <a:gd name="T36" fmla="*/ 0 w 62"/>
                <a:gd name="T37" fmla="*/ 0 h 103"/>
                <a:gd name="T38" fmla="*/ 0 w 62"/>
                <a:gd name="T39" fmla="*/ 0 h 103"/>
                <a:gd name="T40" fmla="*/ 0 w 62"/>
                <a:gd name="T41" fmla="*/ 0 h 103"/>
                <a:gd name="T42" fmla="*/ 0 w 62"/>
                <a:gd name="T43" fmla="*/ 0 h 103"/>
                <a:gd name="T44" fmla="*/ 0 w 62"/>
                <a:gd name="T45" fmla="*/ 0 h 10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62"/>
                <a:gd name="T70" fmla="*/ 0 h 103"/>
                <a:gd name="T71" fmla="*/ 62 w 62"/>
                <a:gd name="T72" fmla="*/ 103 h 10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62" h="103">
                  <a:moveTo>
                    <a:pt x="12" y="0"/>
                  </a:moveTo>
                  <a:lnTo>
                    <a:pt x="23" y="10"/>
                  </a:lnTo>
                  <a:lnTo>
                    <a:pt x="33" y="21"/>
                  </a:lnTo>
                  <a:lnTo>
                    <a:pt x="41" y="33"/>
                  </a:lnTo>
                  <a:lnTo>
                    <a:pt x="50" y="45"/>
                  </a:lnTo>
                  <a:lnTo>
                    <a:pt x="56" y="58"/>
                  </a:lnTo>
                  <a:lnTo>
                    <a:pt x="60" y="72"/>
                  </a:lnTo>
                  <a:lnTo>
                    <a:pt x="62" y="86"/>
                  </a:lnTo>
                  <a:lnTo>
                    <a:pt x="62" y="100"/>
                  </a:lnTo>
                  <a:lnTo>
                    <a:pt x="60" y="101"/>
                  </a:lnTo>
                  <a:lnTo>
                    <a:pt x="57" y="103"/>
                  </a:lnTo>
                  <a:lnTo>
                    <a:pt x="53" y="103"/>
                  </a:lnTo>
                  <a:lnTo>
                    <a:pt x="50" y="103"/>
                  </a:lnTo>
                  <a:lnTo>
                    <a:pt x="45" y="90"/>
                  </a:lnTo>
                  <a:lnTo>
                    <a:pt x="40" y="77"/>
                  </a:lnTo>
                  <a:lnTo>
                    <a:pt x="37" y="64"/>
                  </a:lnTo>
                  <a:lnTo>
                    <a:pt x="33" y="51"/>
                  </a:lnTo>
                  <a:lnTo>
                    <a:pt x="27" y="37"/>
                  </a:lnTo>
                  <a:lnTo>
                    <a:pt x="21" y="26"/>
                  </a:lnTo>
                  <a:lnTo>
                    <a:pt x="12" y="16"/>
                  </a:lnTo>
                  <a:lnTo>
                    <a:pt x="0" y="6"/>
                  </a:lnTo>
                  <a:lnTo>
                    <a:pt x="0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69" name="Freeform 67"/>
            <p:cNvSpPr>
              <a:spLocks/>
            </p:cNvSpPr>
            <p:nvPr/>
          </p:nvSpPr>
          <p:spPr bwMode="auto">
            <a:xfrm>
              <a:off x="531" y="1408"/>
              <a:ext cx="160" cy="76"/>
            </a:xfrm>
            <a:custGeom>
              <a:avLst/>
              <a:gdLst>
                <a:gd name="T0" fmla="*/ 0 w 479"/>
                <a:gd name="T1" fmla="*/ 0 h 226"/>
                <a:gd name="T2" fmla="*/ 0 w 479"/>
                <a:gd name="T3" fmla="*/ 0 h 226"/>
                <a:gd name="T4" fmla="*/ 0 w 479"/>
                <a:gd name="T5" fmla="*/ 0 h 226"/>
                <a:gd name="T6" fmla="*/ 0 w 479"/>
                <a:gd name="T7" fmla="*/ 0 h 226"/>
                <a:gd name="T8" fmla="*/ 0 w 479"/>
                <a:gd name="T9" fmla="*/ 0 h 226"/>
                <a:gd name="T10" fmla="*/ 0 w 479"/>
                <a:gd name="T11" fmla="*/ 0 h 226"/>
                <a:gd name="T12" fmla="*/ 0 w 479"/>
                <a:gd name="T13" fmla="*/ 0 h 226"/>
                <a:gd name="T14" fmla="*/ 0 w 479"/>
                <a:gd name="T15" fmla="*/ 0 h 226"/>
                <a:gd name="T16" fmla="*/ 0 w 479"/>
                <a:gd name="T17" fmla="*/ 0 h 226"/>
                <a:gd name="T18" fmla="*/ 0 w 479"/>
                <a:gd name="T19" fmla="*/ 0 h 226"/>
                <a:gd name="T20" fmla="*/ 0 w 479"/>
                <a:gd name="T21" fmla="*/ 0 h 226"/>
                <a:gd name="T22" fmla="*/ 0 w 479"/>
                <a:gd name="T23" fmla="*/ 0 h 226"/>
                <a:gd name="T24" fmla="*/ 0 w 479"/>
                <a:gd name="T25" fmla="*/ 0 h 226"/>
                <a:gd name="T26" fmla="*/ 0 w 479"/>
                <a:gd name="T27" fmla="*/ 0 h 226"/>
                <a:gd name="T28" fmla="*/ 0 w 479"/>
                <a:gd name="T29" fmla="*/ 0 h 226"/>
                <a:gd name="T30" fmla="*/ 0 w 479"/>
                <a:gd name="T31" fmla="*/ 0 h 226"/>
                <a:gd name="T32" fmla="*/ 0 w 479"/>
                <a:gd name="T33" fmla="*/ 0 h 226"/>
                <a:gd name="T34" fmla="*/ 0 w 479"/>
                <a:gd name="T35" fmla="*/ 0 h 226"/>
                <a:gd name="T36" fmla="*/ 0 w 479"/>
                <a:gd name="T37" fmla="*/ 0 h 226"/>
                <a:gd name="T38" fmla="*/ 0 w 479"/>
                <a:gd name="T39" fmla="*/ 0 h 226"/>
                <a:gd name="T40" fmla="*/ 0 w 479"/>
                <a:gd name="T41" fmla="*/ 0 h 226"/>
                <a:gd name="T42" fmla="*/ 0 w 479"/>
                <a:gd name="T43" fmla="*/ 0 h 226"/>
                <a:gd name="T44" fmla="*/ 0 w 479"/>
                <a:gd name="T45" fmla="*/ 0 h 226"/>
                <a:gd name="T46" fmla="*/ 0 w 479"/>
                <a:gd name="T47" fmla="*/ 0 h 226"/>
                <a:gd name="T48" fmla="*/ 0 w 479"/>
                <a:gd name="T49" fmla="*/ 0 h 226"/>
                <a:gd name="T50" fmla="*/ 0 w 479"/>
                <a:gd name="T51" fmla="*/ 0 h 226"/>
                <a:gd name="T52" fmla="*/ 0 w 479"/>
                <a:gd name="T53" fmla="*/ 0 h 226"/>
                <a:gd name="T54" fmla="*/ 0 w 479"/>
                <a:gd name="T55" fmla="*/ 0 h 226"/>
                <a:gd name="T56" fmla="*/ 0 w 479"/>
                <a:gd name="T57" fmla="*/ 0 h 226"/>
                <a:gd name="T58" fmla="*/ 0 w 479"/>
                <a:gd name="T59" fmla="*/ 0 h 226"/>
                <a:gd name="T60" fmla="*/ 0 w 479"/>
                <a:gd name="T61" fmla="*/ 0 h 226"/>
                <a:gd name="T62" fmla="*/ 0 w 479"/>
                <a:gd name="T63" fmla="*/ 0 h 226"/>
                <a:gd name="T64" fmla="*/ 0 w 479"/>
                <a:gd name="T65" fmla="*/ 0 h 226"/>
                <a:gd name="T66" fmla="*/ 0 w 479"/>
                <a:gd name="T67" fmla="*/ 0 h 226"/>
                <a:gd name="T68" fmla="*/ 0 w 479"/>
                <a:gd name="T69" fmla="*/ 0 h 226"/>
                <a:gd name="T70" fmla="*/ 0 w 479"/>
                <a:gd name="T71" fmla="*/ 0 h 226"/>
                <a:gd name="T72" fmla="*/ 0 w 479"/>
                <a:gd name="T73" fmla="*/ 0 h 226"/>
                <a:gd name="T74" fmla="*/ 0 w 479"/>
                <a:gd name="T75" fmla="*/ 0 h 226"/>
                <a:gd name="T76" fmla="*/ 0 w 479"/>
                <a:gd name="T77" fmla="*/ 0 h 226"/>
                <a:gd name="T78" fmla="*/ 0 w 479"/>
                <a:gd name="T79" fmla="*/ 0 h 226"/>
                <a:gd name="T80" fmla="*/ 0 w 479"/>
                <a:gd name="T81" fmla="*/ 0 h 226"/>
                <a:gd name="T82" fmla="*/ 0 w 479"/>
                <a:gd name="T83" fmla="*/ 0 h 226"/>
                <a:gd name="T84" fmla="*/ 0 w 479"/>
                <a:gd name="T85" fmla="*/ 0 h 226"/>
                <a:gd name="T86" fmla="*/ 0 w 479"/>
                <a:gd name="T87" fmla="*/ 0 h 226"/>
                <a:gd name="T88" fmla="*/ 0 w 479"/>
                <a:gd name="T89" fmla="*/ 0 h 226"/>
                <a:gd name="T90" fmla="*/ 0 w 479"/>
                <a:gd name="T91" fmla="*/ 0 h 226"/>
                <a:gd name="T92" fmla="*/ 0 w 479"/>
                <a:gd name="T93" fmla="*/ 0 h 226"/>
                <a:gd name="T94" fmla="*/ 0 w 479"/>
                <a:gd name="T95" fmla="*/ 0 h 226"/>
                <a:gd name="T96" fmla="*/ 0 w 479"/>
                <a:gd name="T97" fmla="*/ 0 h 226"/>
                <a:gd name="T98" fmla="*/ 0 w 479"/>
                <a:gd name="T99" fmla="*/ 0 h 226"/>
                <a:gd name="T100" fmla="*/ 0 w 479"/>
                <a:gd name="T101" fmla="*/ 0 h 226"/>
                <a:gd name="T102" fmla="*/ 0 w 479"/>
                <a:gd name="T103" fmla="*/ 0 h 226"/>
                <a:gd name="T104" fmla="*/ 0 w 479"/>
                <a:gd name="T105" fmla="*/ 0 h 226"/>
                <a:gd name="T106" fmla="*/ 0 w 479"/>
                <a:gd name="T107" fmla="*/ 0 h 226"/>
                <a:gd name="T108" fmla="*/ 0 w 479"/>
                <a:gd name="T109" fmla="*/ 0 h 226"/>
                <a:gd name="T110" fmla="*/ 0 w 479"/>
                <a:gd name="T111" fmla="*/ 0 h 226"/>
                <a:gd name="T112" fmla="*/ 0 w 479"/>
                <a:gd name="T113" fmla="*/ 0 h 226"/>
                <a:gd name="T114" fmla="*/ 0 w 479"/>
                <a:gd name="T115" fmla="*/ 0 h 226"/>
                <a:gd name="T116" fmla="*/ 0 w 479"/>
                <a:gd name="T117" fmla="*/ 0 h 22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79"/>
                <a:gd name="T178" fmla="*/ 0 h 226"/>
                <a:gd name="T179" fmla="*/ 479 w 479"/>
                <a:gd name="T180" fmla="*/ 226 h 22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79" h="226">
                  <a:moveTo>
                    <a:pt x="435" y="38"/>
                  </a:moveTo>
                  <a:lnTo>
                    <a:pt x="444" y="60"/>
                  </a:lnTo>
                  <a:lnTo>
                    <a:pt x="453" y="82"/>
                  </a:lnTo>
                  <a:lnTo>
                    <a:pt x="459" y="104"/>
                  </a:lnTo>
                  <a:lnTo>
                    <a:pt x="466" y="127"/>
                  </a:lnTo>
                  <a:lnTo>
                    <a:pt x="470" y="150"/>
                  </a:lnTo>
                  <a:lnTo>
                    <a:pt x="474" y="173"/>
                  </a:lnTo>
                  <a:lnTo>
                    <a:pt x="477" y="197"/>
                  </a:lnTo>
                  <a:lnTo>
                    <a:pt x="479" y="219"/>
                  </a:lnTo>
                  <a:lnTo>
                    <a:pt x="472" y="224"/>
                  </a:lnTo>
                  <a:lnTo>
                    <a:pt x="466" y="226"/>
                  </a:lnTo>
                  <a:lnTo>
                    <a:pt x="460" y="226"/>
                  </a:lnTo>
                  <a:lnTo>
                    <a:pt x="455" y="225"/>
                  </a:lnTo>
                  <a:lnTo>
                    <a:pt x="450" y="222"/>
                  </a:lnTo>
                  <a:lnTo>
                    <a:pt x="446" y="217"/>
                  </a:lnTo>
                  <a:lnTo>
                    <a:pt x="443" y="212"/>
                  </a:lnTo>
                  <a:lnTo>
                    <a:pt x="441" y="205"/>
                  </a:lnTo>
                  <a:lnTo>
                    <a:pt x="437" y="199"/>
                  </a:lnTo>
                  <a:lnTo>
                    <a:pt x="436" y="192"/>
                  </a:lnTo>
                  <a:lnTo>
                    <a:pt x="435" y="186"/>
                  </a:lnTo>
                  <a:lnTo>
                    <a:pt x="435" y="178"/>
                  </a:lnTo>
                  <a:lnTo>
                    <a:pt x="421" y="179"/>
                  </a:lnTo>
                  <a:lnTo>
                    <a:pt x="407" y="181"/>
                  </a:lnTo>
                  <a:lnTo>
                    <a:pt x="392" y="185"/>
                  </a:lnTo>
                  <a:lnTo>
                    <a:pt x="377" y="188"/>
                  </a:lnTo>
                  <a:lnTo>
                    <a:pt x="360" y="191"/>
                  </a:lnTo>
                  <a:lnTo>
                    <a:pt x="343" y="195"/>
                  </a:lnTo>
                  <a:lnTo>
                    <a:pt x="326" y="200"/>
                  </a:lnTo>
                  <a:lnTo>
                    <a:pt x="306" y="203"/>
                  </a:lnTo>
                  <a:lnTo>
                    <a:pt x="0" y="76"/>
                  </a:lnTo>
                  <a:lnTo>
                    <a:pt x="5" y="72"/>
                  </a:lnTo>
                  <a:lnTo>
                    <a:pt x="6" y="65"/>
                  </a:lnTo>
                  <a:lnTo>
                    <a:pt x="6" y="60"/>
                  </a:lnTo>
                  <a:lnTo>
                    <a:pt x="5" y="56"/>
                  </a:lnTo>
                  <a:lnTo>
                    <a:pt x="310" y="180"/>
                  </a:lnTo>
                  <a:lnTo>
                    <a:pt x="326" y="176"/>
                  </a:lnTo>
                  <a:lnTo>
                    <a:pt x="342" y="173"/>
                  </a:lnTo>
                  <a:lnTo>
                    <a:pt x="358" y="169"/>
                  </a:lnTo>
                  <a:lnTo>
                    <a:pt x="375" y="166"/>
                  </a:lnTo>
                  <a:lnTo>
                    <a:pt x="390" y="162"/>
                  </a:lnTo>
                  <a:lnTo>
                    <a:pt x="406" y="158"/>
                  </a:lnTo>
                  <a:lnTo>
                    <a:pt x="421" y="153"/>
                  </a:lnTo>
                  <a:lnTo>
                    <a:pt x="435" y="147"/>
                  </a:lnTo>
                  <a:lnTo>
                    <a:pt x="434" y="126"/>
                  </a:lnTo>
                  <a:lnTo>
                    <a:pt x="431" y="102"/>
                  </a:lnTo>
                  <a:lnTo>
                    <a:pt x="426" y="78"/>
                  </a:lnTo>
                  <a:lnTo>
                    <a:pt x="419" y="54"/>
                  </a:lnTo>
                  <a:lnTo>
                    <a:pt x="411" y="33"/>
                  </a:lnTo>
                  <a:lnTo>
                    <a:pt x="406" y="15"/>
                  </a:lnTo>
                  <a:lnTo>
                    <a:pt x="402" y="5"/>
                  </a:lnTo>
                  <a:lnTo>
                    <a:pt x="400" y="0"/>
                  </a:lnTo>
                  <a:lnTo>
                    <a:pt x="407" y="1"/>
                  </a:lnTo>
                  <a:lnTo>
                    <a:pt x="413" y="5"/>
                  </a:lnTo>
                  <a:lnTo>
                    <a:pt x="418" y="9"/>
                  </a:lnTo>
                  <a:lnTo>
                    <a:pt x="422" y="14"/>
                  </a:lnTo>
                  <a:lnTo>
                    <a:pt x="426" y="20"/>
                  </a:lnTo>
                  <a:lnTo>
                    <a:pt x="429" y="26"/>
                  </a:lnTo>
                  <a:lnTo>
                    <a:pt x="432" y="33"/>
                  </a:lnTo>
                  <a:lnTo>
                    <a:pt x="435" y="3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70" name="Freeform 68"/>
            <p:cNvSpPr>
              <a:spLocks/>
            </p:cNvSpPr>
            <p:nvPr/>
          </p:nvSpPr>
          <p:spPr bwMode="auto">
            <a:xfrm>
              <a:off x="436" y="1415"/>
              <a:ext cx="546" cy="263"/>
            </a:xfrm>
            <a:custGeom>
              <a:avLst/>
              <a:gdLst>
                <a:gd name="T0" fmla="*/ 0 w 1639"/>
                <a:gd name="T1" fmla="*/ 0 h 790"/>
                <a:gd name="T2" fmla="*/ 0 w 1639"/>
                <a:gd name="T3" fmla="*/ 0 h 790"/>
                <a:gd name="T4" fmla="*/ 0 w 1639"/>
                <a:gd name="T5" fmla="*/ 0 h 790"/>
                <a:gd name="T6" fmla="*/ 0 w 1639"/>
                <a:gd name="T7" fmla="*/ 0 h 790"/>
                <a:gd name="T8" fmla="*/ 0 w 1639"/>
                <a:gd name="T9" fmla="*/ 0 h 790"/>
                <a:gd name="T10" fmla="*/ 0 w 1639"/>
                <a:gd name="T11" fmla="*/ 0 h 790"/>
                <a:gd name="T12" fmla="*/ 0 w 1639"/>
                <a:gd name="T13" fmla="*/ 0 h 790"/>
                <a:gd name="T14" fmla="*/ 0 w 1639"/>
                <a:gd name="T15" fmla="*/ 0 h 790"/>
                <a:gd name="T16" fmla="*/ 0 w 1639"/>
                <a:gd name="T17" fmla="*/ 0 h 790"/>
                <a:gd name="T18" fmla="*/ 0 w 1639"/>
                <a:gd name="T19" fmla="*/ 0 h 790"/>
                <a:gd name="T20" fmla="*/ 0 w 1639"/>
                <a:gd name="T21" fmla="*/ 0 h 790"/>
                <a:gd name="T22" fmla="*/ 0 w 1639"/>
                <a:gd name="T23" fmla="*/ 0 h 790"/>
                <a:gd name="T24" fmla="*/ 0 w 1639"/>
                <a:gd name="T25" fmla="*/ 0 h 790"/>
                <a:gd name="T26" fmla="*/ 0 w 1639"/>
                <a:gd name="T27" fmla="*/ 0 h 790"/>
                <a:gd name="T28" fmla="*/ 0 w 1639"/>
                <a:gd name="T29" fmla="*/ 0 h 790"/>
                <a:gd name="T30" fmla="*/ 0 w 1639"/>
                <a:gd name="T31" fmla="*/ 0 h 790"/>
                <a:gd name="T32" fmla="*/ 0 w 1639"/>
                <a:gd name="T33" fmla="*/ 0 h 790"/>
                <a:gd name="T34" fmla="*/ 0 w 1639"/>
                <a:gd name="T35" fmla="*/ 0 h 790"/>
                <a:gd name="T36" fmla="*/ 0 w 1639"/>
                <a:gd name="T37" fmla="*/ 0 h 790"/>
                <a:gd name="T38" fmla="*/ 0 w 1639"/>
                <a:gd name="T39" fmla="*/ 0 h 790"/>
                <a:gd name="T40" fmla="*/ 0 w 1639"/>
                <a:gd name="T41" fmla="*/ 0 h 790"/>
                <a:gd name="T42" fmla="*/ 0 w 1639"/>
                <a:gd name="T43" fmla="*/ 0 h 790"/>
                <a:gd name="T44" fmla="*/ 0 w 1639"/>
                <a:gd name="T45" fmla="*/ 0 h 790"/>
                <a:gd name="T46" fmla="*/ 0 w 1639"/>
                <a:gd name="T47" fmla="*/ 0 h 790"/>
                <a:gd name="T48" fmla="*/ 0 w 1639"/>
                <a:gd name="T49" fmla="*/ 0 h 790"/>
                <a:gd name="T50" fmla="*/ 0 w 1639"/>
                <a:gd name="T51" fmla="*/ 0 h 790"/>
                <a:gd name="T52" fmla="*/ 0 w 1639"/>
                <a:gd name="T53" fmla="*/ 0 h 790"/>
                <a:gd name="T54" fmla="*/ 0 w 1639"/>
                <a:gd name="T55" fmla="*/ 0 h 790"/>
                <a:gd name="T56" fmla="*/ 0 w 1639"/>
                <a:gd name="T57" fmla="*/ 0 h 790"/>
                <a:gd name="T58" fmla="*/ 0 w 1639"/>
                <a:gd name="T59" fmla="*/ 0 h 790"/>
                <a:gd name="T60" fmla="*/ 0 w 1639"/>
                <a:gd name="T61" fmla="*/ 0 h 790"/>
                <a:gd name="T62" fmla="*/ 0 w 1639"/>
                <a:gd name="T63" fmla="*/ 0 h 790"/>
                <a:gd name="T64" fmla="*/ 0 w 1639"/>
                <a:gd name="T65" fmla="*/ 0 h 790"/>
                <a:gd name="T66" fmla="*/ 0 w 1639"/>
                <a:gd name="T67" fmla="*/ 0 h 790"/>
                <a:gd name="T68" fmla="*/ 0 w 1639"/>
                <a:gd name="T69" fmla="*/ 0 h 790"/>
                <a:gd name="T70" fmla="*/ 0 w 1639"/>
                <a:gd name="T71" fmla="*/ 0 h 790"/>
                <a:gd name="T72" fmla="*/ 0 w 1639"/>
                <a:gd name="T73" fmla="*/ 0 h 790"/>
                <a:gd name="T74" fmla="*/ 0 w 1639"/>
                <a:gd name="T75" fmla="*/ 0 h 790"/>
                <a:gd name="T76" fmla="*/ 0 w 1639"/>
                <a:gd name="T77" fmla="*/ 0 h 790"/>
                <a:gd name="T78" fmla="*/ 0 w 1639"/>
                <a:gd name="T79" fmla="*/ 0 h 790"/>
                <a:gd name="T80" fmla="*/ 0 w 1639"/>
                <a:gd name="T81" fmla="*/ 0 h 790"/>
                <a:gd name="T82" fmla="*/ 0 w 1639"/>
                <a:gd name="T83" fmla="*/ 0 h 790"/>
                <a:gd name="T84" fmla="*/ 0 w 1639"/>
                <a:gd name="T85" fmla="*/ 0 h 790"/>
                <a:gd name="T86" fmla="*/ 0 w 1639"/>
                <a:gd name="T87" fmla="*/ 0 h 790"/>
                <a:gd name="T88" fmla="*/ 0 w 1639"/>
                <a:gd name="T89" fmla="*/ 0 h 790"/>
                <a:gd name="T90" fmla="*/ 0 w 1639"/>
                <a:gd name="T91" fmla="*/ 0 h 790"/>
                <a:gd name="T92" fmla="*/ 0 w 1639"/>
                <a:gd name="T93" fmla="*/ 0 h 790"/>
                <a:gd name="T94" fmla="*/ 0 w 1639"/>
                <a:gd name="T95" fmla="*/ 0 h 790"/>
                <a:gd name="T96" fmla="*/ 0 w 1639"/>
                <a:gd name="T97" fmla="*/ 0 h 790"/>
                <a:gd name="T98" fmla="*/ 0 w 1639"/>
                <a:gd name="T99" fmla="*/ 0 h 790"/>
                <a:gd name="T100" fmla="*/ 0 w 1639"/>
                <a:gd name="T101" fmla="*/ 0 h 790"/>
                <a:gd name="T102" fmla="*/ 0 w 1639"/>
                <a:gd name="T103" fmla="*/ 0 h 790"/>
                <a:gd name="T104" fmla="*/ 0 w 1639"/>
                <a:gd name="T105" fmla="*/ 0 h 790"/>
                <a:gd name="T106" fmla="*/ 0 w 1639"/>
                <a:gd name="T107" fmla="*/ 0 h 790"/>
                <a:gd name="T108" fmla="*/ 0 w 1639"/>
                <a:gd name="T109" fmla="*/ 0 h 790"/>
                <a:gd name="T110" fmla="*/ 0 w 1639"/>
                <a:gd name="T111" fmla="*/ 0 h 79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639"/>
                <a:gd name="T169" fmla="*/ 0 h 790"/>
                <a:gd name="T170" fmla="*/ 1639 w 1639"/>
                <a:gd name="T171" fmla="*/ 790 h 79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639" h="790">
                  <a:moveTo>
                    <a:pt x="1407" y="5"/>
                  </a:moveTo>
                  <a:lnTo>
                    <a:pt x="1407" y="11"/>
                  </a:lnTo>
                  <a:lnTo>
                    <a:pt x="1405" y="17"/>
                  </a:lnTo>
                  <a:lnTo>
                    <a:pt x="1399" y="26"/>
                  </a:lnTo>
                  <a:lnTo>
                    <a:pt x="1394" y="34"/>
                  </a:lnTo>
                  <a:lnTo>
                    <a:pt x="1387" y="42"/>
                  </a:lnTo>
                  <a:lnTo>
                    <a:pt x="1382" y="48"/>
                  </a:lnTo>
                  <a:lnTo>
                    <a:pt x="1377" y="53"/>
                  </a:lnTo>
                  <a:lnTo>
                    <a:pt x="1376" y="55"/>
                  </a:lnTo>
                  <a:lnTo>
                    <a:pt x="1284" y="359"/>
                  </a:lnTo>
                  <a:lnTo>
                    <a:pt x="1278" y="372"/>
                  </a:lnTo>
                  <a:lnTo>
                    <a:pt x="1277" y="385"/>
                  </a:lnTo>
                  <a:lnTo>
                    <a:pt x="1279" y="397"/>
                  </a:lnTo>
                  <a:lnTo>
                    <a:pt x="1283" y="410"/>
                  </a:lnTo>
                  <a:lnTo>
                    <a:pt x="1290" y="423"/>
                  </a:lnTo>
                  <a:lnTo>
                    <a:pt x="1295" y="436"/>
                  </a:lnTo>
                  <a:lnTo>
                    <a:pt x="1300" y="449"/>
                  </a:lnTo>
                  <a:lnTo>
                    <a:pt x="1304" y="463"/>
                  </a:lnTo>
                  <a:lnTo>
                    <a:pt x="1306" y="482"/>
                  </a:lnTo>
                  <a:lnTo>
                    <a:pt x="1305" y="502"/>
                  </a:lnTo>
                  <a:lnTo>
                    <a:pt x="1297" y="519"/>
                  </a:lnTo>
                  <a:lnTo>
                    <a:pt x="1282" y="530"/>
                  </a:lnTo>
                  <a:lnTo>
                    <a:pt x="1274" y="528"/>
                  </a:lnTo>
                  <a:lnTo>
                    <a:pt x="1272" y="519"/>
                  </a:lnTo>
                  <a:lnTo>
                    <a:pt x="1272" y="512"/>
                  </a:lnTo>
                  <a:lnTo>
                    <a:pt x="1272" y="507"/>
                  </a:lnTo>
                  <a:lnTo>
                    <a:pt x="1279" y="498"/>
                  </a:lnTo>
                  <a:lnTo>
                    <a:pt x="1280" y="487"/>
                  </a:lnTo>
                  <a:lnTo>
                    <a:pt x="1279" y="476"/>
                  </a:lnTo>
                  <a:lnTo>
                    <a:pt x="1274" y="465"/>
                  </a:lnTo>
                  <a:lnTo>
                    <a:pt x="1270" y="456"/>
                  </a:lnTo>
                  <a:lnTo>
                    <a:pt x="1265" y="448"/>
                  </a:lnTo>
                  <a:lnTo>
                    <a:pt x="1258" y="441"/>
                  </a:lnTo>
                  <a:lnTo>
                    <a:pt x="1251" y="436"/>
                  </a:lnTo>
                  <a:lnTo>
                    <a:pt x="1244" y="450"/>
                  </a:lnTo>
                  <a:lnTo>
                    <a:pt x="1236" y="464"/>
                  </a:lnTo>
                  <a:lnTo>
                    <a:pt x="1228" y="477"/>
                  </a:lnTo>
                  <a:lnTo>
                    <a:pt x="1219" y="490"/>
                  </a:lnTo>
                  <a:lnTo>
                    <a:pt x="1210" y="503"/>
                  </a:lnTo>
                  <a:lnTo>
                    <a:pt x="1200" y="516"/>
                  </a:lnTo>
                  <a:lnTo>
                    <a:pt x="1190" y="528"/>
                  </a:lnTo>
                  <a:lnTo>
                    <a:pt x="1178" y="539"/>
                  </a:lnTo>
                  <a:lnTo>
                    <a:pt x="1193" y="562"/>
                  </a:lnTo>
                  <a:lnTo>
                    <a:pt x="1209" y="583"/>
                  </a:lnTo>
                  <a:lnTo>
                    <a:pt x="1227" y="604"/>
                  </a:lnTo>
                  <a:lnTo>
                    <a:pt x="1245" y="623"/>
                  </a:lnTo>
                  <a:lnTo>
                    <a:pt x="1264" y="642"/>
                  </a:lnTo>
                  <a:lnTo>
                    <a:pt x="1283" y="660"/>
                  </a:lnTo>
                  <a:lnTo>
                    <a:pt x="1304" y="677"/>
                  </a:lnTo>
                  <a:lnTo>
                    <a:pt x="1325" y="693"/>
                  </a:lnTo>
                  <a:lnTo>
                    <a:pt x="1347" y="707"/>
                  </a:lnTo>
                  <a:lnTo>
                    <a:pt x="1370" y="720"/>
                  </a:lnTo>
                  <a:lnTo>
                    <a:pt x="1394" y="731"/>
                  </a:lnTo>
                  <a:lnTo>
                    <a:pt x="1418" y="742"/>
                  </a:lnTo>
                  <a:lnTo>
                    <a:pt x="1441" y="749"/>
                  </a:lnTo>
                  <a:lnTo>
                    <a:pt x="1466" y="757"/>
                  </a:lnTo>
                  <a:lnTo>
                    <a:pt x="1492" y="762"/>
                  </a:lnTo>
                  <a:lnTo>
                    <a:pt x="1518" y="766"/>
                  </a:lnTo>
                  <a:lnTo>
                    <a:pt x="1534" y="767"/>
                  </a:lnTo>
                  <a:lnTo>
                    <a:pt x="1549" y="768"/>
                  </a:lnTo>
                  <a:lnTo>
                    <a:pt x="1564" y="768"/>
                  </a:lnTo>
                  <a:lnTo>
                    <a:pt x="1579" y="767"/>
                  </a:lnTo>
                  <a:lnTo>
                    <a:pt x="1594" y="766"/>
                  </a:lnTo>
                  <a:lnTo>
                    <a:pt x="1610" y="764"/>
                  </a:lnTo>
                  <a:lnTo>
                    <a:pt x="1625" y="763"/>
                  </a:lnTo>
                  <a:lnTo>
                    <a:pt x="1639" y="763"/>
                  </a:lnTo>
                  <a:lnTo>
                    <a:pt x="1637" y="768"/>
                  </a:lnTo>
                  <a:lnTo>
                    <a:pt x="1633" y="771"/>
                  </a:lnTo>
                  <a:lnTo>
                    <a:pt x="1629" y="773"/>
                  </a:lnTo>
                  <a:lnTo>
                    <a:pt x="1624" y="775"/>
                  </a:lnTo>
                  <a:lnTo>
                    <a:pt x="1618" y="776"/>
                  </a:lnTo>
                  <a:lnTo>
                    <a:pt x="1614" y="779"/>
                  </a:lnTo>
                  <a:lnTo>
                    <a:pt x="1608" y="781"/>
                  </a:lnTo>
                  <a:lnTo>
                    <a:pt x="1604" y="783"/>
                  </a:lnTo>
                  <a:lnTo>
                    <a:pt x="1560" y="788"/>
                  </a:lnTo>
                  <a:lnTo>
                    <a:pt x="1517" y="790"/>
                  </a:lnTo>
                  <a:lnTo>
                    <a:pt x="1477" y="789"/>
                  </a:lnTo>
                  <a:lnTo>
                    <a:pt x="1439" y="785"/>
                  </a:lnTo>
                  <a:lnTo>
                    <a:pt x="1405" y="779"/>
                  </a:lnTo>
                  <a:lnTo>
                    <a:pt x="1372" y="769"/>
                  </a:lnTo>
                  <a:lnTo>
                    <a:pt x="1342" y="758"/>
                  </a:lnTo>
                  <a:lnTo>
                    <a:pt x="1312" y="744"/>
                  </a:lnTo>
                  <a:lnTo>
                    <a:pt x="1286" y="728"/>
                  </a:lnTo>
                  <a:lnTo>
                    <a:pt x="1261" y="709"/>
                  </a:lnTo>
                  <a:lnTo>
                    <a:pt x="1239" y="690"/>
                  </a:lnTo>
                  <a:lnTo>
                    <a:pt x="1218" y="668"/>
                  </a:lnTo>
                  <a:lnTo>
                    <a:pt x="1198" y="646"/>
                  </a:lnTo>
                  <a:lnTo>
                    <a:pt x="1181" y="622"/>
                  </a:lnTo>
                  <a:lnTo>
                    <a:pt x="1165" y="597"/>
                  </a:lnTo>
                  <a:lnTo>
                    <a:pt x="1150" y="571"/>
                  </a:lnTo>
                  <a:lnTo>
                    <a:pt x="1144" y="566"/>
                  </a:lnTo>
                  <a:lnTo>
                    <a:pt x="1139" y="564"/>
                  </a:lnTo>
                  <a:lnTo>
                    <a:pt x="1131" y="564"/>
                  </a:lnTo>
                  <a:lnTo>
                    <a:pt x="1124" y="567"/>
                  </a:lnTo>
                  <a:lnTo>
                    <a:pt x="1116" y="570"/>
                  </a:lnTo>
                  <a:lnTo>
                    <a:pt x="1107" y="575"/>
                  </a:lnTo>
                  <a:lnTo>
                    <a:pt x="1100" y="578"/>
                  </a:lnTo>
                  <a:lnTo>
                    <a:pt x="1092" y="580"/>
                  </a:lnTo>
                  <a:lnTo>
                    <a:pt x="1072" y="583"/>
                  </a:lnTo>
                  <a:lnTo>
                    <a:pt x="1053" y="591"/>
                  </a:lnTo>
                  <a:lnTo>
                    <a:pt x="1035" y="601"/>
                  </a:lnTo>
                  <a:lnTo>
                    <a:pt x="1018" y="614"/>
                  </a:lnTo>
                  <a:lnTo>
                    <a:pt x="1003" y="628"/>
                  </a:lnTo>
                  <a:lnTo>
                    <a:pt x="990" y="644"/>
                  </a:lnTo>
                  <a:lnTo>
                    <a:pt x="978" y="660"/>
                  </a:lnTo>
                  <a:lnTo>
                    <a:pt x="969" y="677"/>
                  </a:lnTo>
                  <a:lnTo>
                    <a:pt x="969" y="668"/>
                  </a:lnTo>
                  <a:lnTo>
                    <a:pt x="973" y="640"/>
                  </a:lnTo>
                  <a:lnTo>
                    <a:pt x="982" y="607"/>
                  </a:lnTo>
                  <a:lnTo>
                    <a:pt x="996" y="580"/>
                  </a:lnTo>
                  <a:lnTo>
                    <a:pt x="974" y="571"/>
                  </a:lnTo>
                  <a:lnTo>
                    <a:pt x="953" y="559"/>
                  </a:lnTo>
                  <a:lnTo>
                    <a:pt x="933" y="546"/>
                  </a:lnTo>
                  <a:lnTo>
                    <a:pt x="913" y="531"/>
                  </a:lnTo>
                  <a:lnTo>
                    <a:pt x="894" y="515"/>
                  </a:lnTo>
                  <a:lnTo>
                    <a:pt x="874" y="498"/>
                  </a:lnTo>
                  <a:lnTo>
                    <a:pt x="857" y="480"/>
                  </a:lnTo>
                  <a:lnTo>
                    <a:pt x="840" y="463"/>
                  </a:lnTo>
                  <a:lnTo>
                    <a:pt x="820" y="466"/>
                  </a:lnTo>
                  <a:lnTo>
                    <a:pt x="799" y="472"/>
                  </a:lnTo>
                  <a:lnTo>
                    <a:pt x="781" y="477"/>
                  </a:lnTo>
                  <a:lnTo>
                    <a:pt x="761" y="483"/>
                  </a:lnTo>
                  <a:lnTo>
                    <a:pt x="743" y="491"/>
                  </a:lnTo>
                  <a:lnTo>
                    <a:pt x="725" y="499"/>
                  </a:lnTo>
                  <a:lnTo>
                    <a:pt x="707" y="508"/>
                  </a:lnTo>
                  <a:lnTo>
                    <a:pt x="690" y="519"/>
                  </a:lnTo>
                  <a:lnTo>
                    <a:pt x="673" y="530"/>
                  </a:lnTo>
                  <a:lnTo>
                    <a:pt x="656" y="542"/>
                  </a:lnTo>
                  <a:lnTo>
                    <a:pt x="640" y="555"/>
                  </a:lnTo>
                  <a:lnTo>
                    <a:pt x="625" y="568"/>
                  </a:lnTo>
                  <a:lnTo>
                    <a:pt x="610" y="583"/>
                  </a:lnTo>
                  <a:lnTo>
                    <a:pt x="596" y="598"/>
                  </a:lnTo>
                  <a:lnTo>
                    <a:pt x="581" y="615"/>
                  </a:lnTo>
                  <a:lnTo>
                    <a:pt x="568" y="631"/>
                  </a:lnTo>
                  <a:lnTo>
                    <a:pt x="561" y="643"/>
                  </a:lnTo>
                  <a:lnTo>
                    <a:pt x="553" y="656"/>
                  </a:lnTo>
                  <a:lnTo>
                    <a:pt x="547" y="669"/>
                  </a:lnTo>
                  <a:lnTo>
                    <a:pt x="541" y="681"/>
                  </a:lnTo>
                  <a:lnTo>
                    <a:pt x="536" y="694"/>
                  </a:lnTo>
                  <a:lnTo>
                    <a:pt x="530" y="707"/>
                  </a:lnTo>
                  <a:lnTo>
                    <a:pt x="526" y="721"/>
                  </a:lnTo>
                  <a:lnTo>
                    <a:pt x="522" y="734"/>
                  </a:lnTo>
                  <a:lnTo>
                    <a:pt x="514" y="729"/>
                  </a:lnTo>
                  <a:lnTo>
                    <a:pt x="510" y="720"/>
                  </a:lnTo>
                  <a:lnTo>
                    <a:pt x="508" y="710"/>
                  </a:lnTo>
                  <a:lnTo>
                    <a:pt x="504" y="700"/>
                  </a:lnTo>
                  <a:lnTo>
                    <a:pt x="504" y="668"/>
                  </a:lnTo>
                  <a:lnTo>
                    <a:pt x="510" y="639"/>
                  </a:lnTo>
                  <a:lnTo>
                    <a:pt x="521" y="610"/>
                  </a:lnTo>
                  <a:lnTo>
                    <a:pt x="537" y="584"/>
                  </a:lnTo>
                  <a:lnTo>
                    <a:pt x="555" y="560"/>
                  </a:lnTo>
                  <a:lnTo>
                    <a:pt x="578" y="539"/>
                  </a:lnTo>
                  <a:lnTo>
                    <a:pt x="602" y="519"/>
                  </a:lnTo>
                  <a:lnTo>
                    <a:pt x="628" y="501"/>
                  </a:lnTo>
                  <a:lnTo>
                    <a:pt x="639" y="494"/>
                  </a:lnTo>
                  <a:lnTo>
                    <a:pt x="651" y="489"/>
                  </a:lnTo>
                  <a:lnTo>
                    <a:pt x="662" y="483"/>
                  </a:lnTo>
                  <a:lnTo>
                    <a:pt x="674" y="478"/>
                  </a:lnTo>
                  <a:lnTo>
                    <a:pt x="686" y="474"/>
                  </a:lnTo>
                  <a:lnTo>
                    <a:pt x="697" y="469"/>
                  </a:lnTo>
                  <a:lnTo>
                    <a:pt x="709" y="465"/>
                  </a:lnTo>
                  <a:lnTo>
                    <a:pt x="721" y="461"/>
                  </a:lnTo>
                  <a:lnTo>
                    <a:pt x="733" y="457"/>
                  </a:lnTo>
                  <a:lnTo>
                    <a:pt x="745" y="454"/>
                  </a:lnTo>
                  <a:lnTo>
                    <a:pt x="758" y="450"/>
                  </a:lnTo>
                  <a:lnTo>
                    <a:pt x="770" y="447"/>
                  </a:lnTo>
                  <a:lnTo>
                    <a:pt x="783" y="443"/>
                  </a:lnTo>
                  <a:lnTo>
                    <a:pt x="795" y="440"/>
                  </a:lnTo>
                  <a:lnTo>
                    <a:pt x="808" y="437"/>
                  </a:lnTo>
                  <a:lnTo>
                    <a:pt x="820" y="434"/>
                  </a:lnTo>
                  <a:lnTo>
                    <a:pt x="815" y="422"/>
                  </a:lnTo>
                  <a:lnTo>
                    <a:pt x="808" y="409"/>
                  </a:lnTo>
                  <a:lnTo>
                    <a:pt x="802" y="396"/>
                  </a:lnTo>
                  <a:lnTo>
                    <a:pt x="795" y="384"/>
                  </a:lnTo>
                  <a:lnTo>
                    <a:pt x="789" y="371"/>
                  </a:lnTo>
                  <a:lnTo>
                    <a:pt x="783" y="358"/>
                  </a:lnTo>
                  <a:lnTo>
                    <a:pt x="777" y="344"/>
                  </a:lnTo>
                  <a:lnTo>
                    <a:pt x="772" y="331"/>
                  </a:lnTo>
                  <a:lnTo>
                    <a:pt x="546" y="404"/>
                  </a:lnTo>
                  <a:lnTo>
                    <a:pt x="538" y="401"/>
                  </a:lnTo>
                  <a:lnTo>
                    <a:pt x="520" y="393"/>
                  </a:lnTo>
                  <a:lnTo>
                    <a:pt x="492" y="384"/>
                  </a:lnTo>
                  <a:lnTo>
                    <a:pt x="457" y="371"/>
                  </a:lnTo>
                  <a:lnTo>
                    <a:pt x="415" y="355"/>
                  </a:lnTo>
                  <a:lnTo>
                    <a:pt x="369" y="340"/>
                  </a:lnTo>
                  <a:lnTo>
                    <a:pt x="320" y="323"/>
                  </a:lnTo>
                  <a:lnTo>
                    <a:pt x="270" y="306"/>
                  </a:lnTo>
                  <a:lnTo>
                    <a:pt x="219" y="288"/>
                  </a:lnTo>
                  <a:lnTo>
                    <a:pt x="170" y="272"/>
                  </a:lnTo>
                  <a:lnTo>
                    <a:pt x="125" y="257"/>
                  </a:lnTo>
                  <a:lnTo>
                    <a:pt x="84" y="243"/>
                  </a:lnTo>
                  <a:lnTo>
                    <a:pt x="50" y="231"/>
                  </a:lnTo>
                  <a:lnTo>
                    <a:pt x="23" y="222"/>
                  </a:lnTo>
                  <a:lnTo>
                    <a:pt x="7" y="217"/>
                  </a:lnTo>
                  <a:lnTo>
                    <a:pt x="0" y="214"/>
                  </a:lnTo>
                  <a:lnTo>
                    <a:pt x="0" y="189"/>
                  </a:lnTo>
                  <a:lnTo>
                    <a:pt x="536" y="378"/>
                  </a:lnTo>
                  <a:lnTo>
                    <a:pt x="765" y="301"/>
                  </a:lnTo>
                  <a:lnTo>
                    <a:pt x="760" y="287"/>
                  </a:lnTo>
                  <a:lnTo>
                    <a:pt x="758" y="271"/>
                  </a:lnTo>
                  <a:lnTo>
                    <a:pt x="753" y="258"/>
                  </a:lnTo>
                  <a:lnTo>
                    <a:pt x="741" y="255"/>
                  </a:lnTo>
                  <a:lnTo>
                    <a:pt x="548" y="320"/>
                  </a:lnTo>
                  <a:lnTo>
                    <a:pt x="539" y="321"/>
                  </a:lnTo>
                  <a:lnTo>
                    <a:pt x="520" y="316"/>
                  </a:lnTo>
                  <a:lnTo>
                    <a:pt x="492" y="310"/>
                  </a:lnTo>
                  <a:lnTo>
                    <a:pt x="457" y="301"/>
                  </a:lnTo>
                  <a:lnTo>
                    <a:pt x="415" y="289"/>
                  </a:lnTo>
                  <a:lnTo>
                    <a:pt x="370" y="276"/>
                  </a:lnTo>
                  <a:lnTo>
                    <a:pt x="322" y="261"/>
                  </a:lnTo>
                  <a:lnTo>
                    <a:pt x="272" y="246"/>
                  </a:lnTo>
                  <a:lnTo>
                    <a:pt x="224" y="231"/>
                  </a:lnTo>
                  <a:lnTo>
                    <a:pt x="176" y="216"/>
                  </a:lnTo>
                  <a:lnTo>
                    <a:pt x="131" y="200"/>
                  </a:lnTo>
                  <a:lnTo>
                    <a:pt x="91" y="188"/>
                  </a:lnTo>
                  <a:lnTo>
                    <a:pt x="58" y="178"/>
                  </a:lnTo>
                  <a:lnTo>
                    <a:pt x="33" y="169"/>
                  </a:lnTo>
                  <a:lnTo>
                    <a:pt x="15" y="163"/>
                  </a:lnTo>
                  <a:lnTo>
                    <a:pt x="10" y="161"/>
                  </a:lnTo>
                  <a:lnTo>
                    <a:pt x="7" y="161"/>
                  </a:lnTo>
                  <a:lnTo>
                    <a:pt x="4" y="155"/>
                  </a:lnTo>
                  <a:lnTo>
                    <a:pt x="4" y="148"/>
                  </a:lnTo>
                  <a:lnTo>
                    <a:pt x="4" y="142"/>
                  </a:lnTo>
                  <a:lnTo>
                    <a:pt x="4" y="134"/>
                  </a:lnTo>
                  <a:lnTo>
                    <a:pt x="536" y="296"/>
                  </a:lnTo>
                  <a:lnTo>
                    <a:pt x="740" y="229"/>
                  </a:lnTo>
                  <a:lnTo>
                    <a:pt x="747" y="222"/>
                  </a:lnTo>
                  <a:lnTo>
                    <a:pt x="758" y="214"/>
                  </a:lnTo>
                  <a:lnTo>
                    <a:pt x="771" y="207"/>
                  </a:lnTo>
                  <a:lnTo>
                    <a:pt x="785" y="199"/>
                  </a:lnTo>
                  <a:lnTo>
                    <a:pt x="799" y="192"/>
                  </a:lnTo>
                  <a:lnTo>
                    <a:pt x="813" y="184"/>
                  </a:lnTo>
                  <a:lnTo>
                    <a:pt x="825" y="179"/>
                  </a:lnTo>
                  <a:lnTo>
                    <a:pt x="836" y="174"/>
                  </a:lnTo>
                  <a:lnTo>
                    <a:pt x="840" y="181"/>
                  </a:lnTo>
                  <a:lnTo>
                    <a:pt x="838" y="187"/>
                  </a:lnTo>
                  <a:lnTo>
                    <a:pt x="834" y="193"/>
                  </a:lnTo>
                  <a:lnTo>
                    <a:pt x="829" y="199"/>
                  </a:lnTo>
                  <a:lnTo>
                    <a:pt x="823" y="205"/>
                  </a:lnTo>
                  <a:lnTo>
                    <a:pt x="817" y="210"/>
                  </a:lnTo>
                  <a:lnTo>
                    <a:pt x="811" y="216"/>
                  </a:lnTo>
                  <a:lnTo>
                    <a:pt x="808" y="222"/>
                  </a:lnTo>
                  <a:lnTo>
                    <a:pt x="798" y="238"/>
                  </a:lnTo>
                  <a:lnTo>
                    <a:pt x="793" y="252"/>
                  </a:lnTo>
                  <a:lnTo>
                    <a:pt x="793" y="267"/>
                  </a:lnTo>
                  <a:lnTo>
                    <a:pt x="796" y="282"/>
                  </a:lnTo>
                  <a:lnTo>
                    <a:pt x="803" y="297"/>
                  </a:lnTo>
                  <a:lnTo>
                    <a:pt x="811" y="313"/>
                  </a:lnTo>
                  <a:lnTo>
                    <a:pt x="822" y="333"/>
                  </a:lnTo>
                  <a:lnTo>
                    <a:pt x="834" y="354"/>
                  </a:lnTo>
                  <a:lnTo>
                    <a:pt x="848" y="377"/>
                  </a:lnTo>
                  <a:lnTo>
                    <a:pt x="862" y="399"/>
                  </a:lnTo>
                  <a:lnTo>
                    <a:pt x="877" y="421"/>
                  </a:lnTo>
                  <a:lnTo>
                    <a:pt x="894" y="441"/>
                  </a:lnTo>
                  <a:lnTo>
                    <a:pt x="910" y="462"/>
                  </a:lnTo>
                  <a:lnTo>
                    <a:pt x="927" y="482"/>
                  </a:lnTo>
                  <a:lnTo>
                    <a:pt x="947" y="501"/>
                  </a:lnTo>
                  <a:lnTo>
                    <a:pt x="966" y="519"/>
                  </a:lnTo>
                  <a:lnTo>
                    <a:pt x="979" y="525"/>
                  </a:lnTo>
                  <a:lnTo>
                    <a:pt x="994" y="530"/>
                  </a:lnTo>
                  <a:lnTo>
                    <a:pt x="1007" y="534"/>
                  </a:lnTo>
                  <a:lnTo>
                    <a:pt x="1021" y="539"/>
                  </a:lnTo>
                  <a:lnTo>
                    <a:pt x="1036" y="541"/>
                  </a:lnTo>
                  <a:lnTo>
                    <a:pt x="1050" y="542"/>
                  </a:lnTo>
                  <a:lnTo>
                    <a:pt x="1065" y="541"/>
                  </a:lnTo>
                  <a:lnTo>
                    <a:pt x="1080" y="539"/>
                  </a:lnTo>
                  <a:lnTo>
                    <a:pt x="1101" y="528"/>
                  </a:lnTo>
                  <a:lnTo>
                    <a:pt x="1120" y="515"/>
                  </a:lnTo>
                  <a:lnTo>
                    <a:pt x="1139" y="501"/>
                  </a:lnTo>
                  <a:lnTo>
                    <a:pt x="1157" y="483"/>
                  </a:lnTo>
                  <a:lnTo>
                    <a:pt x="1174" y="466"/>
                  </a:lnTo>
                  <a:lnTo>
                    <a:pt x="1189" y="448"/>
                  </a:lnTo>
                  <a:lnTo>
                    <a:pt x="1202" y="427"/>
                  </a:lnTo>
                  <a:lnTo>
                    <a:pt x="1213" y="406"/>
                  </a:lnTo>
                  <a:lnTo>
                    <a:pt x="1339" y="31"/>
                  </a:lnTo>
                  <a:lnTo>
                    <a:pt x="1346" y="25"/>
                  </a:lnTo>
                  <a:lnTo>
                    <a:pt x="1354" y="17"/>
                  </a:lnTo>
                  <a:lnTo>
                    <a:pt x="1361" y="11"/>
                  </a:lnTo>
                  <a:lnTo>
                    <a:pt x="1369" y="5"/>
                  </a:lnTo>
                  <a:lnTo>
                    <a:pt x="1377" y="1"/>
                  </a:lnTo>
                  <a:lnTo>
                    <a:pt x="1387" y="0"/>
                  </a:lnTo>
                  <a:lnTo>
                    <a:pt x="1397" y="1"/>
                  </a:lnTo>
                  <a:lnTo>
                    <a:pt x="1407" y="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71" name="Freeform 69"/>
            <p:cNvSpPr>
              <a:spLocks/>
            </p:cNvSpPr>
            <p:nvPr/>
          </p:nvSpPr>
          <p:spPr bwMode="auto">
            <a:xfrm>
              <a:off x="896" y="1416"/>
              <a:ext cx="226" cy="283"/>
            </a:xfrm>
            <a:custGeom>
              <a:avLst/>
              <a:gdLst>
                <a:gd name="T0" fmla="*/ 0 w 680"/>
                <a:gd name="T1" fmla="*/ 0 h 850"/>
                <a:gd name="T2" fmla="*/ 0 w 680"/>
                <a:gd name="T3" fmla="*/ 0 h 850"/>
                <a:gd name="T4" fmla="*/ 0 w 680"/>
                <a:gd name="T5" fmla="*/ 0 h 850"/>
                <a:gd name="T6" fmla="*/ 0 w 680"/>
                <a:gd name="T7" fmla="*/ 0 h 850"/>
                <a:gd name="T8" fmla="*/ 0 w 680"/>
                <a:gd name="T9" fmla="*/ 0 h 850"/>
                <a:gd name="T10" fmla="*/ 0 w 680"/>
                <a:gd name="T11" fmla="*/ 0 h 850"/>
                <a:gd name="T12" fmla="*/ 0 w 680"/>
                <a:gd name="T13" fmla="*/ 0 h 850"/>
                <a:gd name="T14" fmla="*/ 0 w 680"/>
                <a:gd name="T15" fmla="*/ 0 h 850"/>
                <a:gd name="T16" fmla="*/ 0 w 680"/>
                <a:gd name="T17" fmla="*/ 0 h 850"/>
                <a:gd name="T18" fmla="*/ 0 w 680"/>
                <a:gd name="T19" fmla="*/ 0 h 850"/>
                <a:gd name="T20" fmla="*/ 0 w 680"/>
                <a:gd name="T21" fmla="*/ 0 h 850"/>
                <a:gd name="T22" fmla="*/ 0 w 680"/>
                <a:gd name="T23" fmla="*/ 0 h 850"/>
                <a:gd name="T24" fmla="*/ 0 w 680"/>
                <a:gd name="T25" fmla="*/ 0 h 850"/>
                <a:gd name="T26" fmla="*/ 0 w 680"/>
                <a:gd name="T27" fmla="*/ 0 h 850"/>
                <a:gd name="T28" fmla="*/ 0 w 680"/>
                <a:gd name="T29" fmla="*/ 0 h 850"/>
                <a:gd name="T30" fmla="*/ 0 w 680"/>
                <a:gd name="T31" fmla="*/ 0 h 850"/>
                <a:gd name="T32" fmla="*/ 0 w 680"/>
                <a:gd name="T33" fmla="*/ 0 h 850"/>
                <a:gd name="T34" fmla="*/ 0 w 680"/>
                <a:gd name="T35" fmla="*/ 0 h 850"/>
                <a:gd name="T36" fmla="*/ 0 w 680"/>
                <a:gd name="T37" fmla="*/ 0 h 850"/>
                <a:gd name="T38" fmla="*/ 0 w 680"/>
                <a:gd name="T39" fmla="*/ 0 h 850"/>
                <a:gd name="T40" fmla="*/ 0 w 680"/>
                <a:gd name="T41" fmla="*/ 0 h 850"/>
                <a:gd name="T42" fmla="*/ 0 w 680"/>
                <a:gd name="T43" fmla="*/ 0 h 850"/>
                <a:gd name="T44" fmla="*/ 0 w 680"/>
                <a:gd name="T45" fmla="*/ 0 h 850"/>
                <a:gd name="T46" fmla="*/ 0 w 680"/>
                <a:gd name="T47" fmla="*/ 0 h 850"/>
                <a:gd name="T48" fmla="*/ 0 w 680"/>
                <a:gd name="T49" fmla="*/ 0 h 850"/>
                <a:gd name="T50" fmla="*/ 0 w 680"/>
                <a:gd name="T51" fmla="*/ 0 h 850"/>
                <a:gd name="T52" fmla="*/ 0 w 680"/>
                <a:gd name="T53" fmla="*/ 0 h 850"/>
                <a:gd name="T54" fmla="*/ 0 w 680"/>
                <a:gd name="T55" fmla="*/ 0 h 850"/>
                <a:gd name="T56" fmla="*/ 0 w 680"/>
                <a:gd name="T57" fmla="*/ 0 h 850"/>
                <a:gd name="T58" fmla="*/ 0 w 680"/>
                <a:gd name="T59" fmla="*/ 0 h 850"/>
                <a:gd name="T60" fmla="*/ 0 w 680"/>
                <a:gd name="T61" fmla="*/ 0 h 850"/>
                <a:gd name="T62" fmla="*/ 0 w 680"/>
                <a:gd name="T63" fmla="*/ 0 h 850"/>
                <a:gd name="T64" fmla="*/ 0 w 680"/>
                <a:gd name="T65" fmla="*/ 0 h 850"/>
                <a:gd name="T66" fmla="*/ 0 w 680"/>
                <a:gd name="T67" fmla="*/ 0 h 850"/>
                <a:gd name="T68" fmla="*/ 0 w 680"/>
                <a:gd name="T69" fmla="*/ 0 h 850"/>
                <a:gd name="T70" fmla="*/ 0 w 680"/>
                <a:gd name="T71" fmla="*/ 0 h 850"/>
                <a:gd name="T72" fmla="*/ 0 w 680"/>
                <a:gd name="T73" fmla="*/ 0 h 850"/>
                <a:gd name="T74" fmla="*/ 0 w 680"/>
                <a:gd name="T75" fmla="*/ 0 h 850"/>
                <a:gd name="T76" fmla="*/ 0 w 680"/>
                <a:gd name="T77" fmla="*/ 0 h 850"/>
                <a:gd name="T78" fmla="*/ 0 w 680"/>
                <a:gd name="T79" fmla="*/ 0 h 850"/>
                <a:gd name="T80" fmla="*/ 0 w 680"/>
                <a:gd name="T81" fmla="*/ 0 h 850"/>
                <a:gd name="T82" fmla="*/ 0 w 680"/>
                <a:gd name="T83" fmla="*/ 0 h 850"/>
                <a:gd name="T84" fmla="*/ 0 w 680"/>
                <a:gd name="T85" fmla="*/ 0 h 850"/>
                <a:gd name="T86" fmla="*/ 0 w 680"/>
                <a:gd name="T87" fmla="*/ 0 h 850"/>
                <a:gd name="T88" fmla="*/ 0 w 680"/>
                <a:gd name="T89" fmla="*/ 0 h 850"/>
                <a:gd name="T90" fmla="*/ 0 w 680"/>
                <a:gd name="T91" fmla="*/ 0 h 850"/>
                <a:gd name="T92" fmla="*/ 0 w 680"/>
                <a:gd name="T93" fmla="*/ 0 h 850"/>
                <a:gd name="T94" fmla="*/ 0 w 680"/>
                <a:gd name="T95" fmla="*/ 0 h 850"/>
                <a:gd name="T96" fmla="*/ 0 w 680"/>
                <a:gd name="T97" fmla="*/ 0 h 850"/>
                <a:gd name="T98" fmla="*/ 0 w 680"/>
                <a:gd name="T99" fmla="*/ 0 h 85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680"/>
                <a:gd name="T151" fmla="*/ 0 h 850"/>
                <a:gd name="T152" fmla="*/ 680 w 680"/>
                <a:gd name="T153" fmla="*/ 850 h 850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680" h="850">
                  <a:moveTo>
                    <a:pt x="335" y="850"/>
                  </a:moveTo>
                  <a:lnTo>
                    <a:pt x="309" y="850"/>
                  </a:lnTo>
                  <a:lnTo>
                    <a:pt x="312" y="827"/>
                  </a:lnTo>
                  <a:lnTo>
                    <a:pt x="321" y="762"/>
                  </a:lnTo>
                  <a:lnTo>
                    <a:pt x="333" y="668"/>
                  </a:lnTo>
                  <a:lnTo>
                    <a:pt x="349" y="559"/>
                  </a:lnTo>
                  <a:lnTo>
                    <a:pt x="366" y="446"/>
                  </a:lnTo>
                  <a:lnTo>
                    <a:pt x="385" y="341"/>
                  </a:lnTo>
                  <a:lnTo>
                    <a:pt x="403" y="256"/>
                  </a:lnTo>
                  <a:lnTo>
                    <a:pt x="419" y="203"/>
                  </a:lnTo>
                  <a:lnTo>
                    <a:pt x="437" y="195"/>
                  </a:lnTo>
                  <a:lnTo>
                    <a:pt x="456" y="188"/>
                  </a:lnTo>
                  <a:lnTo>
                    <a:pt x="477" y="182"/>
                  </a:lnTo>
                  <a:lnTo>
                    <a:pt x="497" y="178"/>
                  </a:lnTo>
                  <a:lnTo>
                    <a:pt x="518" y="177"/>
                  </a:lnTo>
                  <a:lnTo>
                    <a:pt x="540" y="178"/>
                  </a:lnTo>
                  <a:lnTo>
                    <a:pt x="559" y="182"/>
                  </a:lnTo>
                  <a:lnTo>
                    <a:pt x="579" y="191"/>
                  </a:lnTo>
                  <a:lnTo>
                    <a:pt x="526" y="528"/>
                  </a:lnTo>
                  <a:lnTo>
                    <a:pt x="541" y="523"/>
                  </a:lnTo>
                  <a:lnTo>
                    <a:pt x="557" y="515"/>
                  </a:lnTo>
                  <a:lnTo>
                    <a:pt x="573" y="507"/>
                  </a:lnTo>
                  <a:lnTo>
                    <a:pt x="591" y="496"/>
                  </a:lnTo>
                  <a:lnTo>
                    <a:pt x="606" y="483"/>
                  </a:lnTo>
                  <a:lnTo>
                    <a:pt x="619" y="470"/>
                  </a:lnTo>
                  <a:lnTo>
                    <a:pt x="630" y="455"/>
                  </a:lnTo>
                  <a:lnTo>
                    <a:pt x="636" y="439"/>
                  </a:lnTo>
                  <a:lnTo>
                    <a:pt x="639" y="406"/>
                  </a:lnTo>
                  <a:lnTo>
                    <a:pt x="647" y="328"/>
                  </a:lnTo>
                  <a:lnTo>
                    <a:pt x="655" y="243"/>
                  </a:lnTo>
                  <a:lnTo>
                    <a:pt x="658" y="185"/>
                  </a:lnTo>
                  <a:lnTo>
                    <a:pt x="657" y="169"/>
                  </a:lnTo>
                  <a:lnTo>
                    <a:pt x="655" y="151"/>
                  </a:lnTo>
                  <a:lnTo>
                    <a:pt x="650" y="131"/>
                  </a:lnTo>
                  <a:lnTo>
                    <a:pt x="645" y="112"/>
                  </a:lnTo>
                  <a:lnTo>
                    <a:pt x="637" y="92"/>
                  </a:lnTo>
                  <a:lnTo>
                    <a:pt x="628" y="73"/>
                  </a:lnTo>
                  <a:lnTo>
                    <a:pt x="615" y="56"/>
                  </a:lnTo>
                  <a:lnTo>
                    <a:pt x="599" y="41"/>
                  </a:lnTo>
                  <a:lnTo>
                    <a:pt x="573" y="36"/>
                  </a:lnTo>
                  <a:lnTo>
                    <a:pt x="546" y="31"/>
                  </a:lnTo>
                  <a:lnTo>
                    <a:pt x="520" y="29"/>
                  </a:lnTo>
                  <a:lnTo>
                    <a:pt x="494" y="28"/>
                  </a:lnTo>
                  <a:lnTo>
                    <a:pt x="468" y="28"/>
                  </a:lnTo>
                  <a:lnTo>
                    <a:pt x="442" y="29"/>
                  </a:lnTo>
                  <a:lnTo>
                    <a:pt x="415" y="33"/>
                  </a:lnTo>
                  <a:lnTo>
                    <a:pt x="390" y="36"/>
                  </a:lnTo>
                  <a:lnTo>
                    <a:pt x="364" y="41"/>
                  </a:lnTo>
                  <a:lnTo>
                    <a:pt x="339" y="47"/>
                  </a:lnTo>
                  <a:lnTo>
                    <a:pt x="313" y="54"/>
                  </a:lnTo>
                  <a:lnTo>
                    <a:pt x="289" y="62"/>
                  </a:lnTo>
                  <a:lnTo>
                    <a:pt x="264" y="71"/>
                  </a:lnTo>
                  <a:lnTo>
                    <a:pt x="240" y="79"/>
                  </a:lnTo>
                  <a:lnTo>
                    <a:pt x="217" y="89"/>
                  </a:lnTo>
                  <a:lnTo>
                    <a:pt x="194" y="100"/>
                  </a:lnTo>
                  <a:lnTo>
                    <a:pt x="160" y="118"/>
                  </a:lnTo>
                  <a:lnTo>
                    <a:pt x="134" y="138"/>
                  </a:lnTo>
                  <a:lnTo>
                    <a:pt x="116" y="157"/>
                  </a:lnTo>
                  <a:lnTo>
                    <a:pt x="103" y="178"/>
                  </a:lnTo>
                  <a:lnTo>
                    <a:pt x="93" y="199"/>
                  </a:lnTo>
                  <a:lnTo>
                    <a:pt x="85" y="221"/>
                  </a:lnTo>
                  <a:lnTo>
                    <a:pt x="78" y="244"/>
                  </a:lnTo>
                  <a:lnTo>
                    <a:pt x="68" y="268"/>
                  </a:lnTo>
                  <a:lnTo>
                    <a:pt x="42" y="438"/>
                  </a:lnTo>
                  <a:lnTo>
                    <a:pt x="43" y="462"/>
                  </a:lnTo>
                  <a:lnTo>
                    <a:pt x="45" y="486"/>
                  </a:lnTo>
                  <a:lnTo>
                    <a:pt x="48" y="510"/>
                  </a:lnTo>
                  <a:lnTo>
                    <a:pt x="53" y="533"/>
                  </a:lnTo>
                  <a:lnTo>
                    <a:pt x="60" y="553"/>
                  </a:lnTo>
                  <a:lnTo>
                    <a:pt x="71" y="573"/>
                  </a:lnTo>
                  <a:lnTo>
                    <a:pt x="85" y="590"/>
                  </a:lnTo>
                  <a:lnTo>
                    <a:pt x="104" y="603"/>
                  </a:lnTo>
                  <a:lnTo>
                    <a:pt x="120" y="610"/>
                  </a:lnTo>
                  <a:lnTo>
                    <a:pt x="135" y="615"/>
                  </a:lnTo>
                  <a:lnTo>
                    <a:pt x="150" y="619"/>
                  </a:lnTo>
                  <a:lnTo>
                    <a:pt x="163" y="623"/>
                  </a:lnTo>
                  <a:lnTo>
                    <a:pt x="176" y="626"/>
                  </a:lnTo>
                  <a:lnTo>
                    <a:pt x="189" y="628"/>
                  </a:lnTo>
                  <a:lnTo>
                    <a:pt x="201" y="629"/>
                  </a:lnTo>
                  <a:lnTo>
                    <a:pt x="213" y="629"/>
                  </a:lnTo>
                  <a:lnTo>
                    <a:pt x="224" y="629"/>
                  </a:lnTo>
                  <a:lnTo>
                    <a:pt x="236" y="629"/>
                  </a:lnTo>
                  <a:lnTo>
                    <a:pt x="247" y="628"/>
                  </a:lnTo>
                  <a:lnTo>
                    <a:pt x="259" y="626"/>
                  </a:lnTo>
                  <a:lnTo>
                    <a:pt x="271" y="624"/>
                  </a:lnTo>
                  <a:lnTo>
                    <a:pt x="283" y="620"/>
                  </a:lnTo>
                  <a:lnTo>
                    <a:pt x="296" y="617"/>
                  </a:lnTo>
                  <a:lnTo>
                    <a:pt x="310" y="614"/>
                  </a:lnTo>
                  <a:lnTo>
                    <a:pt x="313" y="618"/>
                  </a:lnTo>
                  <a:lnTo>
                    <a:pt x="313" y="625"/>
                  </a:lnTo>
                  <a:lnTo>
                    <a:pt x="311" y="632"/>
                  </a:lnTo>
                  <a:lnTo>
                    <a:pt x="310" y="638"/>
                  </a:lnTo>
                  <a:lnTo>
                    <a:pt x="297" y="642"/>
                  </a:lnTo>
                  <a:lnTo>
                    <a:pt x="284" y="645"/>
                  </a:lnTo>
                  <a:lnTo>
                    <a:pt x="272" y="650"/>
                  </a:lnTo>
                  <a:lnTo>
                    <a:pt x="260" y="652"/>
                  </a:lnTo>
                  <a:lnTo>
                    <a:pt x="248" y="654"/>
                  </a:lnTo>
                  <a:lnTo>
                    <a:pt x="236" y="656"/>
                  </a:lnTo>
                  <a:lnTo>
                    <a:pt x="224" y="658"/>
                  </a:lnTo>
                  <a:lnTo>
                    <a:pt x="212" y="658"/>
                  </a:lnTo>
                  <a:lnTo>
                    <a:pt x="200" y="660"/>
                  </a:lnTo>
                  <a:lnTo>
                    <a:pt x="189" y="660"/>
                  </a:lnTo>
                  <a:lnTo>
                    <a:pt x="177" y="658"/>
                  </a:lnTo>
                  <a:lnTo>
                    <a:pt x="166" y="657"/>
                  </a:lnTo>
                  <a:lnTo>
                    <a:pt x="154" y="655"/>
                  </a:lnTo>
                  <a:lnTo>
                    <a:pt x="141" y="653"/>
                  </a:lnTo>
                  <a:lnTo>
                    <a:pt x="129" y="650"/>
                  </a:lnTo>
                  <a:lnTo>
                    <a:pt x="116" y="647"/>
                  </a:lnTo>
                  <a:lnTo>
                    <a:pt x="99" y="640"/>
                  </a:lnTo>
                  <a:lnTo>
                    <a:pt x="82" y="632"/>
                  </a:lnTo>
                  <a:lnTo>
                    <a:pt x="67" y="623"/>
                  </a:lnTo>
                  <a:lnTo>
                    <a:pt x="52" y="612"/>
                  </a:lnTo>
                  <a:lnTo>
                    <a:pt x="38" y="599"/>
                  </a:lnTo>
                  <a:lnTo>
                    <a:pt x="26" y="585"/>
                  </a:lnTo>
                  <a:lnTo>
                    <a:pt x="17" y="570"/>
                  </a:lnTo>
                  <a:lnTo>
                    <a:pt x="9" y="552"/>
                  </a:lnTo>
                  <a:lnTo>
                    <a:pt x="2" y="500"/>
                  </a:lnTo>
                  <a:lnTo>
                    <a:pt x="0" y="448"/>
                  </a:lnTo>
                  <a:lnTo>
                    <a:pt x="1" y="396"/>
                  </a:lnTo>
                  <a:lnTo>
                    <a:pt x="6" y="344"/>
                  </a:lnTo>
                  <a:lnTo>
                    <a:pt x="15" y="293"/>
                  </a:lnTo>
                  <a:lnTo>
                    <a:pt x="27" y="243"/>
                  </a:lnTo>
                  <a:lnTo>
                    <a:pt x="41" y="194"/>
                  </a:lnTo>
                  <a:lnTo>
                    <a:pt x="58" y="148"/>
                  </a:lnTo>
                  <a:lnTo>
                    <a:pt x="67" y="133"/>
                  </a:lnTo>
                  <a:lnTo>
                    <a:pt x="76" y="121"/>
                  </a:lnTo>
                  <a:lnTo>
                    <a:pt x="84" y="111"/>
                  </a:lnTo>
                  <a:lnTo>
                    <a:pt x="93" y="101"/>
                  </a:lnTo>
                  <a:lnTo>
                    <a:pt x="103" y="93"/>
                  </a:lnTo>
                  <a:lnTo>
                    <a:pt x="112" y="86"/>
                  </a:lnTo>
                  <a:lnTo>
                    <a:pt x="123" y="79"/>
                  </a:lnTo>
                  <a:lnTo>
                    <a:pt x="134" y="74"/>
                  </a:lnTo>
                  <a:lnTo>
                    <a:pt x="146" y="68"/>
                  </a:lnTo>
                  <a:lnTo>
                    <a:pt x="159" y="64"/>
                  </a:lnTo>
                  <a:lnTo>
                    <a:pt x="172" y="60"/>
                  </a:lnTo>
                  <a:lnTo>
                    <a:pt x="187" y="55"/>
                  </a:lnTo>
                  <a:lnTo>
                    <a:pt x="202" y="51"/>
                  </a:lnTo>
                  <a:lnTo>
                    <a:pt x="219" y="47"/>
                  </a:lnTo>
                  <a:lnTo>
                    <a:pt x="237" y="42"/>
                  </a:lnTo>
                  <a:lnTo>
                    <a:pt x="257" y="37"/>
                  </a:lnTo>
                  <a:lnTo>
                    <a:pt x="259" y="37"/>
                  </a:lnTo>
                  <a:lnTo>
                    <a:pt x="264" y="36"/>
                  </a:lnTo>
                  <a:lnTo>
                    <a:pt x="273" y="34"/>
                  </a:lnTo>
                  <a:lnTo>
                    <a:pt x="285" y="31"/>
                  </a:lnTo>
                  <a:lnTo>
                    <a:pt x="300" y="28"/>
                  </a:lnTo>
                  <a:lnTo>
                    <a:pt x="316" y="25"/>
                  </a:lnTo>
                  <a:lnTo>
                    <a:pt x="334" y="22"/>
                  </a:lnTo>
                  <a:lnTo>
                    <a:pt x="353" y="18"/>
                  </a:lnTo>
                  <a:lnTo>
                    <a:pt x="374" y="15"/>
                  </a:lnTo>
                  <a:lnTo>
                    <a:pt x="393" y="12"/>
                  </a:lnTo>
                  <a:lnTo>
                    <a:pt x="414" y="9"/>
                  </a:lnTo>
                  <a:lnTo>
                    <a:pt x="433" y="5"/>
                  </a:lnTo>
                  <a:lnTo>
                    <a:pt x="453" y="3"/>
                  </a:lnTo>
                  <a:lnTo>
                    <a:pt x="470" y="1"/>
                  </a:lnTo>
                  <a:lnTo>
                    <a:pt x="485" y="0"/>
                  </a:lnTo>
                  <a:lnTo>
                    <a:pt x="500" y="0"/>
                  </a:lnTo>
                  <a:lnTo>
                    <a:pt x="523" y="0"/>
                  </a:lnTo>
                  <a:lnTo>
                    <a:pt x="547" y="2"/>
                  </a:lnTo>
                  <a:lnTo>
                    <a:pt x="570" y="7"/>
                  </a:lnTo>
                  <a:lnTo>
                    <a:pt x="592" y="12"/>
                  </a:lnTo>
                  <a:lnTo>
                    <a:pt x="611" y="21"/>
                  </a:lnTo>
                  <a:lnTo>
                    <a:pt x="629" y="31"/>
                  </a:lnTo>
                  <a:lnTo>
                    <a:pt x="645" y="47"/>
                  </a:lnTo>
                  <a:lnTo>
                    <a:pt x="658" y="65"/>
                  </a:lnTo>
                  <a:lnTo>
                    <a:pt x="669" y="92"/>
                  </a:lnTo>
                  <a:lnTo>
                    <a:pt x="675" y="124"/>
                  </a:lnTo>
                  <a:lnTo>
                    <a:pt x="679" y="159"/>
                  </a:lnTo>
                  <a:lnTo>
                    <a:pt x="680" y="196"/>
                  </a:lnTo>
                  <a:lnTo>
                    <a:pt x="680" y="234"/>
                  </a:lnTo>
                  <a:lnTo>
                    <a:pt x="677" y="272"/>
                  </a:lnTo>
                  <a:lnTo>
                    <a:pt x="676" y="308"/>
                  </a:lnTo>
                  <a:lnTo>
                    <a:pt x="676" y="341"/>
                  </a:lnTo>
                  <a:lnTo>
                    <a:pt x="674" y="368"/>
                  </a:lnTo>
                  <a:lnTo>
                    <a:pt x="673" y="393"/>
                  </a:lnTo>
                  <a:lnTo>
                    <a:pt x="671" y="419"/>
                  </a:lnTo>
                  <a:lnTo>
                    <a:pt x="667" y="443"/>
                  </a:lnTo>
                  <a:lnTo>
                    <a:pt x="659" y="465"/>
                  </a:lnTo>
                  <a:lnTo>
                    <a:pt x="648" y="486"/>
                  </a:lnTo>
                  <a:lnTo>
                    <a:pt x="633" y="506"/>
                  </a:lnTo>
                  <a:lnTo>
                    <a:pt x="611" y="523"/>
                  </a:lnTo>
                  <a:lnTo>
                    <a:pt x="600" y="529"/>
                  </a:lnTo>
                  <a:lnTo>
                    <a:pt x="589" y="537"/>
                  </a:lnTo>
                  <a:lnTo>
                    <a:pt x="578" y="543"/>
                  </a:lnTo>
                  <a:lnTo>
                    <a:pt x="567" y="550"/>
                  </a:lnTo>
                  <a:lnTo>
                    <a:pt x="555" y="558"/>
                  </a:lnTo>
                  <a:lnTo>
                    <a:pt x="544" y="563"/>
                  </a:lnTo>
                  <a:lnTo>
                    <a:pt x="532" y="568"/>
                  </a:lnTo>
                  <a:lnTo>
                    <a:pt x="520" y="574"/>
                  </a:lnTo>
                  <a:lnTo>
                    <a:pt x="474" y="850"/>
                  </a:lnTo>
                  <a:lnTo>
                    <a:pt x="450" y="850"/>
                  </a:lnTo>
                  <a:lnTo>
                    <a:pt x="554" y="203"/>
                  </a:lnTo>
                  <a:lnTo>
                    <a:pt x="543" y="201"/>
                  </a:lnTo>
                  <a:lnTo>
                    <a:pt x="528" y="201"/>
                  </a:lnTo>
                  <a:lnTo>
                    <a:pt x="510" y="203"/>
                  </a:lnTo>
                  <a:lnTo>
                    <a:pt x="491" y="206"/>
                  </a:lnTo>
                  <a:lnTo>
                    <a:pt x="470" y="212"/>
                  </a:lnTo>
                  <a:lnTo>
                    <a:pt x="453" y="217"/>
                  </a:lnTo>
                  <a:lnTo>
                    <a:pt x="438" y="221"/>
                  </a:lnTo>
                  <a:lnTo>
                    <a:pt x="427" y="227"/>
                  </a:lnTo>
                  <a:lnTo>
                    <a:pt x="335" y="8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72" name="Freeform 70"/>
            <p:cNvSpPr>
              <a:spLocks/>
            </p:cNvSpPr>
            <p:nvPr/>
          </p:nvSpPr>
          <p:spPr bwMode="auto">
            <a:xfrm>
              <a:off x="931" y="1437"/>
              <a:ext cx="134" cy="165"/>
            </a:xfrm>
            <a:custGeom>
              <a:avLst/>
              <a:gdLst>
                <a:gd name="T0" fmla="*/ 0 w 403"/>
                <a:gd name="T1" fmla="*/ 0 h 496"/>
                <a:gd name="T2" fmla="*/ 0 w 403"/>
                <a:gd name="T3" fmla="*/ 0 h 496"/>
                <a:gd name="T4" fmla="*/ 0 w 403"/>
                <a:gd name="T5" fmla="*/ 0 h 496"/>
                <a:gd name="T6" fmla="*/ 0 w 403"/>
                <a:gd name="T7" fmla="*/ 0 h 496"/>
                <a:gd name="T8" fmla="*/ 0 w 403"/>
                <a:gd name="T9" fmla="*/ 0 h 496"/>
                <a:gd name="T10" fmla="*/ 0 w 403"/>
                <a:gd name="T11" fmla="*/ 0 h 496"/>
                <a:gd name="T12" fmla="*/ 0 w 403"/>
                <a:gd name="T13" fmla="*/ 0 h 496"/>
                <a:gd name="T14" fmla="*/ 0 w 403"/>
                <a:gd name="T15" fmla="*/ 0 h 496"/>
                <a:gd name="T16" fmla="*/ 0 w 403"/>
                <a:gd name="T17" fmla="*/ 0 h 496"/>
                <a:gd name="T18" fmla="*/ 0 w 403"/>
                <a:gd name="T19" fmla="*/ 0 h 496"/>
                <a:gd name="T20" fmla="*/ 0 w 403"/>
                <a:gd name="T21" fmla="*/ 0 h 496"/>
                <a:gd name="T22" fmla="*/ 0 w 403"/>
                <a:gd name="T23" fmla="*/ 0 h 496"/>
                <a:gd name="T24" fmla="*/ 0 w 403"/>
                <a:gd name="T25" fmla="*/ 0 h 496"/>
                <a:gd name="T26" fmla="*/ 0 w 403"/>
                <a:gd name="T27" fmla="*/ 0 h 496"/>
                <a:gd name="T28" fmla="*/ 0 w 403"/>
                <a:gd name="T29" fmla="*/ 0 h 496"/>
                <a:gd name="T30" fmla="*/ 0 w 403"/>
                <a:gd name="T31" fmla="*/ 0 h 496"/>
                <a:gd name="T32" fmla="*/ 0 w 403"/>
                <a:gd name="T33" fmla="*/ 0 h 496"/>
                <a:gd name="T34" fmla="*/ 0 w 403"/>
                <a:gd name="T35" fmla="*/ 0 h 496"/>
                <a:gd name="T36" fmla="*/ 0 w 403"/>
                <a:gd name="T37" fmla="*/ 0 h 496"/>
                <a:gd name="T38" fmla="*/ 0 w 403"/>
                <a:gd name="T39" fmla="*/ 0 h 496"/>
                <a:gd name="T40" fmla="*/ 0 w 403"/>
                <a:gd name="T41" fmla="*/ 0 h 496"/>
                <a:gd name="T42" fmla="*/ 0 w 403"/>
                <a:gd name="T43" fmla="*/ 0 h 496"/>
                <a:gd name="T44" fmla="*/ 0 w 403"/>
                <a:gd name="T45" fmla="*/ 0 h 496"/>
                <a:gd name="T46" fmla="*/ 0 w 403"/>
                <a:gd name="T47" fmla="*/ 0 h 496"/>
                <a:gd name="T48" fmla="*/ 0 w 403"/>
                <a:gd name="T49" fmla="*/ 0 h 496"/>
                <a:gd name="T50" fmla="*/ 0 w 403"/>
                <a:gd name="T51" fmla="*/ 0 h 496"/>
                <a:gd name="T52" fmla="*/ 0 w 403"/>
                <a:gd name="T53" fmla="*/ 0 h 496"/>
                <a:gd name="T54" fmla="*/ 0 w 403"/>
                <a:gd name="T55" fmla="*/ 0 h 496"/>
                <a:gd name="T56" fmla="*/ 0 w 403"/>
                <a:gd name="T57" fmla="*/ 0 h 496"/>
                <a:gd name="T58" fmla="*/ 0 w 403"/>
                <a:gd name="T59" fmla="*/ 0 h 496"/>
                <a:gd name="T60" fmla="*/ 0 w 403"/>
                <a:gd name="T61" fmla="*/ 0 h 496"/>
                <a:gd name="T62" fmla="*/ 0 w 403"/>
                <a:gd name="T63" fmla="*/ 0 h 496"/>
                <a:gd name="T64" fmla="*/ 0 w 403"/>
                <a:gd name="T65" fmla="*/ 0 h 49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03"/>
                <a:gd name="T100" fmla="*/ 0 h 496"/>
                <a:gd name="T101" fmla="*/ 403 w 403"/>
                <a:gd name="T102" fmla="*/ 496 h 49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03" h="496">
                  <a:moveTo>
                    <a:pt x="403" y="0"/>
                  </a:moveTo>
                  <a:lnTo>
                    <a:pt x="384" y="5"/>
                  </a:lnTo>
                  <a:lnTo>
                    <a:pt x="365" y="11"/>
                  </a:lnTo>
                  <a:lnTo>
                    <a:pt x="347" y="16"/>
                  </a:lnTo>
                  <a:lnTo>
                    <a:pt x="328" y="22"/>
                  </a:lnTo>
                  <a:lnTo>
                    <a:pt x="311" y="27"/>
                  </a:lnTo>
                  <a:lnTo>
                    <a:pt x="294" y="32"/>
                  </a:lnTo>
                  <a:lnTo>
                    <a:pt x="277" y="39"/>
                  </a:lnTo>
                  <a:lnTo>
                    <a:pt x="260" y="44"/>
                  </a:lnTo>
                  <a:lnTo>
                    <a:pt x="244" y="50"/>
                  </a:lnTo>
                  <a:lnTo>
                    <a:pt x="228" y="56"/>
                  </a:lnTo>
                  <a:lnTo>
                    <a:pt x="212" y="62"/>
                  </a:lnTo>
                  <a:lnTo>
                    <a:pt x="196" y="67"/>
                  </a:lnTo>
                  <a:lnTo>
                    <a:pt x="180" y="74"/>
                  </a:lnTo>
                  <a:lnTo>
                    <a:pt x="165" y="79"/>
                  </a:lnTo>
                  <a:lnTo>
                    <a:pt x="148" y="86"/>
                  </a:lnTo>
                  <a:lnTo>
                    <a:pt x="133" y="91"/>
                  </a:lnTo>
                  <a:lnTo>
                    <a:pt x="108" y="109"/>
                  </a:lnTo>
                  <a:lnTo>
                    <a:pt x="89" y="132"/>
                  </a:lnTo>
                  <a:lnTo>
                    <a:pt x="74" y="157"/>
                  </a:lnTo>
                  <a:lnTo>
                    <a:pt x="63" y="185"/>
                  </a:lnTo>
                  <a:lnTo>
                    <a:pt x="54" y="215"/>
                  </a:lnTo>
                  <a:lnTo>
                    <a:pt x="48" y="245"/>
                  </a:lnTo>
                  <a:lnTo>
                    <a:pt x="42" y="275"/>
                  </a:lnTo>
                  <a:lnTo>
                    <a:pt x="37" y="305"/>
                  </a:lnTo>
                  <a:lnTo>
                    <a:pt x="33" y="494"/>
                  </a:lnTo>
                  <a:lnTo>
                    <a:pt x="30" y="496"/>
                  </a:lnTo>
                  <a:lnTo>
                    <a:pt x="26" y="496"/>
                  </a:lnTo>
                  <a:lnTo>
                    <a:pt x="20" y="494"/>
                  </a:lnTo>
                  <a:lnTo>
                    <a:pt x="15" y="493"/>
                  </a:lnTo>
                  <a:lnTo>
                    <a:pt x="10" y="491"/>
                  </a:lnTo>
                  <a:lnTo>
                    <a:pt x="5" y="490"/>
                  </a:lnTo>
                  <a:lnTo>
                    <a:pt x="2" y="488"/>
                  </a:lnTo>
                  <a:lnTo>
                    <a:pt x="1" y="488"/>
                  </a:lnTo>
                  <a:lnTo>
                    <a:pt x="0" y="438"/>
                  </a:lnTo>
                  <a:lnTo>
                    <a:pt x="0" y="388"/>
                  </a:lnTo>
                  <a:lnTo>
                    <a:pt x="2" y="337"/>
                  </a:lnTo>
                  <a:lnTo>
                    <a:pt x="6" y="288"/>
                  </a:lnTo>
                  <a:lnTo>
                    <a:pt x="15" y="240"/>
                  </a:lnTo>
                  <a:lnTo>
                    <a:pt x="28" y="193"/>
                  </a:lnTo>
                  <a:lnTo>
                    <a:pt x="46" y="150"/>
                  </a:lnTo>
                  <a:lnTo>
                    <a:pt x="71" y="108"/>
                  </a:lnTo>
                  <a:lnTo>
                    <a:pt x="87" y="99"/>
                  </a:lnTo>
                  <a:lnTo>
                    <a:pt x="103" y="89"/>
                  </a:lnTo>
                  <a:lnTo>
                    <a:pt x="119" y="80"/>
                  </a:lnTo>
                  <a:lnTo>
                    <a:pt x="135" y="73"/>
                  </a:lnTo>
                  <a:lnTo>
                    <a:pt x="152" y="65"/>
                  </a:lnTo>
                  <a:lnTo>
                    <a:pt x="169" y="57"/>
                  </a:lnTo>
                  <a:lnTo>
                    <a:pt x="186" y="51"/>
                  </a:lnTo>
                  <a:lnTo>
                    <a:pt x="204" y="45"/>
                  </a:lnTo>
                  <a:lnTo>
                    <a:pt x="221" y="39"/>
                  </a:lnTo>
                  <a:lnTo>
                    <a:pt x="238" y="35"/>
                  </a:lnTo>
                  <a:lnTo>
                    <a:pt x="256" y="29"/>
                  </a:lnTo>
                  <a:lnTo>
                    <a:pt x="274" y="24"/>
                  </a:lnTo>
                  <a:lnTo>
                    <a:pt x="292" y="19"/>
                  </a:lnTo>
                  <a:lnTo>
                    <a:pt x="310" y="15"/>
                  </a:lnTo>
                  <a:lnTo>
                    <a:pt x="327" y="11"/>
                  </a:lnTo>
                  <a:lnTo>
                    <a:pt x="346" y="6"/>
                  </a:lnTo>
                  <a:lnTo>
                    <a:pt x="353" y="5"/>
                  </a:lnTo>
                  <a:lnTo>
                    <a:pt x="360" y="4"/>
                  </a:lnTo>
                  <a:lnTo>
                    <a:pt x="367" y="3"/>
                  </a:lnTo>
                  <a:lnTo>
                    <a:pt x="375" y="3"/>
                  </a:lnTo>
                  <a:lnTo>
                    <a:pt x="382" y="2"/>
                  </a:lnTo>
                  <a:lnTo>
                    <a:pt x="389" y="1"/>
                  </a:lnTo>
                  <a:lnTo>
                    <a:pt x="396" y="1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73" name="Freeform 71"/>
            <p:cNvSpPr>
              <a:spLocks/>
            </p:cNvSpPr>
            <p:nvPr/>
          </p:nvSpPr>
          <p:spPr bwMode="auto">
            <a:xfrm>
              <a:off x="1013" y="1492"/>
              <a:ext cx="40" cy="207"/>
            </a:xfrm>
            <a:custGeom>
              <a:avLst/>
              <a:gdLst>
                <a:gd name="T0" fmla="*/ 0 w 120"/>
                <a:gd name="T1" fmla="*/ 0 h 622"/>
                <a:gd name="T2" fmla="*/ 0 w 120"/>
                <a:gd name="T3" fmla="*/ 0 h 622"/>
                <a:gd name="T4" fmla="*/ 0 w 120"/>
                <a:gd name="T5" fmla="*/ 0 h 622"/>
                <a:gd name="T6" fmla="*/ 0 w 120"/>
                <a:gd name="T7" fmla="*/ 0 h 622"/>
                <a:gd name="T8" fmla="*/ 0 w 120"/>
                <a:gd name="T9" fmla="*/ 0 h 622"/>
                <a:gd name="T10" fmla="*/ 0 w 120"/>
                <a:gd name="T11" fmla="*/ 0 h 622"/>
                <a:gd name="T12" fmla="*/ 0 w 120"/>
                <a:gd name="T13" fmla="*/ 0 h 622"/>
                <a:gd name="T14" fmla="*/ 0 w 120"/>
                <a:gd name="T15" fmla="*/ 0 h 622"/>
                <a:gd name="T16" fmla="*/ 0 w 120"/>
                <a:gd name="T17" fmla="*/ 0 h 622"/>
                <a:gd name="T18" fmla="*/ 0 w 120"/>
                <a:gd name="T19" fmla="*/ 0 h 6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0"/>
                <a:gd name="T31" fmla="*/ 0 h 622"/>
                <a:gd name="T32" fmla="*/ 120 w 120"/>
                <a:gd name="T33" fmla="*/ 622 h 62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0" h="622">
                  <a:moveTo>
                    <a:pt x="0" y="622"/>
                  </a:moveTo>
                  <a:lnTo>
                    <a:pt x="69" y="203"/>
                  </a:lnTo>
                  <a:lnTo>
                    <a:pt x="106" y="5"/>
                  </a:lnTo>
                  <a:lnTo>
                    <a:pt x="107" y="1"/>
                  </a:lnTo>
                  <a:lnTo>
                    <a:pt x="111" y="0"/>
                  </a:lnTo>
                  <a:lnTo>
                    <a:pt x="116" y="0"/>
                  </a:lnTo>
                  <a:lnTo>
                    <a:pt x="120" y="0"/>
                  </a:lnTo>
                  <a:lnTo>
                    <a:pt x="87" y="209"/>
                  </a:lnTo>
                  <a:lnTo>
                    <a:pt x="19" y="622"/>
                  </a:lnTo>
                  <a:lnTo>
                    <a:pt x="0" y="62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74" name="Freeform 72"/>
            <p:cNvSpPr>
              <a:spLocks/>
            </p:cNvSpPr>
            <p:nvPr/>
          </p:nvSpPr>
          <p:spPr bwMode="auto">
            <a:xfrm>
              <a:off x="609" y="1133"/>
              <a:ext cx="27" cy="124"/>
            </a:xfrm>
            <a:custGeom>
              <a:avLst/>
              <a:gdLst>
                <a:gd name="T0" fmla="*/ 0 w 83"/>
                <a:gd name="T1" fmla="*/ 0 h 372"/>
                <a:gd name="T2" fmla="*/ 0 w 83"/>
                <a:gd name="T3" fmla="*/ 0 h 372"/>
                <a:gd name="T4" fmla="*/ 0 w 83"/>
                <a:gd name="T5" fmla="*/ 0 h 372"/>
                <a:gd name="T6" fmla="*/ 0 w 83"/>
                <a:gd name="T7" fmla="*/ 0 h 372"/>
                <a:gd name="T8" fmla="*/ 0 w 83"/>
                <a:gd name="T9" fmla="*/ 0 h 3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3"/>
                <a:gd name="T16" fmla="*/ 0 h 372"/>
                <a:gd name="T17" fmla="*/ 83 w 83"/>
                <a:gd name="T18" fmla="*/ 372 h 3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3" h="372">
                  <a:moveTo>
                    <a:pt x="83" y="371"/>
                  </a:moveTo>
                  <a:lnTo>
                    <a:pt x="74" y="0"/>
                  </a:lnTo>
                  <a:lnTo>
                    <a:pt x="0" y="1"/>
                  </a:lnTo>
                  <a:lnTo>
                    <a:pt x="8" y="372"/>
                  </a:lnTo>
                  <a:lnTo>
                    <a:pt x="83" y="371"/>
                  </a:lnTo>
                  <a:close/>
                </a:path>
              </a:pathLst>
            </a:custGeom>
            <a:solidFill>
              <a:srgbClr val="9E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75" name="Freeform 73"/>
            <p:cNvSpPr>
              <a:spLocks/>
            </p:cNvSpPr>
            <p:nvPr/>
          </p:nvSpPr>
          <p:spPr bwMode="auto">
            <a:xfrm>
              <a:off x="644" y="1084"/>
              <a:ext cx="28" cy="171"/>
            </a:xfrm>
            <a:custGeom>
              <a:avLst/>
              <a:gdLst>
                <a:gd name="T0" fmla="*/ 0 w 84"/>
                <a:gd name="T1" fmla="*/ 0 h 513"/>
                <a:gd name="T2" fmla="*/ 0 w 84"/>
                <a:gd name="T3" fmla="*/ 0 h 513"/>
                <a:gd name="T4" fmla="*/ 0 w 84"/>
                <a:gd name="T5" fmla="*/ 0 h 513"/>
                <a:gd name="T6" fmla="*/ 0 w 84"/>
                <a:gd name="T7" fmla="*/ 0 h 513"/>
                <a:gd name="T8" fmla="*/ 0 w 84"/>
                <a:gd name="T9" fmla="*/ 0 h 5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4"/>
                <a:gd name="T16" fmla="*/ 0 h 513"/>
                <a:gd name="T17" fmla="*/ 84 w 84"/>
                <a:gd name="T18" fmla="*/ 513 h 5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4" h="513">
                  <a:moveTo>
                    <a:pt x="84" y="511"/>
                  </a:moveTo>
                  <a:lnTo>
                    <a:pt x="75" y="0"/>
                  </a:lnTo>
                  <a:lnTo>
                    <a:pt x="0" y="1"/>
                  </a:lnTo>
                  <a:lnTo>
                    <a:pt x="8" y="513"/>
                  </a:lnTo>
                  <a:lnTo>
                    <a:pt x="84" y="511"/>
                  </a:lnTo>
                  <a:close/>
                </a:path>
              </a:pathLst>
            </a:custGeom>
            <a:solidFill>
              <a:srgbClr val="9E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76" name="Freeform 74"/>
            <p:cNvSpPr>
              <a:spLocks/>
            </p:cNvSpPr>
            <p:nvPr/>
          </p:nvSpPr>
          <p:spPr bwMode="auto">
            <a:xfrm>
              <a:off x="679" y="1112"/>
              <a:ext cx="28" cy="141"/>
            </a:xfrm>
            <a:custGeom>
              <a:avLst/>
              <a:gdLst>
                <a:gd name="T0" fmla="*/ 0 w 84"/>
                <a:gd name="T1" fmla="*/ 0 h 423"/>
                <a:gd name="T2" fmla="*/ 0 w 84"/>
                <a:gd name="T3" fmla="*/ 0 h 423"/>
                <a:gd name="T4" fmla="*/ 0 w 84"/>
                <a:gd name="T5" fmla="*/ 0 h 423"/>
                <a:gd name="T6" fmla="*/ 0 w 84"/>
                <a:gd name="T7" fmla="*/ 0 h 423"/>
                <a:gd name="T8" fmla="*/ 0 w 84"/>
                <a:gd name="T9" fmla="*/ 0 h 4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4"/>
                <a:gd name="T16" fmla="*/ 0 h 423"/>
                <a:gd name="T17" fmla="*/ 84 w 84"/>
                <a:gd name="T18" fmla="*/ 423 h 42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4" h="423">
                  <a:moveTo>
                    <a:pt x="84" y="422"/>
                  </a:moveTo>
                  <a:lnTo>
                    <a:pt x="75" y="0"/>
                  </a:lnTo>
                  <a:lnTo>
                    <a:pt x="0" y="2"/>
                  </a:lnTo>
                  <a:lnTo>
                    <a:pt x="9" y="423"/>
                  </a:lnTo>
                  <a:lnTo>
                    <a:pt x="84" y="422"/>
                  </a:lnTo>
                  <a:close/>
                </a:path>
              </a:pathLst>
            </a:custGeom>
            <a:solidFill>
              <a:srgbClr val="9E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</p:grpSp>
      <p:grpSp>
        <p:nvGrpSpPr>
          <p:cNvPr id="77" name="Group 75"/>
          <p:cNvGrpSpPr>
            <a:grpSpLocks noChangeAspect="1"/>
          </p:cNvGrpSpPr>
          <p:nvPr/>
        </p:nvGrpSpPr>
        <p:grpSpPr bwMode="auto">
          <a:xfrm>
            <a:off x="6840143" y="3359627"/>
            <a:ext cx="582215" cy="594122"/>
            <a:chOff x="431" y="981"/>
            <a:chExt cx="710" cy="725"/>
          </a:xfrm>
        </p:grpSpPr>
        <p:sp>
          <p:nvSpPr>
            <p:cNvPr id="78" name="AutoShape 76"/>
            <p:cNvSpPr>
              <a:spLocks noChangeAspect="1" noChangeArrowheads="1" noTextEdit="1"/>
            </p:cNvSpPr>
            <p:nvPr/>
          </p:nvSpPr>
          <p:spPr bwMode="auto">
            <a:xfrm>
              <a:off x="431" y="981"/>
              <a:ext cx="710" cy="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79" name="Freeform 77"/>
            <p:cNvSpPr>
              <a:spLocks/>
            </p:cNvSpPr>
            <p:nvPr/>
          </p:nvSpPr>
          <p:spPr bwMode="auto">
            <a:xfrm>
              <a:off x="431" y="1270"/>
              <a:ext cx="505" cy="293"/>
            </a:xfrm>
            <a:custGeom>
              <a:avLst/>
              <a:gdLst>
                <a:gd name="T0" fmla="*/ 0 w 1514"/>
                <a:gd name="T1" fmla="*/ 0 h 880"/>
                <a:gd name="T2" fmla="*/ 0 w 1514"/>
                <a:gd name="T3" fmla="*/ 0 h 880"/>
                <a:gd name="T4" fmla="*/ 0 w 1514"/>
                <a:gd name="T5" fmla="*/ 0 h 880"/>
                <a:gd name="T6" fmla="*/ 0 w 1514"/>
                <a:gd name="T7" fmla="*/ 0 h 880"/>
                <a:gd name="T8" fmla="*/ 0 w 1514"/>
                <a:gd name="T9" fmla="*/ 0 h 880"/>
                <a:gd name="T10" fmla="*/ 0 w 1514"/>
                <a:gd name="T11" fmla="*/ 0 h 8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14"/>
                <a:gd name="T19" fmla="*/ 0 h 880"/>
                <a:gd name="T20" fmla="*/ 1514 w 1514"/>
                <a:gd name="T21" fmla="*/ 880 h 8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14" h="880">
                  <a:moveTo>
                    <a:pt x="0" y="204"/>
                  </a:moveTo>
                  <a:lnTo>
                    <a:pt x="0" y="686"/>
                  </a:lnTo>
                  <a:lnTo>
                    <a:pt x="567" y="880"/>
                  </a:lnTo>
                  <a:lnTo>
                    <a:pt x="1304" y="601"/>
                  </a:lnTo>
                  <a:lnTo>
                    <a:pt x="1514" y="0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rgbClr val="A5CEA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80" name="Freeform 78"/>
            <p:cNvSpPr>
              <a:spLocks/>
            </p:cNvSpPr>
            <p:nvPr/>
          </p:nvSpPr>
          <p:spPr bwMode="auto">
            <a:xfrm>
              <a:off x="830" y="1042"/>
              <a:ext cx="213" cy="275"/>
            </a:xfrm>
            <a:custGeom>
              <a:avLst/>
              <a:gdLst>
                <a:gd name="T0" fmla="*/ 0 w 637"/>
                <a:gd name="T1" fmla="*/ 0 h 826"/>
                <a:gd name="T2" fmla="*/ 0 w 637"/>
                <a:gd name="T3" fmla="*/ 0 h 826"/>
                <a:gd name="T4" fmla="*/ 0 w 637"/>
                <a:gd name="T5" fmla="*/ 0 h 826"/>
                <a:gd name="T6" fmla="*/ 0 w 637"/>
                <a:gd name="T7" fmla="*/ 0 h 826"/>
                <a:gd name="T8" fmla="*/ 0 w 637"/>
                <a:gd name="T9" fmla="*/ 0 h 826"/>
                <a:gd name="T10" fmla="*/ 0 w 637"/>
                <a:gd name="T11" fmla="*/ 0 h 826"/>
                <a:gd name="T12" fmla="*/ 0 w 637"/>
                <a:gd name="T13" fmla="*/ 0 h 826"/>
                <a:gd name="T14" fmla="*/ 0 w 637"/>
                <a:gd name="T15" fmla="*/ 0 h 826"/>
                <a:gd name="T16" fmla="*/ 0 w 637"/>
                <a:gd name="T17" fmla="*/ 0 h 826"/>
                <a:gd name="T18" fmla="*/ 0 w 637"/>
                <a:gd name="T19" fmla="*/ 0 h 826"/>
                <a:gd name="T20" fmla="*/ 0 w 637"/>
                <a:gd name="T21" fmla="*/ 0 h 826"/>
                <a:gd name="T22" fmla="*/ 0 w 637"/>
                <a:gd name="T23" fmla="*/ 0 h 826"/>
                <a:gd name="T24" fmla="*/ 0 w 637"/>
                <a:gd name="T25" fmla="*/ 0 h 826"/>
                <a:gd name="T26" fmla="*/ 0 w 637"/>
                <a:gd name="T27" fmla="*/ 0 h 826"/>
                <a:gd name="T28" fmla="*/ 0 w 637"/>
                <a:gd name="T29" fmla="*/ 0 h 826"/>
                <a:gd name="T30" fmla="*/ 0 w 637"/>
                <a:gd name="T31" fmla="*/ 0 h 826"/>
                <a:gd name="T32" fmla="*/ 0 w 637"/>
                <a:gd name="T33" fmla="*/ 0 h 826"/>
                <a:gd name="T34" fmla="*/ 0 w 637"/>
                <a:gd name="T35" fmla="*/ 0 h 826"/>
                <a:gd name="T36" fmla="*/ 0 w 637"/>
                <a:gd name="T37" fmla="*/ 0 h 826"/>
                <a:gd name="T38" fmla="*/ 0 w 637"/>
                <a:gd name="T39" fmla="*/ 0 h 826"/>
                <a:gd name="T40" fmla="*/ 0 w 637"/>
                <a:gd name="T41" fmla="*/ 0 h 826"/>
                <a:gd name="T42" fmla="*/ 0 w 637"/>
                <a:gd name="T43" fmla="*/ 0 h 826"/>
                <a:gd name="T44" fmla="*/ 0 w 637"/>
                <a:gd name="T45" fmla="*/ 0 h 826"/>
                <a:gd name="T46" fmla="*/ 0 w 637"/>
                <a:gd name="T47" fmla="*/ 0 h 826"/>
                <a:gd name="T48" fmla="*/ 0 w 637"/>
                <a:gd name="T49" fmla="*/ 0 h 826"/>
                <a:gd name="T50" fmla="*/ 0 w 637"/>
                <a:gd name="T51" fmla="*/ 0 h 826"/>
                <a:gd name="T52" fmla="*/ 0 w 637"/>
                <a:gd name="T53" fmla="*/ 0 h 826"/>
                <a:gd name="T54" fmla="*/ 0 w 637"/>
                <a:gd name="T55" fmla="*/ 0 h 826"/>
                <a:gd name="T56" fmla="*/ 0 w 637"/>
                <a:gd name="T57" fmla="*/ 0 h 826"/>
                <a:gd name="T58" fmla="*/ 0 w 637"/>
                <a:gd name="T59" fmla="*/ 0 h 826"/>
                <a:gd name="T60" fmla="*/ 0 w 637"/>
                <a:gd name="T61" fmla="*/ 0 h 826"/>
                <a:gd name="T62" fmla="*/ 0 w 637"/>
                <a:gd name="T63" fmla="*/ 0 h 826"/>
                <a:gd name="T64" fmla="*/ 0 w 637"/>
                <a:gd name="T65" fmla="*/ 0 h 826"/>
                <a:gd name="T66" fmla="*/ 0 w 637"/>
                <a:gd name="T67" fmla="*/ 0 h 826"/>
                <a:gd name="T68" fmla="*/ 0 w 637"/>
                <a:gd name="T69" fmla="*/ 0 h 826"/>
                <a:gd name="T70" fmla="*/ 0 w 637"/>
                <a:gd name="T71" fmla="*/ 0 h 826"/>
                <a:gd name="T72" fmla="*/ 0 w 637"/>
                <a:gd name="T73" fmla="*/ 0 h 826"/>
                <a:gd name="T74" fmla="*/ 0 w 637"/>
                <a:gd name="T75" fmla="*/ 0 h 826"/>
                <a:gd name="T76" fmla="*/ 0 w 637"/>
                <a:gd name="T77" fmla="*/ 0 h 826"/>
                <a:gd name="T78" fmla="*/ 0 w 637"/>
                <a:gd name="T79" fmla="*/ 0 h 826"/>
                <a:gd name="T80" fmla="*/ 0 w 637"/>
                <a:gd name="T81" fmla="*/ 0 h 826"/>
                <a:gd name="T82" fmla="*/ 0 w 637"/>
                <a:gd name="T83" fmla="*/ 0 h 826"/>
                <a:gd name="T84" fmla="*/ 0 w 637"/>
                <a:gd name="T85" fmla="*/ 0 h 826"/>
                <a:gd name="T86" fmla="*/ 0 w 637"/>
                <a:gd name="T87" fmla="*/ 0 h 826"/>
                <a:gd name="T88" fmla="*/ 0 w 637"/>
                <a:gd name="T89" fmla="*/ 0 h 826"/>
                <a:gd name="T90" fmla="*/ 0 w 637"/>
                <a:gd name="T91" fmla="*/ 0 h 826"/>
                <a:gd name="T92" fmla="*/ 0 w 637"/>
                <a:gd name="T93" fmla="*/ 0 h 82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637"/>
                <a:gd name="T142" fmla="*/ 0 h 826"/>
                <a:gd name="T143" fmla="*/ 637 w 637"/>
                <a:gd name="T144" fmla="*/ 826 h 82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637" h="826">
                  <a:moveTo>
                    <a:pt x="492" y="437"/>
                  </a:moveTo>
                  <a:lnTo>
                    <a:pt x="500" y="408"/>
                  </a:lnTo>
                  <a:lnTo>
                    <a:pt x="507" y="379"/>
                  </a:lnTo>
                  <a:lnTo>
                    <a:pt x="510" y="347"/>
                  </a:lnTo>
                  <a:lnTo>
                    <a:pt x="511" y="316"/>
                  </a:lnTo>
                  <a:lnTo>
                    <a:pt x="510" y="283"/>
                  </a:lnTo>
                  <a:lnTo>
                    <a:pt x="506" y="252"/>
                  </a:lnTo>
                  <a:lnTo>
                    <a:pt x="499" y="222"/>
                  </a:lnTo>
                  <a:lnTo>
                    <a:pt x="492" y="193"/>
                  </a:lnTo>
                  <a:lnTo>
                    <a:pt x="481" y="165"/>
                  </a:lnTo>
                  <a:lnTo>
                    <a:pt x="468" y="139"/>
                  </a:lnTo>
                  <a:lnTo>
                    <a:pt x="453" y="115"/>
                  </a:lnTo>
                  <a:lnTo>
                    <a:pt x="436" y="92"/>
                  </a:lnTo>
                  <a:lnTo>
                    <a:pt x="419" y="72"/>
                  </a:lnTo>
                  <a:lnTo>
                    <a:pt x="398" y="54"/>
                  </a:lnTo>
                  <a:lnTo>
                    <a:pt x="378" y="38"/>
                  </a:lnTo>
                  <a:lnTo>
                    <a:pt x="356" y="25"/>
                  </a:lnTo>
                  <a:lnTo>
                    <a:pt x="332" y="14"/>
                  </a:lnTo>
                  <a:lnTo>
                    <a:pt x="307" y="7"/>
                  </a:lnTo>
                  <a:lnTo>
                    <a:pt x="282" y="1"/>
                  </a:lnTo>
                  <a:lnTo>
                    <a:pt x="256" y="0"/>
                  </a:lnTo>
                  <a:lnTo>
                    <a:pt x="230" y="1"/>
                  </a:lnTo>
                  <a:lnTo>
                    <a:pt x="205" y="7"/>
                  </a:lnTo>
                  <a:lnTo>
                    <a:pt x="180" y="14"/>
                  </a:lnTo>
                  <a:lnTo>
                    <a:pt x="157" y="25"/>
                  </a:lnTo>
                  <a:lnTo>
                    <a:pt x="135" y="38"/>
                  </a:lnTo>
                  <a:lnTo>
                    <a:pt x="113" y="54"/>
                  </a:lnTo>
                  <a:lnTo>
                    <a:pt x="94" y="72"/>
                  </a:lnTo>
                  <a:lnTo>
                    <a:pt x="75" y="92"/>
                  </a:lnTo>
                  <a:lnTo>
                    <a:pt x="59" y="115"/>
                  </a:lnTo>
                  <a:lnTo>
                    <a:pt x="44" y="139"/>
                  </a:lnTo>
                  <a:lnTo>
                    <a:pt x="32" y="165"/>
                  </a:lnTo>
                  <a:lnTo>
                    <a:pt x="21" y="193"/>
                  </a:lnTo>
                  <a:lnTo>
                    <a:pt x="12" y="222"/>
                  </a:lnTo>
                  <a:lnTo>
                    <a:pt x="6" y="252"/>
                  </a:lnTo>
                  <a:lnTo>
                    <a:pt x="1" y="283"/>
                  </a:lnTo>
                  <a:lnTo>
                    <a:pt x="0" y="316"/>
                  </a:lnTo>
                  <a:lnTo>
                    <a:pt x="1" y="348"/>
                  </a:lnTo>
                  <a:lnTo>
                    <a:pt x="5" y="379"/>
                  </a:lnTo>
                  <a:lnTo>
                    <a:pt x="11" y="409"/>
                  </a:lnTo>
                  <a:lnTo>
                    <a:pt x="19" y="438"/>
                  </a:lnTo>
                  <a:lnTo>
                    <a:pt x="29" y="466"/>
                  </a:lnTo>
                  <a:lnTo>
                    <a:pt x="41" y="492"/>
                  </a:lnTo>
                  <a:lnTo>
                    <a:pt x="55" y="517"/>
                  </a:lnTo>
                  <a:lnTo>
                    <a:pt x="70" y="538"/>
                  </a:lnTo>
                  <a:lnTo>
                    <a:pt x="86" y="559"/>
                  </a:lnTo>
                  <a:lnTo>
                    <a:pt x="106" y="577"/>
                  </a:lnTo>
                  <a:lnTo>
                    <a:pt x="125" y="594"/>
                  </a:lnTo>
                  <a:lnTo>
                    <a:pt x="147" y="607"/>
                  </a:lnTo>
                  <a:lnTo>
                    <a:pt x="170" y="617"/>
                  </a:lnTo>
                  <a:lnTo>
                    <a:pt x="193" y="625"/>
                  </a:lnTo>
                  <a:lnTo>
                    <a:pt x="218" y="629"/>
                  </a:lnTo>
                  <a:lnTo>
                    <a:pt x="244" y="632"/>
                  </a:lnTo>
                  <a:lnTo>
                    <a:pt x="250" y="632"/>
                  </a:lnTo>
                  <a:lnTo>
                    <a:pt x="255" y="631"/>
                  </a:lnTo>
                  <a:lnTo>
                    <a:pt x="262" y="631"/>
                  </a:lnTo>
                  <a:lnTo>
                    <a:pt x="267" y="629"/>
                  </a:lnTo>
                  <a:lnTo>
                    <a:pt x="274" y="628"/>
                  </a:lnTo>
                  <a:lnTo>
                    <a:pt x="279" y="627"/>
                  </a:lnTo>
                  <a:lnTo>
                    <a:pt x="285" y="626"/>
                  </a:lnTo>
                  <a:lnTo>
                    <a:pt x="290" y="625"/>
                  </a:lnTo>
                  <a:lnTo>
                    <a:pt x="261" y="734"/>
                  </a:lnTo>
                  <a:lnTo>
                    <a:pt x="263" y="736"/>
                  </a:lnTo>
                  <a:lnTo>
                    <a:pt x="269" y="741"/>
                  </a:lnTo>
                  <a:lnTo>
                    <a:pt x="281" y="751"/>
                  </a:lnTo>
                  <a:lnTo>
                    <a:pt x="295" y="762"/>
                  </a:lnTo>
                  <a:lnTo>
                    <a:pt x="314" y="775"/>
                  </a:lnTo>
                  <a:lnTo>
                    <a:pt x="336" y="789"/>
                  </a:lnTo>
                  <a:lnTo>
                    <a:pt x="359" y="803"/>
                  </a:lnTo>
                  <a:lnTo>
                    <a:pt x="386" y="816"/>
                  </a:lnTo>
                  <a:lnTo>
                    <a:pt x="401" y="821"/>
                  </a:lnTo>
                  <a:lnTo>
                    <a:pt x="415" y="825"/>
                  </a:lnTo>
                  <a:lnTo>
                    <a:pt x="430" y="826"/>
                  </a:lnTo>
                  <a:lnTo>
                    <a:pt x="444" y="825"/>
                  </a:lnTo>
                  <a:lnTo>
                    <a:pt x="459" y="823"/>
                  </a:lnTo>
                  <a:lnTo>
                    <a:pt x="473" y="819"/>
                  </a:lnTo>
                  <a:lnTo>
                    <a:pt x="487" y="815"/>
                  </a:lnTo>
                  <a:lnTo>
                    <a:pt x="500" y="809"/>
                  </a:lnTo>
                  <a:lnTo>
                    <a:pt x="513" y="804"/>
                  </a:lnTo>
                  <a:lnTo>
                    <a:pt x="526" y="798"/>
                  </a:lnTo>
                  <a:lnTo>
                    <a:pt x="538" y="791"/>
                  </a:lnTo>
                  <a:lnTo>
                    <a:pt x="549" y="786"/>
                  </a:lnTo>
                  <a:lnTo>
                    <a:pt x="559" y="780"/>
                  </a:lnTo>
                  <a:lnTo>
                    <a:pt x="568" y="776"/>
                  </a:lnTo>
                  <a:lnTo>
                    <a:pt x="575" y="772"/>
                  </a:lnTo>
                  <a:lnTo>
                    <a:pt x="582" y="769"/>
                  </a:lnTo>
                  <a:lnTo>
                    <a:pt x="593" y="763"/>
                  </a:lnTo>
                  <a:lnTo>
                    <a:pt x="603" y="753"/>
                  </a:lnTo>
                  <a:lnTo>
                    <a:pt x="612" y="740"/>
                  </a:lnTo>
                  <a:lnTo>
                    <a:pt x="621" y="726"/>
                  </a:lnTo>
                  <a:lnTo>
                    <a:pt x="627" y="712"/>
                  </a:lnTo>
                  <a:lnTo>
                    <a:pt x="633" y="700"/>
                  </a:lnTo>
                  <a:lnTo>
                    <a:pt x="636" y="692"/>
                  </a:lnTo>
                  <a:lnTo>
                    <a:pt x="637" y="689"/>
                  </a:lnTo>
                  <a:lnTo>
                    <a:pt x="492" y="437"/>
                  </a:lnTo>
                  <a:close/>
                </a:path>
              </a:pathLst>
            </a:custGeom>
            <a:solidFill>
              <a:srgbClr val="F2CC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81" name="Freeform 79"/>
            <p:cNvSpPr>
              <a:spLocks/>
            </p:cNvSpPr>
            <p:nvPr/>
          </p:nvSpPr>
          <p:spPr bwMode="auto">
            <a:xfrm>
              <a:off x="832" y="982"/>
              <a:ext cx="309" cy="250"/>
            </a:xfrm>
            <a:custGeom>
              <a:avLst/>
              <a:gdLst>
                <a:gd name="T0" fmla="*/ 0 w 925"/>
                <a:gd name="T1" fmla="*/ 0 h 751"/>
                <a:gd name="T2" fmla="*/ 0 w 925"/>
                <a:gd name="T3" fmla="*/ 0 h 751"/>
                <a:gd name="T4" fmla="*/ 0 w 925"/>
                <a:gd name="T5" fmla="*/ 0 h 751"/>
                <a:gd name="T6" fmla="*/ 0 w 925"/>
                <a:gd name="T7" fmla="*/ 0 h 751"/>
                <a:gd name="T8" fmla="*/ 0 w 925"/>
                <a:gd name="T9" fmla="*/ 0 h 751"/>
                <a:gd name="T10" fmla="*/ 0 w 925"/>
                <a:gd name="T11" fmla="*/ 0 h 751"/>
                <a:gd name="T12" fmla="*/ 0 w 925"/>
                <a:gd name="T13" fmla="*/ 0 h 751"/>
                <a:gd name="T14" fmla="*/ 0 w 925"/>
                <a:gd name="T15" fmla="*/ 0 h 751"/>
                <a:gd name="T16" fmla="*/ 0 w 925"/>
                <a:gd name="T17" fmla="*/ 0 h 751"/>
                <a:gd name="T18" fmla="*/ 0 w 925"/>
                <a:gd name="T19" fmla="*/ 0 h 751"/>
                <a:gd name="T20" fmla="*/ 0 w 925"/>
                <a:gd name="T21" fmla="*/ 0 h 751"/>
                <a:gd name="T22" fmla="*/ 0 w 925"/>
                <a:gd name="T23" fmla="*/ 0 h 751"/>
                <a:gd name="T24" fmla="*/ 0 w 925"/>
                <a:gd name="T25" fmla="*/ 0 h 751"/>
                <a:gd name="T26" fmla="*/ 0 w 925"/>
                <a:gd name="T27" fmla="*/ 0 h 751"/>
                <a:gd name="T28" fmla="*/ 0 w 925"/>
                <a:gd name="T29" fmla="*/ 0 h 751"/>
                <a:gd name="T30" fmla="*/ 0 w 925"/>
                <a:gd name="T31" fmla="*/ 0 h 751"/>
                <a:gd name="T32" fmla="*/ 0 w 925"/>
                <a:gd name="T33" fmla="*/ 0 h 751"/>
                <a:gd name="T34" fmla="*/ 0 w 925"/>
                <a:gd name="T35" fmla="*/ 0 h 751"/>
                <a:gd name="T36" fmla="*/ 0 w 925"/>
                <a:gd name="T37" fmla="*/ 0 h 751"/>
                <a:gd name="T38" fmla="*/ 0 w 925"/>
                <a:gd name="T39" fmla="*/ 0 h 751"/>
                <a:gd name="T40" fmla="*/ 0 w 925"/>
                <a:gd name="T41" fmla="*/ 0 h 751"/>
                <a:gd name="T42" fmla="*/ 0 w 925"/>
                <a:gd name="T43" fmla="*/ 0 h 751"/>
                <a:gd name="T44" fmla="*/ 0 w 925"/>
                <a:gd name="T45" fmla="*/ 0 h 751"/>
                <a:gd name="T46" fmla="*/ 0 w 925"/>
                <a:gd name="T47" fmla="*/ 0 h 751"/>
                <a:gd name="T48" fmla="*/ 0 w 925"/>
                <a:gd name="T49" fmla="*/ 0 h 751"/>
                <a:gd name="T50" fmla="*/ 0 w 925"/>
                <a:gd name="T51" fmla="*/ 0 h 751"/>
                <a:gd name="T52" fmla="*/ 0 w 925"/>
                <a:gd name="T53" fmla="*/ 0 h 751"/>
                <a:gd name="T54" fmla="*/ 0 w 925"/>
                <a:gd name="T55" fmla="*/ 0 h 751"/>
                <a:gd name="T56" fmla="*/ 0 w 925"/>
                <a:gd name="T57" fmla="*/ 0 h 751"/>
                <a:gd name="T58" fmla="*/ 0 w 925"/>
                <a:gd name="T59" fmla="*/ 0 h 751"/>
                <a:gd name="T60" fmla="*/ 0 w 925"/>
                <a:gd name="T61" fmla="*/ 0 h 751"/>
                <a:gd name="T62" fmla="*/ 0 w 925"/>
                <a:gd name="T63" fmla="*/ 0 h 751"/>
                <a:gd name="T64" fmla="*/ 0 w 925"/>
                <a:gd name="T65" fmla="*/ 0 h 751"/>
                <a:gd name="T66" fmla="*/ 0 w 925"/>
                <a:gd name="T67" fmla="*/ 0 h 751"/>
                <a:gd name="T68" fmla="*/ 0 w 925"/>
                <a:gd name="T69" fmla="*/ 0 h 751"/>
                <a:gd name="T70" fmla="*/ 0 w 925"/>
                <a:gd name="T71" fmla="*/ 0 h 751"/>
                <a:gd name="T72" fmla="*/ 0 w 925"/>
                <a:gd name="T73" fmla="*/ 0 h 751"/>
                <a:gd name="T74" fmla="*/ 0 w 925"/>
                <a:gd name="T75" fmla="*/ 0 h 751"/>
                <a:gd name="T76" fmla="*/ 0 w 925"/>
                <a:gd name="T77" fmla="*/ 0 h 751"/>
                <a:gd name="T78" fmla="*/ 0 w 925"/>
                <a:gd name="T79" fmla="*/ 0 h 751"/>
                <a:gd name="T80" fmla="*/ 0 w 925"/>
                <a:gd name="T81" fmla="*/ 0 h 751"/>
                <a:gd name="T82" fmla="*/ 0 w 925"/>
                <a:gd name="T83" fmla="*/ 0 h 751"/>
                <a:gd name="T84" fmla="*/ 0 w 925"/>
                <a:gd name="T85" fmla="*/ 0 h 751"/>
                <a:gd name="T86" fmla="*/ 0 w 925"/>
                <a:gd name="T87" fmla="*/ 0 h 751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925"/>
                <a:gd name="T133" fmla="*/ 0 h 751"/>
                <a:gd name="T134" fmla="*/ 925 w 925"/>
                <a:gd name="T135" fmla="*/ 751 h 751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925" h="751">
                  <a:moveTo>
                    <a:pt x="924" y="382"/>
                  </a:moveTo>
                  <a:lnTo>
                    <a:pt x="922" y="360"/>
                  </a:lnTo>
                  <a:lnTo>
                    <a:pt x="919" y="340"/>
                  </a:lnTo>
                  <a:lnTo>
                    <a:pt x="915" y="321"/>
                  </a:lnTo>
                  <a:lnTo>
                    <a:pt x="911" y="303"/>
                  </a:lnTo>
                  <a:lnTo>
                    <a:pt x="905" y="286"/>
                  </a:lnTo>
                  <a:lnTo>
                    <a:pt x="899" y="270"/>
                  </a:lnTo>
                  <a:lnTo>
                    <a:pt x="892" y="256"/>
                  </a:lnTo>
                  <a:lnTo>
                    <a:pt x="885" y="243"/>
                  </a:lnTo>
                  <a:lnTo>
                    <a:pt x="872" y="224"/>
                  </a:lnTo>
                  <a:lnTo>
                    <a:pt x="860" y="205"/>
                  </a:lnTo>
                  <a:lnTo>
                    <a:pt x="847" y="188"/>
                  </a:lnTo>
                  <a:lnTo>
                    <a:pt x="834" y="173"/>
                  </a:lnTo>
                  <a:lnTo>
                    <a:pt x="819" y="161"/>
                  </a:lnTo>
                  <a:lnTo>
                    <a:pt x="800" y="150"/>
                  </a:lnTo>
                  <a:lnTo>
                    <a:pt x="780" y="141"/>
                  </a:lnTo>
                  <a:lnTo>
                    <a:pt x="756" y="136"/>
                  </a:lnTo>
                  <a:lnTo>
                    <a:pt x="736" y="135"/>
                  </a:lnTo>
                  <a:lnTo>
                    <a:pt x="717" y="136"/>
                  </a:lnTo>
                  <a:lnTo>
                    <a:pt x="697" y="138"/>
                  </a:lnTo>
                  <a:lnTo>
                    <a:pt x="678" y="141"/>
                  </a:lnTo>
                  <a:lnTo>
                    <a:pt x="659" y="146"/>
                  </a:lnTo>
                  <a:lnTo>
                    <a:pt x="642" y="149"/>
                  </a:lnTo>
                  <a:lnTo>
                    <a:pt x="626" y="152"/>
                  </a:lnTo>
                  <a:lnTo>
                    <a:pt x="613" y="154"/>
                  </a:lnTo>
                  <a:lnTo>
                    <a:pt x="601" y="136"/>
                  </a:lnTo>
                  <a:lnTo>
                    <a:pt x="585" y="117"/>
                  </a:lnTo>
                  <a:lnTo>
                    <a:pt x="569" y="99"/>
                  </a:lnTo>
                  <a:lnTo>
                    <a:pt x="551" y="82"/>
                  </a:lnTo>
                  <a:lnTo>
                    <a:pt x="530" y="65"/>
                  </a:lnTo>
                  <a:lnTo>
                    <a:pt x="507" y="50"/>
                  </a:lnTo>
                  <a:lnTo>
                    <a:pt x="484" y="36"/>
                  </a:lnTo>
                  <a:lnTo>
                    <a:pt x="457" y="24"/>
                  </a:lnTo>
                  <a:lnTo>
                    <a:pt x="441" y="18"/>
                  </a:lnTo>
                  <a:lnTo>
                    <a:pt x="424" y="12"/>
                  </a:lnTo>
                  <a:lnTo>
                    <a:pt x="407" y="8"/>
                  </a:lnTo>
                  <a:lnTo>
                    <a:pt x="389" y="5"/>
                  </a:lnTo>
                  <a:lnTo>
                    <a:pt x="372" y="1"/>
                  </a:lnTo>
                  <a:lnTo>
                    <a:pt x="353" y="0"/>
                  </a:lnTo>
                  <a:lnTo>
                    <a:pt x="334" y="0"/>
                  </a:lnTo>
                  <a:lnTo>
                    <a:pt x="315" y="1"/>
                  </a:lnTo>
                  <a:lnTo>
                    <a:pt x="298" y="2"/>
                  </a:lnTo>
                  <a:lnTo>
                    <a:pt x="281" y="5"/>
                  </a:lnTo>
                  <a:lnTo>
                    <a:pt x="264" y="7"/>
                  </a:lnTo>
                  <a:lnTo>
                    <a:pt x="249" y="9"/>
                  </a:lnTo>
                  <a:lnTo>
                    <a:pt x="234" y="11"/>
                  </a:lnTo>
                  <a:lnTo>
                    <a:pt x="219" y="13"/>
                  </a:lnTo>
                  <a:lnTo>
                    <a:pt x="205" y="15"/>
                  </a:lnTo>
                  <a:lnTo>
                    <a:pt x="191" y="19"/>
                  </a:lnTo>
                  <a:lnTo>
                    <a:pt x="178" y="22"/>
                  </a:lnTo>
                  <a:lnTo>
                    <a:pt x="165" y="25"/>
                  </a:lnTo>
                  <a:lnTo>
                    <a:pt x="153" y="28"/>
                  </a:lnTo>
                  <a:lnTo>
                    <a:pt x="141" y="32"/>
                  </a:lnTo>
                  <a:lnTo>
                    <a:pt x="130" y="35"/>
                  </a:lnTo>
                  <a:lnTo>
                    <a:pt x="119" y="39"/>
                  </a:lnTo>
                  <a:lnTo>
                    <a:pt x="109" y="44"/>
                  </a:lnTo>
                  <a:lnTo>
                    <a:pt x="100" y="48"/>
                  </a:lnTo>
                  <a:lnTo>
                    <a:pt x="76" y="61"/>
                  </a:lnTo>
                  <a:lnTo>
                    <a:pt x="55" y="75"/>
                  </a:lnTo>
                  <a:lnTo>
                    <a:pt x="38" y="91"/>
                  </a:lnTo>
                  <a:lnTo>
                    <a:pt x="24" y="109"/>
                  </a:lnTo>
                  <a:lnTo>
                    <a:pt x="13" y="128"/>
                  </a:lnTo>
                  <a:lnTo>
                    <a:pt x="5" y="150"/>
                  </a:lnTo>
                  <a:lnTo>
                    <a:pt x="1" y="173"/>
                  </a:lnTo>
                  <a:lnTo>
                    <a:pt x="0" y="197"/>
                  </a:lnTo>
                  <a:lnTo>
                    <a:pt x="1" y="217"/>
                  </a:lnTo>
                  <a:lnTo>
                    <a:pt x="5" y="237"/>
                  </a:lnTo>
                  <a:lnTo>
                    <a:pt x="12" y="255"/>
                  </a:lnTo>
                  <a:lnTo>
                    <a:pt x="22" y="271"/>
                  </a:lnTo>
                  <a:lnTo>
                    <a:pt x="33" y="287"/>
                  </a:lnTo>
                  <a:lnTo>
                    <a:pt x="48" y="301"/>
                  </a:lnTo>
                  <a:lnTo>
                    <a:pt x="64" y="313"/>
                  </a:lnTo>
                  <a:lnTo>
                    <a:pt x="82" y="324"/>
                  </a:lnTo>
                  <a:lnTo>
                    <a:pt x="103" y="334"/>
                  </a:lnTo>
                  <a:lnTo>
                    <a:pt x="126" y="343"/>
                  </a:lnTo>
                  <a:lnTo>
                    <a:pt x="151" y="352"/>
                  </a:lnTo>
                  <a:lnTo>
                    <a:pt x="178" y="359"/>
                  </a:lnTo>
                  <a:lnTo>
                    <a:pt x="206" y="366"/>
                  </a:lnTo>
                  <a:lnTo>
                    <a:pt x="235" y="371"/>
                  </a:lnTo>
                  <a:lnTo>
                    <a:pt x="268" y="377"/>
                  </a:lnTo>
                  <a:lnTo>
                    <a:pt x="300" y="382"/>
                  </a:lnTo>
                  <a:lnTo>
                    <a:pt x="310" y="384"/>
                  </a:lnTo>
                  <a:lnTo>
                    <a:pt x="323" y="389"/>
                  </a:lnTo>
                  <a:lnTo>
                    <a:pt x="337" y="394"/>
                  </a:lnTo>
                  <a:lnTo>
                    <a:pt x="351" y="402"/>
                  </a:lnTo>
                  <a:lnTo>
                    <a:pt x="363" y="410"/>
                  </a:lnTo>
                  <a:lnTo>
                    <a:pt x="374" y="419"/>
                  </a:lnTo>
                  <a:lnTo>
                    <a:pt x="380" y="429"/>
                  </a:lnTo>
                  <a:lnTo>
                    <a:pt x="383" y="440"/>
                  </a:lnTo>
                  <a:lnTo>
                    <a:pt x="396" y="568"/>
                  </a:lnTo>
                  <a:lnTo>
                    <a:pt x="397" y="571"/>
                  </a:lnTo>
                  <a:lnTo>
                    <a:pt x="401" y="582"/>
                  </a:lnTo>
                  <a:lnTo>
                    <a:pt x="408" y="597"/>
                  </a:lnTo>
                  <a:lnTo>
                    <a:pt x="418" y="616"/>
                  </a:lnTo>
                  <a:lnTo>
                    <a:pt x="430" y="638"/>
                  </a:lnTo>
                  <a:lnTo>
                    <a:pt x="446" y="661"/>
                  </a:lnTo>
                  <a:lnTo>
                    <a:pt x="464" y="683"/>
                  </a:lnTo>
                  <a:lnTo>
                    <a:pt x="486" y="703"/>
                  </a:lnTo>
                  <a:lnTo>
                    <a:pt x="507" y="721"/>
                  </a:lnTo>
                  <a:lnTo>
                    <a:pt x="527" y="734"/>
                  </a:lnTo>
                  <a:lnTo>
                    <a:pt x="544" y="743"/>
                  </a:lnTo>
                  <a:lnTo>
                    <a:pt x="562" y="750"/>
                  </a:lnTo>
                  <a:lnTo>
                    <a:pt x="578" y="751"/>
                  </a:lnTo>
                  <a:lnTo>
                    <a:pt x="593" y="748"/>
                  </a:lnTo>
                  <a:lnTo>
                    <a:pt x="609" y="741"/>
                  </a:lnTo>
                  <a:lnTo>
                    <a:pt x="626" y="728"/>
                  </a:lnTo>
                  <a:lnTo>
                    <a:pt x="640" y="712"/>
                  </a:lnTo>
                  <a:lnTo>
                    <a:pt x="648" y="695"/>
                  </a:lnTo>
                  <a:lnTo>
                    <a:pt x="653" y="676"/>
                  </a:lnTo>
                  <a:lnTo>
                    <a:pt x="655" y="659"/>
                  </a:lnTo>
                  <a:lnTo>
                    <a:pt x="654" y="644"/>
                  </a:lnTo>
                  <a:lnTo>
                    <a:pt x="652" y="631"/>
                  </a:lnTo>
                  <a:lnTo>
                    <a:pt x="651" y="623"/>
                  </a:lnTo>
                  <a:lnTo>
                    <a:pt x="649" y="620"/>
                  </a:lnTo>
                  <a:lnTo>
                    <a:pt x="652" y="622"/>
                  </a:lnTo>
                  <a:lnTo>
                    <a:pt x="658" y="626"/>
                  </a:lnTo>
                  <a:lnTo>
                    <a:pt x="668" y="634"/>
                  </a:lnTo>
                  <a:lnTo>
                    <a:pt x="681" y="641"/>
                  </a:lnTo>
                  <a:lnTo>
                    <a:pt x="695" y="649"/>
                  </a:lnTo>
                  <a:lnTo>
                    <a:pt x="711" y="655"/>
                  </a:lnTo>
                  <a:lnTo>
                    <a:pt x="728" y="660"/>
                  </a:lnTo>
                  <a:lnTo>
                    <a:pt x="744" y="661"/>
                  </a:lnTo>
                  <a:lnTo>
                    <a:pt x="762" y="658"/>
                  </a:lnTo>
                  <a:lnTo>
                    <a:pt x="785" y="649"/>
                  </a:lnTo>
                  <a:lnTo>
                    <a:pt x="809" y="637"/>
                  </a:lnTo>
                  <a:lnTo>
                    <a:pt x="834" y="622"/>
                  </a:lnTo>
                  <a:lnTo>
                    <a:pt x="858" y="601"/>
                  </a:lnTo>
                  <a:lnTo>
                    <a:pt x="879" y="577"/>
                  </a:lnTo>
                  <a:lnTo>
                    <a:pt x="898" y="549"/>
                  </a:lnTo>
                  <a:lnTo>
                    <a:pt x="910" y="518"/>
                  </a:lnTo>
                  <a:lnTo>
                    <a:pt x="917" y="482"/>
                  </a:lnTo>
                  <a:lnTo>
                    <a:pt x="923" y="446"/>
                  </a:lnTo>
                  <a:lnTo>
                    <a:pt x="925" y="414"/>
                  </a:lnTo>
                  <a:lnTo>
                    <a:pt x="924" y="382"/>
                  </a:lnTo>
                  <a:close/>
                </a:path>
              </a:pathLst>
            </a:custGeom>
            <a:solidFill>
              <a:srgbClr val="66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82" name="Freeform 80"/>
            <p:cNvSpPr>
              <a:spLocks/>
            </p:cNvSpPr>
            <p:nvPr/>
          </p:nvSpPr>
          <p:spPr bwMode="auto">
            <a:xfrm>
              <a:off x="587" y="1554"/>
              <a:ext cx="424" cy="145"/>
            </a:xfrm>
            <a:custGeom>
              <a:avLst/>
              <a:gdLst>
                <a:gd name="T0" fmla="*/ 0 w 1271"/>
                <a:gd name="T1" fmla="*/ 0 h 434"/>
                <a:gd name="T2" fmla="*/ 0 w 1271"/>
                <a:gd name="T3" fmla="*/ 0 h 434"/>
                <a:gd name="T4" fmla="*/ 0 w 1271"/>
                <a:gd name="T5" fmla="*/ 0 h 434"/>
                <a:gd name="T6" fmla="*/ 0 w 1271"/>
                <a:gd name="T7" fmla="*/ 0 h 434"/>
                <a:gd name="T8" fmla="*/ 0 w 1271"/>
                <a:gd name="T9" fmla="*/ 0 h 434"/>
                <a:gd name="T10" fmla="*/ 0 w 1271"/>
                <a:gd name="T11" fmla="*/ 0 h 434"/>
                <a:gd name="T12" fmla="*/ 0 w 1271"/>
                <a:gd name="T13" fmla="*/ 0 h 434"/>
                <a:gd name="T14" fmla="*/ 0 w 1271"/>
                <a:gd name="T15" fmla="*/ 0 h 434"/>
                <a:gd name="T16" fmla="*/ 0 w 1271"/>
                <a:gd name="T17" fmla="*/ 0 h 434"/>
                <a:gd name="T18" fmla="*/ 0 w 1271"/>
                <a:gd name="T19" fmla="*/ 0 h 434"/>
                <a:gd name="T20" fmla="*/ 0 w 1271"/>
                <a:gd name="T21" fmla="*/ 0 h 434"/>
                <a:gd name="T22" fmla="*/ 0 w 1271"/>
                <a:gd name="T23" fmla="*/ 0 h 434"/>
                <a:gd name="T24" fmla="*/ 0 w 1271"/>
                <a:gd name="T25" fmla="*/ 0 h 434"/>
                <a:gd name="T26" fmla="*/ 0 w 1271"/>
                <a:gd name="T27" fmla="*/ 0 h 434"/>
                <a:gd name="T28" fmla="*/ 0 w 1271"/>
                <a:gd name="T29" fmla="*/ 0 h 434"/>
                <a:gd name="T30" fmla="*/ 0 w 1271"/>
                <a:gd name="T31" fmla="*/ 0 h 434"/>
                <a:gd name="T32" fmla="*/ 0 w 1271"/>
                <a:gd name="T33" fmla="*/ 0 h 434"/>
                <a:gd name="T34" fmla="*/ 0 w 1271"/>
                <a:gd name="T35" fmla="*/ 0 h 434"/>
                <a:gd name="T36" fmla="*/ 0 w 1271"/>
                <a:gd name="T37" fmla="*/ 0 h 434"/>
                <a:gd name="T38" fmla="*/ 0 w 1271"/>
                <a:gd name="T39" fmla="*/ 0 h 434"/>
                <a:gd name="T40" fmla="*/ 0 w 1271"/>
                <a:gd name="T41" fmla="*/ 0 h 434"/>
                <a:gd name="T42" fmla="*/ 0 w 1271"/>
                <a:gd name="T43" fmla="*/ 0 h 434"/>
                <a:gd name="T44" fmla="*/ 0 w 1271"/>
                <a:gd name="T45" fmla="*/ 0 h 434"/>
                <a:gd name="T46" fmla="*/ 0 w 1271"/>
                <a:gd name="T47" fmla="*/ 0 h 434"/>
                <a:gd name="T48" fmla="*/ 0 w 1271"/>
                <a:gd name="T49" fmla="*/ 0 h 434"/>
                <a:gd name="T50" fmla="*/ 0 w 1271"/>
                <a:gd name="T51" fmla="*/ 0 h 434"/>
                <a:gd name="T52" fmla="*/ 0 w 1271"/>
                <a:gd name="T53" fmla="*/ 0 h 434"/>
                <a:gd name="T54" fmla="*/ 0 w 1271"/>
                <a:gd name="T55" fmla="*/ 0 h 434"/>
                <a:gd name="T56" fmla="*/ 0 w 1271"/>
                <a:gd name="T57" fmla="*/ 0 h 434"/>
                <a:gd name="T58" fmla="*/ 0 w 1271"/>
                <a:gd name="T59" fmla="*/ 0 h 434"/>
                <a:gd name="T60" fmla="*/ 0 w 1271"/>
                <a:gd name="T61" fmla="*/ 0 h 434"/>
                <a:gd name="T62" fmla="*/ 0 w 1271"/>
                <a:gd name="T63" fmla="*/ 0 h 434"/>
                <a:gd name="T64" fmla="*/ 0 w 1271"/>
                <a:gd name="T65" fmla="*/ 0 h 434"/>
                <a:gd name="T66" fmla="*/ 0 w 1271"/>
                <a:gd name="T67" fmla="*/ 0 h 434"/>
                <a:gd name="T68" fmla="*/ 0 w 1271"/>
                <a:gd name="T69" fmla="*/ 0 h 434"/>
                <a:gd name="T70" fmla="*/ 0 w 1271"/>
                <a:gd name="T71" fmla="*/ 0 h 434"/>
                <a:gd name="T72" fmla="*/ 0 w 1271"/>
                <a:gd name="T73" fmla="*/ 0 h 434"/>
                <a:gd name="T74" fmla="*/ 0 w 1271"/>
                <a:gd name="T75" fmla="*/ 0 h 434"/>
                <a:gd name="T76" fmla="*/ 0 w 1271"/>
                <a:gd name="T77" fmla="*/ 0 h 434"/>
                <a:gd name="T78" fmla="*/ 0 w 1271"/>
                <a:gd name="T79" fmla="*/ 0 h 434"/>
                <a:gd name="T80" fmla="*/ 0 w 1271"/>
                <a:gd name="T81" fmla="*/ 0 h 434"/>
                <a:gd name="T82" fmla="*/ 0 w 1271"/>
                <a:gd name="T83" fmla="*/ 0 h 434"/>
                <a:gd name="T84" fmla="*/ 0 w 1271"/>
                <a:gd name="T85" fmla="*/ 0 h 434"/>
                <a:gd name="T86" fmla="*/ 0 w 1271"/>
                <a:gd name="T87" fmla="*/ 0 h 434"/>
                <a:gd name="T88" fmla="*/ 0 w 1271"/>
                <a:gd name="T89" fmla="*/ 0 h 434"/>
                <a:gd name="T90" fmla="*/ 0 w 1271"/>
                <a:gd name="T91" fmla="*/ 0 h 434"/>
                <a:gd name="T92" fmla="*/ 0 w 1271"/>
                <a:gd name="T93" fmla="*/ 0 h 434"/>
                <a:gd name="T94" fmla="*/ 0 w 1271"/>
                <a:gd name="T95" fmla="*/ 0 h 434"/>
                <a:gd name="T96" fmla="*/ 0 w 1271"/>
                <a:gd name="T97" fmla="*/ 0 h 434"/>
                <a:gd name="T98" fmla="*/ 0 w 1271"/>
                <a:gd name="T99" fmla="*/ 0 h 434"/>
                <a:gd name="T100" fmla="*/ 0 w 1271"/>
                <a:gd name="T101" fmla="*/ 0 h 434"/>
                <a:gd name="T102" fmla="*/ 0 w 1271"/>
                <a:gd name="T103" fmla="*/ 0 h 434"/>
                <a:gd name="T104" fmla="*/ 0 w 1271"/>
                <a:gd name="T105" fmla="*/ 0 h 434"/>
                <a:gd name="T106" fmla="*/ 0 w 1271"/>
                <a:gd name="T107" fmla="*/ 0 h 434"/>
                <a:gd name="T108" fmla="*/ 0 w 1271"/>
                <a:gd name="T109" fmla="*/ 0 h 434"/>
                <a:gd name="T110" fmla="*/ 0 w 1271"/>
                <a:gd name="T111" fmla="*/ 0 h 434"/>
                <a:gd name="T112" fmla="*/ 0 w 1271"/>
                <a:gd name="T113" fmla="*/ 0 h 434"/>
                <a:gd name="T114" fmla="*/ 0 w 1271"/>
                <a:gd name="T115" fmla="*/ 0 h 434"/>
                <a:gd name="T116" fmla="*/ 0 w 1271"/>
                <a:gd name="T117" fmla="*/ 0 h 43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271"/>
                <a:gd name="T178" fmla="*/ 0 h 434"/>
                <a:gd name="T179" fmla="*/ 1271 w 1271"/>
                <a:gd name="T180" fmla="*/ 434 h 43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271" h="434">
                  <a:moveTo>
                    <a:pt x="18" y="434"/>
                  </a:moveTo>
                  <a:lnTo>
                    <a:pt x="1271" y="434"/>
                  </a:lnTo>
                  <a:lnTo>
                    <a:pt x="995" y="79"/>
                  </a:lnTo>
                  <a:lnTo>
                    <a:pt x="994" y="79"/>
                  </a:lnTo>
                  <a:lnTo>
                    <a:pt x="989" y="77"/>
                  </a:lnTo>
                  <a:lnTo>
                    <a:pt x="981" y="75"/>
                  </a:lnTo>
                  <a:lnTo>
                    <a:pt x="971" y="74"/>
                  </a:lnTo>
                  <a:lnTo>
                    <a:pt x="958" y="71"/>
                  </a:lnTo>
                  <a:lnTo>
                    <a:pt x="943" y="69"/>
                  </a:lnTo>
                  <a:lnTo>
                    <a:pt x="927" y="64"/>
                  </a:lnTo>
                  <a:lnTo>
                    <a:pt x="907" y="61"/>
                  </a:lnTo>
                  <a:lnTo>
                    <a:pt x="886" y="58"/>
                  </a:lnTo>
                  <a:lnTo>
                    <a:pt x="863" y="54"/>
                  </a:lnTo>
                  <a:lnTo>
                    <a:pt x="839" y="49"/>
                  </a:lnTo>
                  <a:lnTo>
                    <a:pt x="813" y="45"/>
                  </a:lnTo>
                  <a:lnTo>
                    <a:pt x="786" y="41"/>
                  </a:lnTo>
                  <a:lnTo>
                    <a:pt x="758" y="36"/>
                  </a:lnTo>
                  <a:lnTo>
                    <a:pt x="729" y="32"/>
                  </a:lnTo>
                  <a:lnTo>
                    <a:pt x="700" y="28"/>
                  </a:lnTo>
                  <a:lnTo>
                    <a:pt x="670" y="23"/>
                  </a:lnTo>
                  <a:lnTo>
                    <a:pt x="639" y="19"/>
                  </a:lnTo>
                  <a:lnTo>
                    <a:pt x="609" y="16"/>
                  </a:lnTo>
                  <a:lnTo>
                    <a:pt x="579" y="12"/>
                  </a:lnTo>
                  <a:lnTo>
                    <a:pt x="548" y="9"/>
                  </a:lnTo>
                  <a:lnTo>
                    <a:pt x="518" y="7"/>
                  </a:lnTo>
                  <a:lnTo>
                    <a:pt x="489" y="5"/>
                  </a:lnTo>
                  <a:lnTo>
                    <a:pt x="459" y="3"/>
                  </a:lnTo>
                  <a:lnTo>
                    <a:pt x="432" y="2"/>
                  </a:lnTo>
                  <a:lnTo>
                    <a:pt x="405" y="0"/>
                  </a:lnTo>
                  <a:lnTo>
                    <a:pt x="379" y="2"/>
                  </a:lnTo>
                  <a:lnTo>
                    <a:pt x="354" y="2"/>
                  </a:lnTo>
                  <a:lnTo>
                    <a:pt x="331" y="4"/>
                  </a:lnTo>
                  <a:lnTo>
                    <a:pt x="310" y="6"/>
                  </a:lnTo>
                  <a:lnTo>
                    <a:pt x="290" y="9"/>
                  </a:lnTo>
                  <a:lnTo>
                    <a:pt x="273" y="13"/>
                  </a:lnTo>
                  <a:lnTo>
                    <a:pt x="260" y="18"/>
                  </a:lnTo>
                  <a:lnTo>
                    <a:pt x="247" y="22"/>
                  </a:lnTo>
                  <a:lnTo>
                    <a:pt x="233" y="28"/>
                  </a:lnTo>
                  <a:lnTo>
                    <a:pt x="218" y="33"/>
                  </a:lnTo>
                  <a:lnTo>
                    <a:pt x="202" y="41"/>
                  </a:lnTo>
                  <a:lnTo>
                    <a:pt x="186" y="48"/>
                  </a:lnTo>
                  <a:lnTo>
                    <a:pt x="171" y="57"/>
                  </a:lnTo>
                  <a:lnTo>
                    <a:pt x="155" y="66"/>
                  </a:lnTo>
                  <a:lnTo>
                    <a:pt x="138" y="75"/>
                  </a:lnTo>
                  <a:lnTo>
                    <a:pt x="123" y="86"/>
                  </a:lnTo>
                  <a:lnTo>
                    <a:pt x="108" y="97"/>
                  </a:lnTo>
                  <a:lnTo>
                    <a:pt x="93" y="109"/>
                  </a:lnTo>
                  <a:lnTo>
                    <a:pt x="79" y="122"/>
                  </a:lnTo>
                  <a:lnTo>
                    <a:pt x="66" y="135"/>
                  </a:lnTo>
                  <a:lnTo>
                    <a:pt x="54" y="149"/>
                  </a:lnTo>
                  <a:lnTo>
                    <a:pt x="43" y="164"/>
                  </a:lnTo>
                  <a:lnTo>
                    <a:pt x="18" y="210"/>
                  </a:lnTo>
                  <a:lnTo>
                    <a:pt x="5" y="255"/>
                  </a:lnTo>
                  <a:lnTo>
                    <a:pt x="0" y="301"/>
                  </a:lnTo>
                  <a:lnTo>
                    <a:pt x="0" y="343"/>
                  </a:lnTo>
                  <a:lnTo>
                    <a:pt x="5" y="380"/>
                  </a:lnTo>
                  <a:lnTo>
                    <a:pt x="10" y="408"/>
                  </a:lnTo>
                  <a:lnTo>
                    <a:pt x="16" y="428"/>
                  </a:lnTo>
                  <a:lnTo>
                    <a:pt x="18" y="434"/>
                  </a:lnTo>
                  <a:close/>
                </a:path>
              </a:pathLst>
            </a:custGeom>
            <a:solidFill>
              <a:srgbClr val="0035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83" name="Freeform 81"/>
            <p:cNvSpPr>
              <a:spLocks/>
            </p:cNvSpPr>
            <p:nvPr/>
          </p:nvSpPr>
          <p:spPr bwMode="auto">
            <a:xfrm>
              <a:off x="678" y="1262"/>
              <a:ext cx="432" cy="427"/>
            </a:xfrm>
            <a:custGeom>
              <a:avLst/>
              <a:gdLst>
                <a:gd name="T0" fmla="*/ 0 w 1295"/>
                <a:gd name="T1" fmla="*/ 0 h 1280"/>
                <a:gd name="T2" fmla="*/ 0 w 1295"/>
                <a:gd name="T3" fmla="*/ 0 h 1280"/>
                <a:gd name="T4" fmla="*/ 0 w 1295"/>
                <a:gd name="T5" fmla="*/ 0 h 1280"/>
                <a:gd name="T6" fmla="*/ 0 w 1295"/>
                <a:gd name="T7" fmla="*/ 0 h 1280"/>
                <a:gd name="T8" fmla="*/ 0 w 1295"/>
                <a:gd name="T9" fmla="*/ 0 h 1280"/>
                <a:gd name="T10" fmla="*/ 0 w 1295"/>
                <a:gd name="T11" fmla="*/ 0 h 1280"/>
                <a:gd name="T12" fmla="*/ 0 w 1295"/>
                <a:gd name="T13" fmla="*/ 0 h 1280"/>
                <a:gd name="T14" fmla="*/ 0 w 1295"/>
                <a:gd name="T15" fmla="*/ 0 h 1280"/>
                <a:gd name="T16" fmla="*/ 0 w 1295"/>
                <a:gd name="T17" fmla="*/ 0 h 1280"/>
                <a:gd name="T18" fmla="*/ 0 w 1295"/>
                <a:gd name="T19" fmla="*/ 0 h 1280"/>
                <a:gd name="T20" fmla="*/ 0 w 1295"/>
                <a:gd name="T21" fmla="*/ 0 h 1280"/>
                <a:gd name="T22" fmla="*/ 0 w 1295"/>
                <a:gd name="T23" fmla="*/ 0 h 1280"/>
                <a:gd name="T24" fmla="*/ 0 w 1295"/>
                <a:gd name="T25" fmla="*/ 0 h 1280"/>
                <a:gd name="T26" fmla="*/ 0 w 1295"/>
                <a:gd name="T27" fmla="*/ 0 h 1280"/>
                <a:gd name="T28" fmla="*/ 0 w 1295"/>
                <a:gd name="T29" fmla="*/ 0 h 1280"/>
                <a:gd name="T30" fmla="*/ 0 w 1295"/>
                <a:gd name="T31" fmla="*/ 0 h 1280"/>
                <a:gd name="T32" fmla="*/ 0 w 1295"/>
                <a:gd name="T33" fmla="*/ 0 h 1280"/>
                <a:gd name="T34" fmla="*/ 0 w 1295"/>
                <a:gd name="T35" fmla="*/ 0 h 1280"/>
                <a:gd name="T36" fmla="*/ 0 w 1295"/>
                <a:gd name="T37" fmla="*/ 0 h 1280"/>
                <a:gd name="T38" fmla="*/ 0 w 1295"/>
                <a:gd name="T39" fmla="*/ 0 h 1280"/>
                <a:gd name="T40" fmla="*/ 0 w 1295"/>
                <a:gd name="T41" fmla="*/ 0 h 1280"/>
                <a:gd name="T42" fmla="*/ 0 w 1295"/>
                <a:gd name="T43" fmla="*/ 0 h 1280"/>
                <a:gd name="T44" fmla="*/ 0 w 1295"/>
                <a:gd name="T45" fmla="*/ 0 h 1280"/>
                <a:gd name="T46" fmla="*/ 0 w 1295"/>
                <a:gd name="T47" fmla="*/ 0 h 1280"/>
                <a:gd name="T48" fmla="*/ 0 w 1295"/>
                <a:gd name="T49" fmla="*/ 0 h 1280"/>
                <a:gd name="T50" fmla="*/ 0 w 1295"/>
                <a:gd name="T51" fmla="*/ 0 h 1280"/>
                <a:gd name="T52" fmla="*/ 0 w 1295"/>
                <a:gd name="T53" fmla="*/ 0 h 1280"/>
                <a:gd name="T54" fmla="*/ 0 w 1295"/>
                <a:gd name="T55" fmla="*/ 0 h 1280"/>
                <a:gd name="T56" fmla="*/ 0 w 1295"/>
                <a:gd name="T57" fmla="*/ 0 h 1280"/>
                <a:gd name="T58" fmla="*/ 0 w 1295"/>
                <a:gd name="T59" fmla="*/ 0 h 1280"/>
                <a:gd name="T60" fmla="*/ 0 w 1295"/>
                <a:gd name="T61" fmla="*/ 0 h 1280"/>
                <a:gd name="T62" fmla="*/ 0 w 1295"/>
                <a:gd name="T63" fmla="*/ 0 h 1280"/>
                <a:gd name="T64" fmla="*/ 0 w 1295"/>
                <a:gd name="T65" fmla="*/ 0 h 1280"/>
                <a:gd name="T66" fmla="*/ 0 w 1295"/>
                <a:gd name="T67" fmla="*/ 0 h 1280"/>
                <a:gd name="T68" fmla="*/ 0 w 1295"/>
                <a:gd name="T69" fmla="*/ 0 h 1280"/>
                <a:gd name="T70" fmla="*/ 0 w 1295"/>
                <a:gd name="T71" fmla="*/ 0 h 1280"/>
                <a:gd name="T72" fmla="*/ 0 w 1295"/>
                <a:gd name="T73" fmla="*/ 0 h 1280"/>
                <a:gd name="T74" fmla="*/ 0 w 1295"/>
                <a:gd name="T75" fmla="*/ 0 h 1280"/>
                <a:gd name="T76" fmla="*/ 0 w 1295"/>
                <a:gd name="T77" fmla="*/ 0 h 1280"/>
                <a:gd name="T78" fmla="*/ 0 w 1295"/>
                <a:gd name="T79" fmla="*/ 0 h 1280"/>
                <a:gd name="T80" fmla="*/ 0 w 1295"/>
                <a:gd name="T81" fmla="*/ 0 h 1280"/>
                <a:gd name="T82" fmla="*/ 0 w 1295"/>
                <a:gd name="T83" fmla="*/ 0 h 1280"/>
                <a:gd name="T84" fmla="*/ 0 w 1295"/>
                <a:gd name="T85" fmla="*/ 0 h 1280"/>
                <a:gd name="T86" fmla="*/ 0 w 1295"/>
                <a:gd name="T87" fmla="*/ 0 h 1280"/>
                <a:gd name="T88" fmla="*/ 0 w 1295"/>
                <a:gd name="T89" fmla="*/ 0 h 1280"/>
                <a:gd name="T90" fmla="*/ 0 w 1295"/>
                <a:gd name="T91" fmla="*/ 0 h 1280"/>
                <a:gd name="T92" fmla="*/ 0 w 1295"/>
                <a:gd name="T93" fmla="*/ 0 h 1280"/>
                <a:gd name="T94" fmla="*/ 0 w 1295"/>
                <a:gd name="T95" fmla="*/ 0 h 1280"/>
                <a:gd name="T96" fmla="*/ 0 w 1295"/>
                <a:gd name="T97" fmla="*/ 0 h 1280"/>
                <a:gd name="T98" fmla="*/ 0 w 1295"/>
                <a:gd name="T99" fmla="*/ 0 h 1280"/>
                <a:gd name="T100" fmla="*/ 0 w 1295"/>
                <a:gd name="T101" fmla="*/ 0 h 128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295"/>
                <a:gd name="T154" fmla="*/ 0 h 1280"/>
                <a:gd name="T155" fmla="*/ 1295 w 1295"/>
                <a:gd name="T156" fmla="*/ 1280 h 1280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295" h="1280">
                  <a:moveTo>
                    <a:pt x="726" y="41"/>
                  </a:moveTo>
                  <a:lnTo>
                    <a:pt x="724" y="41"/>
                  </a:lnTo>
                  <a:lnTo>
                    <a:pt x="718" y="42"/>
                  </a:lnTo>
                  <a:lnTo>
                    <a:pt x="708" y="44"/>
                  </a:lnTo>
                  <a:lnTo>
                    <a:pt x="695" y="48"/>
                  </a:lnTo>
                  <a:lnTo>
                    <a:pt x="680" y="52"/>
                  </a:lnTo>
                  <a:lnTo>
                    <a:pt x="661" y="57"/>
                  </a:lnTo>
                  <a:lnTo>
                    <a:pt x="642" y="64"/>
                  </a:lnTo>
                  <a:lnTo>
                    <a:pt x="621" y="72"/>
                  </a:lnTo>
                  <a:lnTo>
                    <a:pt x="598" y="81"/>
                  </a:lnTo>
                  <a:lnTo>
                    <a:pt x="577" y="92"/>
                  </a:lnTo>
                  <a:lnTo>
                    <a:pt x="555" y="104"/>
                  </a:lnTo>
                  <a:lnTo>
                    <a:pt x="533" y="118"/>
                  </a:lnTo>
                  <a:lnTo>
                    <a:pt x="513" y="134"/>
                  </a:lnTo>
                  <a:lnTo>
                    <a:pt x="494" y="152"/>
                  </a:lnTo>
                  <a:lnTo>
                    <a:pt x="477" y="171"/>
                  </a:lnTo>
                  <a:lnTo>
                    <a:pt x="463" y="193"/>
                  </a:lnTo>
                  <a:lnTo>
                    <a:pt x="444" y="226"/>
                  </a:lnTo>
                  <a:lnTo>
                    <a:pt x="429" y="256"/>
                  </a:lnTo>
                  <a:lnTo>
                    <a:pt x="417" y="286"/>
                  </a:lnTo>
                  <a:lnTo>
                    <a:pt x="408" y="318"/>
                  </a:lnTo>
                  <a:lnTo>
                    <a:pt x="399" y="351"/>
                  </a:lnTo>
                  <a:lnTo>
                    <a:pt x="391" y="389"/>
                  </a:lnTo>
                  <a:lnTo>
                    <a:pt x="385" y="433"/>
                  </a:lnTo>
                  <a:lnTo>
                    <a:pt x="377" y="484"/>
                  </a:lnTo>
                  <a:lnTo>
                    <a:pt x="371" y="537"/>
                  </a:lnTo>
                  <a:lnTo>
                    <a:pt x="366" y="589"/>
                  </a:lnTo>
                  <a:lnTo>
                    <a:pt x="362" y="637"/>
                  </a:lnTo>
                  <a:lnTo>
                    <a:pt x="357" y="679"/>
                  </a:lnTo>
                  <a:lnTo>
                    <a:pt x="348" y="715"/>
                  </a:lnTo>
                  <a:lnTo>
                    <a:pt x="336" y="744"/>
                  </a:lnTo>
                  <a:lnTo>
                    <a:pt x="320" y="765"/>
                  </a:lnTo>
                  <a:lnTo>
                    <a:pt x="297" y="775"/>
                  </a:lnTo>
                  <a:lnTo>
                    <a:pt x="269" y="772"/>
                  </a:lnTo>
                  <a:lnTo>
                    <a:pt x="243" y="756"/>
                  </a:lnTo>
                  <a:lnTo>
                    <a:pt x="219" y="731"/>
                  </a:lnTo>
                  <a:lnTo>
                    <a:pt x="199" y="702"/>
                  </a:lnTo>
                  <a:lnTo>
                    <a:pt x="183" y="671"/>
                  </a:lnTo>
                  <a:lnTo>
                    <a:pt x="171" y="644"/>
                  </a:lnTo>
                  <a:lnTo>
                    <a:pt x="163" y="626"/>
                  </a:lnTo>
                  <a:lnTo>
                    <a:pt x="161" y="618"/>
                  </a:lnTo>
                  <a:lnTo>
                    <a:pt x="0" y="703"/>
                  </a:lnTo>
                  <a:lnTo>
                    <a:pt x="1" y="706"/>
                  </a:lnTo>
                  <a:lnTo>
                    <a:pt x="3" y="716"/>
                  </a:lnTo>
                  <a:lnTo>
                    <a:pt x="6" y="730"/>
                  </a:lnTo>
                  <a:lnTo>
                    <a:pt x="13" y="750"/>
                  </a:lnTo>
                  <a:lnTo>
                    <a:pt x="19" y="773"/>
                  </a:lnTo>
                  <a:lnTo>
                    <a:pt x="29" y="802"/>
                  </a:lnTo>
                  <a:lnTo>
                    <a:pt x="39" y="832"/>
                  </a:lnTo>
                  <a:lnTo>
                    <a:pt x="52" y="865"/>
                  </a:lnTo>
                  <a:lnTo>
                    <a:pt x="59" y="882"/>
                  </a:lnTo>
                  <a:lnTo>
                    <a:pt x="68" y="899"/>
                  </a:lnTo>
                  <a:lnTo>
                    <a:pt x="79" y="917"/>
                  </a:lnTo>
                  <a:lnTo>
                    <a:pt x="92" y="934"/>
                  </a:lnTo>
                  <a:lnTo>
                    <a:pt x="105" y="951"/>
                  </a:lnTo>
                  <a:lnTo>
                    <a:pt x="119" y="968"/>
                  </a:lnTo>
                  <a:lnTo>
                    <a:pt x="134" y="984"/>
                  </a:lnTo>
                  <a:lnTo>
                    <a:pt x="149" y="1000"/>
                  </a:lnTo>
                  <a:lnTo>
                    <a:pt x="166" y="1014"/>
                  </a:lnTo>
                  <a:lnTo>
                    <a:pt x="182" y="1028"/>
                  </a:lnTo>
                  <a:lnTo>
                    <a:pt x="197" y="1040"/>
                  </a:lnTo>
                  <a:lnTo>
                    <a:pt x="212" y="1051"/>
                  </a:lnTo>
                  <a:lnTo>
                    <a:pt x="227" y="1060"/>
                  </a:lnTo>
                  <a:lnTo>
                    <a:pt x="242" y="1066"/>
                  </a:lnTo>
                  <a:lnTo>
                    <a:pt x="255" y="1072"/>
                  </a:lnTo>
                  <a:lnTo>
                    <a:pt x="267" y="1075"/>
                  </a:lnTo>
                  <a:lnTo>
                    <a:pt x="286" y="1078"/>
                  </a:lnTo>
                  <a:lnTo>
                    <a:pt x="299" y="1079"/>
                  </a:lnTo>
                  <a:lnTo>
                    <a:pt x="309" y="1080"/>
                  </a:lnTo>
                  <a:lnTo>
                    <a:pt x="317" y="1079"/>
                  </a:lnTo>
                  <a:lnTo>
                    <a:pt x="326" y="1077"/>
                  </a:lnTo>
                  <a:lnTo>
                    <a:pt x="339" y="1075"/>
                  </a:lnTo>
                  <a:lnTo>
                    <a:pt x="357" y="1071"/>
                  </a:lnTo>
                  <a:lnTo>
                    <a:pt x="383" y="1065"/>
                  </a:lnTo>
                  <a:lnTo>
                    <a:pt x="393" y="1064"/>
                  </a:lnTo>
                  <a:lnTo>
                    <a:pt x="401" y="1066"/>
                  </a:lnTo>
                  <a:lnTo>
                    <a:pt x="408" y="1071"/>
                  </a:lnTo>
                  <a:lnTo>
                    <a:pt x="413" y="1076"/>
                  </a:lnTo>
                  <a:lnTo>
                    <a:pt x="417" y="1085"/>
                  </a:lnTo>
                  <a:lnTo>
                    <a:pt x="422" y="1095"/>
                  </a:lnTo>
                  <a:lnTo>
                    <a:pt x="427" y="1105"/>
                  </a:lnTo>
                  <a:lnTo>
                    <a:pt x="432" y="1118"/>
                  </a:lnTo>
                  <a:lnTo>
                    <a:pt x="440" y="1131"/>
                  </a:lnTo>
                  <a:lnTo>
                    <a:pt x="449" y="1147"/>
                  </a:lnTo>
                  <a:lnTo>
                    <a:pt x="460" y="1161"/>
                  </a:lnTo>
                  <a:lnTo>
                    <a:pt x="474" y="1176"/>
                  </a:lnTo>
                  <a:lnTo>
                    <a:pt x="491" y="1191"/>
                  </a:lnTo>
                  <a:lnTo>
                    <a:pt x="512" y="1206"/>
                  </a:lnTo>
                  <a:lnTo>
                    <a:pt x="538" y="1221"/>
                  </a:lnTo>
                  <a:lnTo>
                    <a:pt x="568" y="1236"/>
                  </a:lnTo>
                  <a:lnTo>
                    <a:pt x="610" y="1252"/>
                  </a:lnTo>
                  <a:lnTo>
                    <a:pt x="652" y="1264"/>
                  </a:lnTo>
                  <a:lnTo>
                    <a:pt x="692" y="1271"/>
                  </a:lnTo>
                  <a:lnTo>
                    <a:pt x="731" y="1277"/>
                  </a:lnTo>
                  <a:lnTo>
                    <a:pt x="769" y="1280"/>
                  </a:lnTo>
                  <a:lnTo>
                    <a:pt x="804" y="1280"/>
                  </a:lnTo>
                  <a:lnTo>
                    <a:pt x="838" y="1278"/>
                  </a:lnTo>
                  <a:lnTo>
                    <a:pt x="871" y="1275"/>
                  </a:lnTo>
                  <a:lnTo>
                    <a:pt x="900" y="1270"/>
                  </a:lnTo>
                  <a:lnTo>
                    <a:pt x="926" y="1265"/>
                  </a:lnTo>
                  <a:lnTo>
                    <a:pt x="950" y="1259"/>
                  </a:lnTo>
                  <a:lnTo>
                    <a:pt x="969" y="1253"/>
                  </a:lnTo>
                  <a:lnTo>
                    <a:pt x="987" y="1247"/>
                  </a:lnTo>
                  <a:lnTo>
                    <a:pt x="1000" y="1242"/>
                  </a:lnTo>
                  <a:lnTo>
                    <a:pt x="1008" y="1238"/>
                  </a:lnTo>
                  <a:lnTo>
                    <a:pt x="1014" y="1236"/>
                  </a:lnTo>
                  <a:lnTo>
                    <a:pt x="1019" y="1226"/>
                  </a:lnTo>
                  <a:lnTo>
                    <a:pt x="1030" y="1201"/>
                  </a:lnTo>
                  <a:lnTo>
                    <a:pt x="1045" y="1164"/>
                  </a:lnTo>
                  <a:lnTo>
                    <a:pt x="1064" y="1116"/>
                  </a:lnTo>
                  <a:lnTo>
                    <a:pt x="1084" y="1060"/>
                  </a:lnTo>
                  <a:lnTo>
                    <a:pt x="1108" y="997"/>
                  </a:lnTo>
                  <a:lnTo>
                    <a:pt x="1133" y="929"/>
                  </a:lnTo>
                  <a:lnTo>
                    <a:pt x="1158" y="857"/>
                  </a:lnTo>
                  <a:lnTo>
                    <a:pt x="1183" y="785"/>
                  </a:lnTo>
                  <a:lnTo>
                    <a:pt x="1208" y="714"/>
                  </a:lnTo>
                  <a:lnTo>
                    <a:pt x="1231" y="646"/>
                  </a:lnTo>
                  <a:lnTo>
                    <a:pt x="1250" y="582"/>
                  </a:lnTo>
                  <a:lnTo>
                    <a:pt x="1268" y="527"/>
                  </a:lnTo>
                  <a:lnTo>
                    <a:pt x="1282" y="479"/>
                  </a:lnTo>
                  <a:lnTo>
                    <a:pt x="1290" y="443"/>
                  </a:lnTo>
                  <a:lnTo>
                    <a:pt x="1295" y="419"/>
                  </a:lnTo>
                  <a:lnTo>
                    <a:pt x="1295" y="384"/>
                  </a:lnTo>
                  <a:lnTo>
                    <a:pt x="1294" y="347"/>
                  </a:lnTo>
                  <a:lnTo>
                    <a:pt x="1290" y="310"/>
                  </a:lnTo>
                  <a:lnTo>
                    <a:pt x="1285" y="274"/>
                  </a:lnTo>
                  <a:lnTo>
                    <a:pt x="1277" y="240"/>
                  </a:lnTo>
                  <a:lnTo>
                    <a:pt x="1268" y="207"/>
                  </a:lnTo>
                  <a:lnTo>
                    <a:pt x="1257" y="178"/>
                  </a:lnTo>
                  <a:lnTo>
                    <a:pt x="1245" y="153"/>
                  </a:lnTo>
                  <a:lnTo>
                    <a:pt x="1232" y="136"/>
                  </a:lnTo>
                  <a:lnTo>
                    <a:pt x="1212" y="111"/>
                  </a:lnTo>
                  <a:lnTo>
                    <a:pt x="1186" y="82"/>
                  </a:lnTo>
                  <a:lnTo>
                    <a:pt x="1159" y="54"/>
                  </a:lnTo>
                  <a:lnTo>
                    <a:pt x="1131" y="29"/>
                  </a:lnTo>
                  <a:lnTo>
                    <a:pt x="1106" y="10"/>
                  </a:lnTo>
                  <a:lnTo>
                    <a:pt x="1088" y="0"/>
                  </a:lnTo>
                  <a:lnTo>
                    <a:pt x="1077" y="2"/>
                  </a:lnTo>
                  <a:lnTo>
                    <a:pt x="1050" y="40"/>
                  </a:lnTo>
                  <a:lnTo>
                    <a:pt x="1021" y="69"/>
                  </a:lnTo>
                  <a:lnTo>
                    <a:pt x="992" y="91"/>
                  </a:lnTo>
                  <a:lnTo>
                    <a:pt x="963" y="105"/>
                  </a:lnTo>
                  <a:lnTo>
                    <a:pt x="932" y="113"/>
                  </a:lnTo>
                  <a:lnTo>
                    <a:pt x="904" y="116"/>
                  </a:lnTo>
                  <a:lnTo>
                    <a:pt x="876" y="114"/>
                  </a:lnTo>
                  <a:lnTo>
                    <a:pt x="849" y="107"/>
                  </a:lnTo>
                  <a:lnTo>
                    <a:pt x="823" y="100"/>
                  </a:lnTo>
                  <a:lnTo>
                    <a:pt x="800" y="90"/>
                  </a:lnTo>
                  <a:lnTo>
                    <a:pt x="779" y="78"/>
                  </a:lnTo>
                  <a:lnTo>
                    <a:pt x="761" y="67"/>
                  </a:lnTo>
                  <a:lnTo>
                    <a:pt x="747" y="57"/>
                  </a:lnTo>
                  <a:lnTo>
                    <a:pt x="736" y="49"/>
                  </a:lnTo>
                  <a:lnTo>
                    <a:pt x="729" y="43"/>
                  </a:lnTo>
                  <a:lnTo>
                    <a:pt x="726" y="41"/>
                  </a:lnTo>
                  <a:close/>
                </a:path>
              </a:pathLst>
            </a:custGeom>
            <a:solidFill>
              <a:srgbClr val="D87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84" name="Freeform 82"/>
            <p:cNvSpPr>
              <a:spLocks/>
            </p:cNvSpPr>
            <p:nvPr/>
          </p:nvSpPr>
          <p:spPr bwMode="auto">
            <a:xfrm>
              <a:off x="471" y="1007"/>
              <a:ext cx="340" cy="417"/>
            </a:xfrm>
            <a:custGeom>
              <a:avLst/>
              <a:gdLst>
                <a:gd name="T0" fmla="*/ 0 w 1019"/>
                <a:gd name="T1" fmla="*/ 0 h 1249"/>
                <a:gd name="T2" fmla="*/ 0 w 1019"/>
                <a:gd name="T3" fmla="*/ 0 h 1249"/>
                <a:gd name="T4" fmla="*/ 0 w 1019"/>
                <a:gd name="T5" fmla="*/ 0 h 1249"/>
                <a:gd name="T6" fmla="*/ 0 w 1019"/>
                <a:gd name="T7" fmla="*/ 0 h 1249"/>
                <a:gd name="T8" fmla="*/ 0 w 1019"/>
                <a:gd name="T9" fmla="*/ 0 h 1249"/>
                <a:gd name="T10" fmla="*/ 0 w 1019"/>
                <a:gd name="T11" fmla="*/ 0 h 1249"/>
                <a:gd name="T12" fmla="*/ 0 w 1019"/>
                <a:gd name="T13" fmla="*/ 0 h 1249"/>
                <a:gd name="T14" fmla="*/ 0 w 1019"/>
                <a:gd name="T15" fmla="*/ 0 h 1249"/>
                <a:gd name="T16" fmla="*/ 0 w 1019"/>
                <a:gd name="T17" fmla="*/ 0 h 1249"/>
                <a:gd name="T18" fmla="*/ 0 w 1019"/>
                <a:gd name="T19" fmla="*/ 0 h 1249"/>
                <a:gd name="T20" fmla="*/ 0 w 1019"/>
                <a:gd name="T21" fmla="*/ 0 h 1249"/>
                <a:gd name="T22" fmla="*/ 0 w 1019"/>
                <a:gd name="T23" fmla="*/ 0 h 1249"/>
                <a:gd name="T24" fmla="*/ 0 w 1019"/>
                <a:gd name="T25" fmla="*/ 0 h 1249"/>
                <a:gd name="T26" fmla="*/ 0 w 1019"/>
                <a:gd name="T27" fmla="*/ 0 h 1249"/>
                <a:gd name="T28" fmla="*/ 0 w 1019"/>
                <a:gd name="T29" fmla="*/ 0 h 124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019"/>
                <a:gd name="T46" fmla="*/ 0 h 1249"/>
                <a:gd name="T47" fmla="*/ 1019 w 1019"/>
                <a:gd name="T48" fmla="*/ 1249 h 124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019" h="1249">
                  <a:moveTo>
                    <a:pt x="21" y="176"/>
                  </a:moveTo>
                  <a:lnTo>
                    <a:pt x="65" y="998"/>
                  </a:lnTo>
                  <a:lnTo>
                    <a:pt x="312" y="1003"/>
                  </a:lnTo>
                  <a:lnTo>
                    <a:pt x="312" y="1027"/>
                  </a:lnTo>
                  <a:lnTo>
                    <a:pt x="0" y="1058"/>
                  </a:lnTo>
                  <a:lnTo>
                    <a:pt x="0" y="1148"/>
                  </a:lnTo>
                  <a:lnTo>
                    <a:pt x="256" y="1249"/>
                  </a:lnTo>
                  <a:lnTo>
                    <a:pt x="958" y="1098"/>
                  </a:lnTo>
                  <a:lnTo>
                    <a:pt x="958" y="1043"/>
                  </a:lnTo>
                  <a:lnTo>
                    <a:pt x="738" y="1003"/>
                  </a:lnTo>
                  <a:lnTo>
                    <a:pt x="738" y="958"/>
                  </a:lnTo>
                  <a:lnTo>
                    <a:pt x="993" y="867"/>
                  </a:lnTo>
                  <a:lnTo>
                    <a:pt x="1019" y="20"/>
                  </a:lnTo>
                  <a:lnTo>
                    <a:pt x="181" y="0"/>
                  </a:lnTo>
                  <a:lnTo>
                    <a:pt x="21" y="176"/>
                  </a:lnTo>
                  <a:close/>
                </a:path>
              </a:pathLst>
            </a:custGeom>
            <a:solidFill>
              <a:srgbClr val="D8D8D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85" name="Freeform 83"/>
            <p:cNvSpPr>
              <a:spLocks/>
            </p:cNvSpPr>
            <p:nvPr/>
          </p:nvSpPr>
          <p:spPr bwMode="auto">
            <a:xfrm>
              <a:off x="523" y="1367"/>
              <a:ext cx="299" cy="118"/>
            </a:xfrm>
            <a:custGeom>
              <a:avLst/>
              <a:gdLst>
                <a:gd name="T0" fmla="*/ 0 w 896"/>
                <a:gd name="T1" fmla="*/ 0 h 356"/>
                <a:gd name="T2" fmla="*/ 0 w 896"/>
                <a:gd name="T3" fmla="*/ 0 h 356"/>
                <a:gd name="T4" fmla="*/ 0 w 896"/>
                <a:gd name="T5" fmla="*/ 0 h 356"/>
                <a:gd name="T6" fmla="*/ 0 w 896"/>
                <a:gd name="T7" fmla="*/ 0 h 356"/>
                <a:gd name="T8" fmla="*/ 0 w 896"/>
                <a:gd name="T9" fmla="*/ 0 h 356"/>
                <a:gd name="T10" fmla="*/ 0 w 896"/>
                <a:gd name="T11" fmla="*/ 0 h 356"/>
                <a:gd name="T12" fmla="*/ 0 w 896"/>
                <a:gd name="T13" fmla="*/ 0 h 35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96"/>
                <a:gd name="T22" fmla="*/ 0 h 356"/>
                <a:gd name="T23" fmla="*/ 896 w 896"/>
                <a:gd name="T24" fmla="*/ 356 h 35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96" h="356">
                  <a:moveTo>
                    <a:pt x="4" y="140"/>
                  </a:moveTo>
                  <a:lnTo>
                    <a:pt x="0" y="211"/>
                  </a:lnTo>
                  <a:lnTo>
                    <a:pt x="346" y="356"/>
                  </a:lnTo>
                  <a:lnTo>
                    <a:pt x="876" y="200"/>
                  </a:lnTo>
                  <a:lnTo>
                    <a:pt x="896" y="41"/>
                  </a:lnTo>
                  <a:lnTo>
                    <a:pt x="776" y="0"/>
                  </a:lnTo>
                  <a:lnTo>
                    <a:pt x="4" y="140"/>
                  </a:lnTo>
                  <a:close/>
                </a:path>
              </a:pathLst>
            </a:custGeom>
            <a:solidFill>
              <a:srgbClr val="BFB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86" name="Freeform 84"/>
            <p:cNvSpPr>
              <a:spLocks/>
            </p:cNvSpPr>
            <p:nvPr/>
          </p:nvSpPr>
          <p:spPr bwMode="auto">
            <a:xfrm>
              <a:off x="764" y="1375"/>
              <a:ext cx="58" cy="79"/>
            </a:xfrm>
            <a:custGeom>
              <a:avLst/>
              <a:gdLst>
                <a:gd name="T0" fmla="*/ 0 w 173"/>
                <a:gd name="T1" fmla="*/ 0 h 236"/>
                <a:gd name="T2" fmla="*/ 0 w 173"/>
                <a:gd name="T3" fmla="*/ 0 h 236"/>
                <a:gd name="T4" fmla="*/ 0 w 173"/>
                <a:gd name="T5" fmla="*/ 0 h 236"/>
                <a:gd name="T6" fmla="*/ 0 w 173"/>
                <a:gd name="T7" fmla="*/ 0 h 236"/>
                <a:gd name="T8" fmla="*/ 0 w 173"/>
                <a:gd name="T9" fmla="*/ 0 h 236"/>
                <a:gd name="T10" fmla="*/ 0 w 173"/>
                <a:gd name="T11" fmla="*/ 0 h 236"/>
                <a:gd name="T12" fmla="*/ 0 w 173"/>
                <a:gd name="T13" fmla="*/ 0 h 236"/>
                <a:gd name="T14" fmla="*/ 0 w 173"/>
                <a:gd name="T15" fmla="*/ 0 h 236"/>
                <a:gd name="T16" fmla="*/ 0 w 173"/>
                <a:gd name="T17" fmla="*/ 0 h 236"/>
                <a:gd name="T18" fmla="*/ 0 w 173"/>
                <a:gd name="T19" fmla="*/ 0 h 236"/>
                <a:gd name="T20" fmla="*/ 0 w 173"/>
                <a:gd name="T21" fmla="*/ 0 h 236"/>
                <a:gd name="T22" fmla="*/ 0 w 173"/>
                <a:gd name="T23" fmla="*/ 0 h 236"/>
                <a:gd name="T24" fmla="*/ 0 w 173"/>
                <a:gd name="T25" fmla="*/ 0 h 236"/>
                <a:gd name="T26" fmla="*/ 0 w 173"/>
                <a:gd name="T27" fmla="*/ 0 h 236"/>
                <a:gd name="T28" fmla="*/ 0 w 173"/>
                <a:gd name="T29" fmla="*/ 0 h 236"/>
                <a:gd name="T30" fmla="*/ 0 w 173"/>
                <a:gd name="T31" fmla="*/ 0 h 236"/>
                <a:gd name="T32" fmla="*/ 0 w 173"/>
                <a:gd name="T33" fmla="*/ 0 h 236"/>
                <a:gd name="T34" fmla="*/ 0 w 173"/>
                <a:gd name="T35" fmla="*/ 0 h 236"/>
                <a:gd name="T36" fmla="*/ 0 w 173"/>
                <a:gd name="T37" fmla="*/ 0 h 236"/>
                <a:gd name="T38" fmla="*/ 0 w 173"/>
                <a:gd name="T39" fmla="*/ 0 h 236"/>
                <a:gd name="T40" fmla="*/ 0 w 173"/>
                <a:gd name="T41" fmla="*/ 0 h 236"/>
                <a:gd name="T42" fmla="*/ 0 w 173"/>
                <a:gd name="T43" fmla="*/ 0 h 236"/>
                <a:gd name="T44" fmla="*/ 0 w 173"/>
                <a:gd name="T45" fmla="*/ 0 h 236"/>
                <a:gd name="T46" fmla="*/ 0 w 173"/>
                <a:gd name="T47" fmla="*/ 0 h 2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73"/>
                <a:gd name="T73" fmla="*/ 0 h 236"/>
                <a:gd name="T74" fmla="*/ 173 w 173"/>
                <a:gd name="T75" fmla="*/ 236 h 2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73" h="236">
                  <a:moveTo>
                    <a:pt x="5" y="67"/>
                  </a:moveTo>
                  <a:lnTo>
                    <a:pt x="6" y="72"/>
                  </a:lnTo>
                  <a:lnTo>
                    <a:pt x="4" y="80"/>
                  </a:lnTo>
                  <a:lnTo>
                    <a:pt x="3" y="88"/>
                  </a:lnTo>
                  <a:lnTo>
                    <a:pt x="6" y="97"/>
                  </a:lnTo>
                  <a:lnTo>
                    <a:pt x="17" y="109"/>
                  </a:lnTo>
                  <a:lnTo>
                    <a:pt x="29" y="120"/>
                  </a:lnTo>
                  <a:lnTo>
                    <a:pt x="41" y="131"/>
                  </a:lnTo>
                  <a:lnTo>
                    <a:pt x="54" y="140"/>
                  </a:lnTo>
                  <a:lnTo>
                    <a:pt x="65" y="149"/>
                  </a:lnTo>
                  <a:lnTo>
                    <a:pt x="74" y="156"/>
                  </a:lnTo>
                  <a:lnTo>
                    <a:pt x="80" y="160"/>
                  </a:lnTo>
                  <a:lnTo>
                    <a:pt x="82" y="161"/>
                  </a:lnTo>
                  <a:lnTo>
                    <a:pt x="133" y="236"/>
                  </a:lnTo>
                  <a:lnTo>
                    <a:pt x="173" y="41"/>
                  </a:lnTo>
                  <a:lnTo>
                    <a:pt x="68" y="0"/>
                  </a:lnTo>
                  <a:lnTo>
                    <a:pt x="64" y="2"/>
                  </a:lnTo>
                  <a:lnTo>
                    <a:pt x="54" y="5"/>
                  </a:lnTo>
                  <a:lnTo>
                    <a:pt x="41" y="11"/>
                  </a:lnTo>
                  <a:lnTo>
                    <a:pt x="27" y="19"/>
                  </a:lnTo>
                  <a:lnTo>
                    <a:pt x="13" y="29"/>
                  </a:lnTo>
                  <a:lnTo>
                    <a:pt x="4" y="39"/>
                  </a:lnTo>
                  <a:lnTo>
                    <a:pt x="0" y="52"/>
                  </a:lnTo>
                  <a:lnTo>
                    <a:pt x="5" y="67"/>
                  </a:lnTo>
                  <a:close/>
                </a:path>
              </a:pathLst>
            </a:custGeom>
            <a:solidFill>
              <a:srgbClr val="F2CC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87" name="Freeform 85"/>
            <p:cNvSpPr>
              <a:spLocks/>
            </p:cNvSpPr>
            <p:nvPr/>
          </p:nvSpPr>
          <p:spPr bwMode="auto">
            <a:xfrm>
              <a:off x="658" y="1392"/>
              <a:ext cx="91" cy="101"/>
            </a:xfrm>
            <a:custGeom>
              <a:avLst/>
              <a:gdLst>
                <a:gd name="T0" fmla="*/ 0 w 271"/>
                <a:gd name="T1" fmla="*/ 0 h 303"/>
                <a:gd name="T2" fmla="*/ 0 w 271"/>
                <a:gd name="T3" fmla="*/ 0 h 303"/>
                <a:gd name="T4" fmla="*/ 0 w 271"/>
                <a:gd name="T5" fmla="*/ 0 h 303"/>
                <a:gd name="T6" fmla="*/ 0 w 271"/>
                <a:gd name="T7" fmla="*/ 0 h 303"/>
                <a:gd name="T8" fmla="*/ 0 w 271"/>
                <a:gd name="T9" fmla="*/ 0 h 303"/>
                <a:gd name="T10" fmla="*/ 0 w 271"/>
                <a:gd name="T11" fmla="*/ 0 h 303"/>
                <a:gd name="T12" fmla="*/ 0 w 271"/>
                <a:gd name="T13" fmla="*/ 0 h 303"/>
                <a:gd name="T14" fmla="*/ 0 w 271"/>
                <a:gd name="T15" fmla="*/ 0 h 303"/>
                <a:gd name="T16" fmla="*/ 0 w 271"/>
                <a:gd name="T17" fmla="*/ 0 h 303"/>
                <a:gd name="T18" fmla="*/ 0 w 271"/>
                <a:gd name="T19" fmla="*/ 0 h 303"/>
                <a:gd name="T20" fmla="*/ 0 w 271"/>
                <a:gd name="T21" fmla="*/ 0 h 303"/>
                <a:gd name="T22" fmla="*/ 0 w 271"/>
                <a:gd name="T23" fmla="*/ 0 h 303"/>
                <a:gd name="T24" fmla="*/ 0 w 271"/>
                <a:gd name="T25" fmla="*/ 0 h 303"/>
                <a:gd name="T26" fmla="*/ 0 w 271"/>
                <a:gd name="T27" fmla="*/ 0 h 303"/>
                <a:gd name="T28" fmla="*/ 0 w 271"/>
                <a:gd name="T29" fmla="*/ 0 h 303"/>
                <a:gd name="T30" fmla="*/ 0 w 271"/>
                <a:gd name="T31" fmla="*/ 0 h 303"/>
                <a:gd name="T32" fmla="*/ 0 w 271"/>
                <a:gd name="T33" fmla="*/ 0 h 303"/>
                <a:gd name="T34" fmla="*/ 0 w 271"/>
                <a:gd name="T35" fmla="*/ 0 h 303"/>
                <a:gd name="T36" fmla="*/ 0 w 271"/>
                <a:gd name="T37" fmla="*/ 0 h 303"/>
                <a:gd name="T38" fmla="*/ 0 w 271"/>
                <a:gd name="T39" fmla="*/ 0 h 303"/>
                <a:gd name="T40" fmla="*/ 0 w 271"/>
                <a:gd name="T41" fmla="*/ 0 h 303"/>
                <a:gd name="T42" fmla="*/ 0 w 271"/>
                <a:gd name="T43" fmla="*/ 0 h 303"/>
                <a:gd name="T44" fmla="*/ 0 w 271"/>
                <a:gd name="T45" fmla="*/ 0 h 303"/>
                <a:gd name="T46" fmla="*/ 0 w 271"/>
                <a:gd name="T47" fmla="*/ 0 h 303"/>
                <a:gd name="T48" fmla="*/ 0 w 271"/>
                <a:gd name="T49" fmla="*/ 0 h 303"/>
                <a:gd name="T50" fmla="*/ 0 w 271"/>
                <a:gd name="T51" fmla="*/ 0 h 303"/>
                <a:gd name="T52" fmla="*/ 0 w 271"/>
                <a:gd name="T53" fmla="*/ 0 h 303"/>
                <a:gd name="T54" fmla="*/ 0 w 271"/>
                <a:gd name="T55" fmla="*/ 0 h 303"/>
                <a:gd name="T56" fmla="*/ 0 w 271"/>
                <a:gd name="T57" fmla="*/ 0 h 303"/>
                <a:gd name="T58" fmla="*/ 0 w 271"/>
                <a:gd name="T59" fmla="*/ 0 h 303"/>
                <a:gd name="T60" fmla="*/ 0 w 271"/>
                <a:gd name="T61" fmla="*/ 0 h 303"/>
                <a:gd name="T62" fmla="*/ 0 w 271"/>
                <a:gd name="T63" fmla="*/ 0 h 303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71"/>
                <a:gd name="T97" fmla="*/ 0 h 303"/>
                <a:gd name="T98" fmla="*/ 271 w 271"/>
                <a:gd name="T99" fmla="*/ 303 h 303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71" h="303">
                  <a:moveTo>
                    <a:pt x="0" y="54"/>
                  </a:moveTo>
                  <a:lnTo>
                    <a:pt x="11" y="72"/>
                  </a:lnTo>
                  <a:lnTo>
                    <a:pt x="21" y="93"/>
                  </a:lnTo>
                  <a:lnTo>
                    <a:pt x="27" y="117"/>
                  </a:lnTo>
                  <a:lnTo>
                    <a:pt x="31" y="144"/>
                  </a:lnTo>
                  <a:lnTo>
                    <a:pt x="29" y="161"/>
                  </a:lnTo>
                  <a:lnTo>
                    <a:pt x="28" y="182"/>
                  </a:lnTo>
                  <a:lnTo>
                    <a:pt x="28" y="203"/>
                  </a:lnTo>
                  <a:lnTo>
                    <a:pt x="28" y="227"/>
                  </a:lnTo>
                  <a:lnTo>
                    <a:pt x="31" y="249"/>
                  </a:lnTo>
                  <a:lnTo>
                    <a:pt x="36" y="270"/>
                  </a:lnTo>
                  <a:lnTo>
                    <a:pt x="46" y="287"/>
                  </a:lnTo>
                  <a:lnTo>
                    <a:pt x="60" y="299"/>
                  </a:lnTo>
                  <a:lnTo>
                    <a:pt x="79" y="303"/>
                  </a:lnTo>
                  <a:lnTo>
                    <a:pt x="103" y="298"/>
                  </a:lnTo>
                  <a:lnTo>
                    <a:pt x="129" y="286"/>
                  </a:lnTo>
                  <a:lnTo>
                    <a:pt x="155" y="271"/>
                  </a:lnTo>
                  <a:lnTo>
                    <a:pt x="179" y="254"/>
                  </a:lnTo>
                  <a:lnTo>
                    <a:pt x="198" y="239"/>
                  </a:lnTo>
                  <a:lnTo>
                    <a:pt x="212" y="228"/>
                  </a:lnTo>
                  <a:lnTo>
                    <a:pt x="216" y="224"/>
                  </a:lnTo>
                  <a:lnTo>
                    <a:pt x="218" y="221"/>
                  </a:lnTo>
                  <a:lnTo>
                    <a:pt x="225" y="211"/>
                  </a:lnTo>
                  <a:lnTo>
                    <a:pt x="233" y="197"/>
                  </a:lnTo>
                  <a:lnTo>
                    <a:pt x="243" y="179"/>
                  </a:lnTo>
                  <a:lnTo>
                    <a:pt x="253" y="162"/>
                  </a:lnTo>
                  <a:lnTo>
                    <a:pt x="263" y="146"/>
                  </a:lnTo>
                  <a:lnTo>
                    <a:pt x="269" y="132"/>
                  </a:lnTo>
                  <a:lnTo>
                    <a:pt x="271" y="123"/>
                  </a:lnTo>
                  <a:lnTo>
                    <a:pt x="271" y="98"/>
                  </a:lnTo>
                  <a:lnTo>
                    <a:pt x="268" y="59"/>
                  </a:lnTo>
                  <a:lnTo>
                    <a:pt x="258" y="21"/>
                  </a:lnTo>
                  <a:lnTo>
                    <a:pt x="241" y="3"/>
                  </a:lnTo>
                  <a:lnTo>
                    <a:pt x="231" y="4"/>
                  </a:lnTo>
                  <a:lnTo>
                    <a:pt x="222" y="10"/>
                  </a:lnTo>
                  <a:lnTo>
                    <a:pt x="217" y="20"/>
                  </a:lnTo>
                  <a:lnTo>
                    <a:pt x="212" y="31"/>
                  </a:lnTo>
                  <a:lnTo>
                    <a:pt x="208" y="43"/>
                  </a:lnTo>
                  <a:lnTo>
                    <a:pt x="206" y="54"/>
                  </a:lnTo>
                  <a:lnTo>
                    <a:pt x="205" y="60"/>
                  </a:lnTo>
                  <a:lnTo>
                    <a:pt x="205" y="63"/>
                  </a:lnTo>
                  <a:lnTo>
                    <a:pt x="204" y="61"/>
                  </a:lnTo>
                  <a:lnTo>
                    <a:pt x="201" y="56"/>
                  </a:lnTo>
                  <a:lnTo>
                    <a:pt x="196" y="47"/>
                  </a:lnTo>
                  <a:lnTo>
                    <a:pt x="191" y="37"/>
                  </a:lnTo>
                  <a:lnTo>
                    <a:pt x="186" y="27"/>
                  </a:lnTo>
                  <a:lnTo>
                    <a:pt x="180" y="17"/>
                  </a:lnTo>
                  <a:lnTo>
                    <a:pt x="175" y="8"/>
                  </a:lnTo>
                  <a:lnTo>
                    <a:pt x="170" y="3"/>
                  </a:lnTo>
                  <a:lnTo>
                    <a:pt x="167" y="2"/>
                  </a:lnTo>
                  <a:lnTo>
                    <a:pt x="160" y="0"/>
                  </a:lnTo>
                  <a:lnTo>
                    <a:pt x="150" y="2"/>
                  </a:lnTo>
                  <a:lnTo>
                    <a:pt x="138" y="3"/>
                  </a:lnTo>
                  <a:lnTo>
                    <a:pt x="124" y="5"/>
                  </a:lnTo>
                  <a:lnTo>
                    <a:pt x="109" y="8"/>
                  </a:lnTo>
                  <a:lnTo>
                    <a:pt x="93" y="11"/>
                  </a:lnTo>
                  <a:lnTo>
                    <a:pt x="77" y="15"/>
                  </a:lnTo>
                  <a:lnTo>
                    <a:pt x="61" y="19"/>
                  </a:lnTo>
                  <a:lnTo>
                    <a:pt x="46" y="24"/>
                  </a:lnTo>
                  <a:lnTo>
                    <a:pt x="32" y="29"/>
                  </a:lnTo>
                  <a:lnTo>
                    <a:pt x="20" y="34"/>
                  </a:lnTo>
                  <a:lnTo>
                    <a:pt x="10" y="38"/>
                  </a:lnTo>
                  <a:lnTo>
                    <a:pt x="3" y="44"/>
                  </a:lnTo>
                  <a:lnTo>
                    <a:pt x="0" y="49"/>
                  </a:lnTo>
                  <a:lnTo>
                    <a:pt x="0" y="54"/>
                  </a:lnTo>
                  <a:close/>
                </a:path>
              </a:pathLst>
            </a:custGeom>
            <a:solidFill>
              <a:srgbClr val="F2CC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88" name="Freeform 86"/>
            <p:cNvSpPr>
              <a:spLocks/>
            </p:cNvSpPr>
            <p:nvPr/>
          </p:nvSpPr>
          <p:spPr bwMode="auto">
            <a:xfrm>
              <a:off x="885" y="1409"/>
              <a:ext cx="247" cy="238"/>
            </a:xfrm>
            <a:custGeom>
              <a:avLst/>
              <a:gdLst>
                <a:gd name="T0" fmla="*/ 0 w 742"/>
                <a:gd name="T1" fmla="*/ 0 h 715"/>
                <a:gd name="T2" fmla="*/ 0 w 742"/>
                <a:gd name="T3" fmla="*/ 0 h 715"/>
                <a:gd name="T4" fmla="*/ 0 w 742"/>
                <a:gd name="T5" fmla="*/ 0 h 715"/>
                <a:gd name="T6" fmla="*/ 0 w 742"/>
                <a:gd name="T7" fmla="*/ 0 h 715"/>
                <a:gd name="T8" fmla="*/ 0 w 742"/>
                <a:gd name="T9" fmla="*/ 0 h 715"/>
                <a:gd name="T10" fmla="*/ 0 w 742"/>
                <a:gd name="T11" fmla="*/ 0 h 715"/>
                <a:gd name="T12" fmla="*/ 0 w 742"/>
                <a:gd name="T13" fmla="*/ 0 h 715"/>
                <a:gd name="T14" fmla="*/ 0 w 742"/>
                <a:gd name="T15" fmla="*/ 0 h 715"/>
                <a:gd name="T16" fmla="*/ 0 w 742"/>
                <a:gd name="T17" fmla="*/ 0 h 715"/>
                <a:gd name="T18" fmla="*/ 0 w 742"/>
                <a:gd name="T19" fmla="*/ 0 h 715"/>
                <a:gd name="T20" fmla="*/ 0 w 742"/>
                <a:gd name="T21" fmla="*/ 0 h 715"/>
                <a:gd name="T22" fmla="*/ 0 w 742"/>
                <a:gd name="T23" fmla="*/ 0 h 715"/>
                <a:gd name="T24" fmla="*/ 0 w 742"/>
                <a:gd name="T25" fmla="*/ 0 h 715"/>
                <a:gd name="T26" fmla="*/ 0 w 742"/>
                <a:gd name="T27" fmla="*/ 0 h 715"/>
                <a:gd name="T28" fmla="*/ 0 w 742"/>
                <a:gd name="T29" fmla="*/ 0 h 715"/>
                <a:gd name="T30" fmla="*/ 0 w 742"/>
                <a:gd name="T31" fmla="*/ 0 h 715"/>
                <a:gd name="T32" fmla="*/ 0 w 742"/>
                <a:gd name="T33" fmla="*/ 0 h 715"/>
                <a:gd name="T34" fmla="*/ 0 w 742"/>
                <a:gd name="T35" fmla="*/ 0 h 715"/>
                <a:gd name="T36" fmla="*/ 0 w 742"/>
                <a:gd name="T37" fmla="*/ 0 h 715"/>
                <a:gd name="T38" fmla="*/ 0 w 742"/>
                <a:gd name="T39" fmla="*/ 0 h 715"/>
                <a:gd name="T40" fmla="*/ 0 w 742"/>
                <a:gd name="T41" fmla="*/ 0 h 715"/>
                <a:gd name="T42" fmla="*/ 0 w 742"/>
                <a:gd name="T43" fmla="*/ 0 h 715"/>
                <a:gd name="T44" fmla="*/ 0 w 742"/>
                <a:gd name="T45" fmla="*/ 0 h 715"/>
                <a:gd name="T46" fmla="*/ 0 w 742"/>
                <a:gd name="T47" fmla="*/ 0 h 715"/>
                <a:gd name="T48" fmla="*/ 0 w 742"/>
                <a:gd name="T49" fmla="*/ 0 h 715"/>
                <a:gd name="T50" fmla="*/ 0 w 742"/>
                <a:gd name="T51" fmla="*/ 0 h 715"/>
                <a:gd name="T52" fmla="*/ 0 w 742"/>
                <a:gd name="T53" fmla="*/ 0 h 715"/>
                <a:gd name="T54" fmla="*/ 0 w 742"/>
                <a:gd name="T55" fmla="*/ 0 h 715"/>
                <a:gd name="T56" fmla="*/ 0 w 742"/>
                <a:gd name="T57" fmla="*/ 0 h 715"/>
                <a:gd name="T58" fmla="*/ 0 w 742"/>
                <a:gd name="T59" fmla="*/ 0 h 715"/>
                <a:gd name="T60" fmla="*/ 0 w 742"/>
                <a:gd name="T61" fmla="*/ 0 h 715"/>
                <a:gd name="T62" fmla="*/ 0 w 742"/>
                <a:gd name="T63" fmla="*/ 0 h 715"/>
                <a:gd name="T64" fmla="*/ 0 w 742"/>
                <a:gd name="T65" fmla="*/ 0 h 715"/>
                <a:gd name="T66" fmla="*/ 0 w 742"/>
                <a:gd name="T67" fmla="*/ 0 h 715"/>
                <a:gd name="T68" fmla="*/ 0 w 742"/>
                <a:gd name="T69" fmla="*/ 0 h 715"/>
                <a:gd name="T70" fmla="*/ 0 w 742"/>
                <a:gd name="T71" fmla="*/ 0 h 715"/>
                <a:gd name="T72" fmla="*/ 0 w 742"/>
                <a:gd name="T73" fmla="*/ 0 h 715"/>
                <a:gd name="T74" fmla="*/ 0 w 742"/>
                <a:gd name="T75" fmla="*/ 0 h 715"/>
                <a:gd name="T76" fmla="*/ 0 w 742"/>
                <a:gd name="T77" fmla="*/ 0 h 715"/>
                <a:gd name="T78" fmla="*/ 0 w 742"/>
                <a:gd name="T79" fmla="*/ 0 h 715"/>
                <a:gd name="T80" fmla="*/ 0 w 742"/>
                <a:gd name="T81" fmla="*/ 0 h 715"/>
                <a:gd name="T82" fmla="*/ 0 w 742"/>
                <a:gd name="T83" fmla="*/ 0 h 715"/>
                <a:gd name="T84" fmla="*/ 0 w 742"/>
                <a:gd name="T85" fmla="*/ 0 h 715"/>
                <a:gd name="T86" fmla="*/ 0 w 742"/>
                <a:gd name="T87" fmla="*/ 0 h 715"/>
                <a:gd name="T88" fmla="*/ 0 w 742"/>
                <a:gd name="T89" fmla="*/ 0 h 715"/>
                <a:gd name="T90" fmla="*/ 0 w 742"/>
                <a:gd name="T91" fmla="*/ 0 h 71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742"/>
                <a:gd name="T139" fmla="*/ 0 h 715"/>
                <a:gd name="T140" fmla="*/ 742 w 742"/>
                <a:gd name="T141" fmla="*/ 715 h 71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742" h="715">
                  <a:moveTo>
                    <a:pt x="125" y="86"/>
                  </a:moveTo>
                  <a:lnTo>
                    <a:pt x="109" y="97"/>
                  </a:lnTo>
                  <a:lnTo>
                    <a:pt x="92" y="114"/>
                  </a:lnTo>
                  <a:lnTo>
                    <a:pt x="76" y="138"/>
                  </a:lnTo>
                  <a:lnTo>
                    <a:pt x="61" y="164"/>
                  </a:lnTo>
                  <a:lnTo>
                    <a:pt x="48" y="192"/>
                  </a:lnTo>
                  <a:lnTo>
                    <a:pt x="37" y="221"/>
                  </a:lnTo>
                  <a:lnTo>
                    <a:pt x="29" y="246"/>
                  </a:lnTo>
                  <a:lnTo>
                    <a:pt x="25" y="266"/>
                  </a:lnTo>
                  <a:lnTo>
                    <a:pt x="15" y="359"/>
                  </a:lnTo>
                  <a:lnTo>
                    <a:pt x="8" y="449"/>
                  </a:lnTo>
                  <a:lnTo>
                    <a:pt x="2" y="517"/>
                  </a:lnTo>
                  <a:lnTo>
                    <a:pt x="0" y="544"/>
                  </a:lnTo>
                  <a:lnTo>
                    <a:pt x="1" y="549"/>
                  </a:lnTo>
                  <a:lnTo>
                    <a:pt x="4" y="562"/>
                  </a:lnTo>
                  <a:lnTo>
                    <a:pt x="11" y="583"/>
                  </a:lnTo>
                  <a:lnTo>
                    <a:pt x="21" y="607"/>
                  </a:lnTo>
                  <a:lnTo>
                    <a:pt x="35" y="633"/>
                  </a:lnTo>
                  <a:lnTo>
                    <a:pt x="54" y="658"/>
                  </a:lnTo>
                  <a:lnTo>
                    <a:pt x="80" y="678"/>
                  </a:lnTo>
                  <a:lnTo>
                    <a:pt x="112" y="695"/>
                  </a:lnTo>
                  <a:lnTo>
                    <a:pt x="137" y="702"/>
                  </a:lnTo>
                  <a:lnTo>
                    <a:pt x="162" y="709"/>
                  </a:lnTo>
                  <a:lnTo>
                    <a:pt x="186" y="712"/>
                  </a:lnTo>
                  <a:lnTo>
                    <a:pt x="208" y="714"/>
                  </a:lnTo>
                  <a:lnTo>
                    <a:pt x="229" y="715"/>
                  </a:lnTo>
                  <a:lnTo>
                    <a:pt x="250" y="715"/>
                  </a:lnTo>
                  <a:lnTo>
                    <a:pt x="269" y="713"/>
                  </a:lnTo>
                  <a:lnTo>
                    <a:pt x="286" y="711"/>
                  </a:lnTo>
                  <a:lnTo>
                    <a:pt x="302" y="708"/>
                  </a:lnTo>
                  <a:lnTo>
                    <a:pt x="316" y="704"/>
                  </a:lnTo>
                  <a:lnTo>
                    <a:pt x="329" y="701"/>
                  </a:lnTo>
                  <a:lnTo>
                    <a:pt x="339" y="698"/>
                  </a:lnTo>
                  <a:lnTo>
                    <a:pt x="347" y="695"/>
                  </a:lnTo>
                  <a:lnTo>
                    <a:pt x="353" y="692"/>
                  </a:lnTo>
                  <a:lnTo>
                    <a:pt x="357" y="691"/>
                  </a:lnTo>
                  <a:lnTo>
                    <a:pt x="358" y="690"/>
                  </a:lnTo>
                  <a:lnTo>
                    <a:pt x="361" y="689"/>
                  </a:lnTo>
                  <a:lnTo>
                    <a:pt x="371" y="686"/>
                  </a:lnTo>
                  <a:lnTo>
                    <a:pt x="387" y="681"/>
                  </a:lnTo>
                  <a:lnTo>
                    <a:pt x="407" y="674"/>
                  </a:lnTo>
                  <a:lnTo>
                    <a:pt x="431" y="665"/>
                  </a:lnTo>
                  <a:lnTo>
                    <a:pt x="458" y="657"/>
                  </a:lnTo>
                  <a:lnTo>
                    <a:pt x="487" y="646"/>
                  </a:lnTo>
                  <a:lnTo>
                    <a:pt x="516" y="635"/>
                  </a:lnTo>
                  <a:lnTo>
                    <a:pt x="547" y="624"/>
                  </a:lnTo>
                  <a:lnTo>
                    <a:pt x="576" y="612"/>
                  </a:lnTo>
                  <a:lnTo>
                    <a:pt x="604" y="601"/>
                  </a:lnTo>
                  <a:lnTo>
                    <a:pt x="629" y="591"/>
                  </a:lnTo>
                  <a:lnTo>
                    <a:pt x="652" y="580"/>
                  </a:lnTo>
                  <a:lnTo>
                    <a:pt x="669" y="570"/>
                  </a:lnTo>
                  <a:lnTo>
                    <a:pt x="682" y="562"/>
                  </a:lnTo>
                  <a:lnTo>
                    <a:pt x="689" y="555"/>
                  </a:lnTo>
                  <a:lnTo>
                    <a:pt x="706" y="510"/>
                  </a:lnTo>
                  <a:lnTo>
                    <a:pt x="720" y="451"/>
                  </a:lnTo>
                  <a:lnTo>
                    <a:pt x="732" y="381"/>
                  </a:lnTo>
                  <a:lnTo>
                    <a:pt x="740" y="306"/>
                  </a:lnTo>
                  <a:lnTo>
                    <a:pt x="742" y="233"/>
                  </a:lnTo>
                  <a:lnTo>
                    <a:pt x="739" y="165"/>
                  </a:lnTo>
                  <a:lnTo>
                    <a:pt x="729" y="111"/>
                  </a:lnTo>
                  <a:lnTo>
                    <a:pt x="713" y="74"/>
                  </a:lnTo>
                  <a:lnTo>
                    <a:pt x="690" y="49"/>
                  </a:lnTo>
                  <a:lnTo>
                    <a:pt x="668" y="31"/>
                  </a:lnTo>
                  <a:lnTo>
                    <a:pt x="648" y="18"/>
                  </a:lnTo>
                  <a:lnTo>
                    <a:pt x="630" y="9"/>
                  </a:lnTo>
                  <a:lnTo>
                    <a:pt x="614" y="4"/>
                  </a:lnTo>
                  <a:lnTo>
                    <a:pt x="602" y="1"/>
                  </a:lnTo>
                  <a:lnTo>
                    <a:pt x="594" y="0"/>
                  </a:lnTo>
                  <a:lnTo>
                    <a:pt x="592" y="0"/>
                  </a:lnTo>
                  <a:lnTo>
                    <a:pt x="590" y="0"/>
                  </a:lnTo>
                  <a:lnTo>
                    <a:pt x="585" y="0"/>
                  </a:lnTo>
                  <a:lnTo>
                    <a:pt x="576" y="0"/>
                  </a:lnTo>
                  <a:lnTo>
                    <a:pt x="564" y="0"/>
                  </a:lnTo>
                  <a:lnTo>
                    <a:pt x="549" y="1"/>
                  </a:lnTo>
                  <a:lnTo>
                    <a:pt x="532" y="1"/>
                  </a:lnTo>
                  <a:lnTo>
                    <a:pt x="513" y="3"/>
                  </a:lnTo>
                  <a:lnTo>
                    <a:pt x="491" y="4"/>
                  </a:lnTo>
                  <a:lnTo>
                    <a:pt x="469" y="6"/>
                  </a:lnTo>
                  <a:lnTo>
                    <a:pt x="445" y="7"/>
                  </a:lnTo>
                  <a:lnTo>
                    <a:pt x="420" y="10"/>
                  </a:lnTo>
                  <a:lnTo>
                    <a:pt x="395" y="13"/>
                  </a:lnTo>
                  <a:lnTo>
                    <a:pt x="369" y="17"/>
                  </a:lnTo>
                  <a:lnTo>
                    <a:pt x="343" y="22"/>
                  </a:lnTo>
                  <a:lnTo>
                    <a:pt x="318" y="26"/>
                  </a:lnTo>
                  <a:lnTo>
                    <a:pt x="293" y="33"/>
                  </a:lnTo>
                  <a:lnTo>
                    <a:pt x="262" y="42"/>
                  </a:lnTo>
                  <a:lnTo>
                    <a:pt x="233" y="49"/>
                  </a:lnTo>
                  <a:lnTo>
                    <a:pt x="209" y="57"/>
                  </a:lnTo>
                  <a:lnTo>
                    <a:pt x="188" y="63"/>
                  </a:lnTo>
                  <a:lnTo>
                    <a:pt x="169" y="69"/>
                  </a:lnTo>
                  <a:lnTo>
                    <a:pt x="153" y="75"/>
                  </a:lnTo>
                  <a:lnTo>
                    <a:pt x="139" y="81"/>
                  </a:lnTo>
                  <a:lnTo>
                    <a:pt x="125" y="86"/>
                  </a:lnTo>
                  <a:close/>
                </a:path>
              </a:pathLst>
            </a:custGeom>
            <a:solidFill>
              <a:srgbClr val="59A35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89" name="Freeform 87"/>
            <p:cNvSpPr>
              <a:spLocks/>
            </p:cNvSpPr>
            <p:nvPr/>
          </p:nvSpPr>
          <p:spPr bwMode="auto">
            <a:xfrm>
              <a:off x="989" y="1469"/>
              <a:ext cx="105" cy="230"/>
            </a:xfrm>
            <a:custGeom>
              <a:avLst/>
              <a:gdLst>
                <a:gd name="T0" fmla="*/ 0 w 317"/>
                <a:gd name="T1" fmla="*/ 0 h 690"/>
                <a:gd name="T2" fmla="*/ 0 w 317"/>
                <a:gd name="T3" fmla="*/ 0 h 690"/>
                <a:gd name="T4" fmla="*/ 0 w 317"/>
                <a:gd name="T5" fmla="*/ 0 h 690"/>
                <a:gd name="T6" fmla="*/ 0 w 317"/>
                <a:gd name="T7" fmla="*/ 0 h 690"/>
                <a:gd name="T8" fmla="*/ 0 w 317"/>
                <a:gd name="T9" fmla="*/ 0 h 690"/>
                <a:gd name="T10" fmla="*/ 0 w 317"/>
                <a:gd name="T11" fmla="*/ 0 h 690"/>
                <a:gd name="T12" fmla="*/ 0 w 317"/>
                <a:gd name="T13" fmla="*/ 0 h 690"/>
                <a:gd name="T14" fmla="*/ 0 w 317"/>
                <a:gd name="T15" fmla="*/ 0 h 690"/>
                <a:gd name="T16" fmla="*/ 0 w 317"/>
                <a:gd name="T17" fmla="*/ 0 h 690"/>
                <a:gd name="T18" fmla="*/ 0 w 317"/>
                <a:gd name="T19" fmla="*/ 0 h 690"/>
                <a:gd name="T20" fmla="*/ 0 w 317"/>
                <a:gd name="T21" fmla="*/ 0 h 690"/>
                <a:gd name="T22" fmla="*/ 0 w 317"/>
                <a:gd name="T23" fmla="*/ 0 h 690"/>
                <a:gd name="T24" fmla="*/ 0 w 317"/>
                <a:gd name="T25" fmla="*/ 0 h 690"/>
                <a:gd name="T26" fmla="*/ 0 w 317"/>
                <a:gd name="T27" fmla="*/ 0 h 690"/>
                <a:gd name="T28" fmla="*/ 0 w 317"/>
                <a:gd name="T29" fmla="*/ 0 h 690"/>
                <a:gd name="T30" fmla="*/ 0 w 317"/>
                <a:gd name="T31" fmla="*/ 0 h 690"/>
                <a:gd name="T32" fmla="*/ 0 w 317"/>
                <a:gd name="T33" fmla="*/ 0 h 690"/>
                <a:gd name="T34" fmla="*/ 0 w 317"/>
                <a:gd name="T35" fmla="*/ 0 h 690"/>
                <a:gd name="T36" fmla="*/ 0 w 317"/>
                <a:gd name="T37" fmla="*/ 0 h 690"/>
                <a:gd name="T38" fmla="*/ 0 w 317"/>
                <a:gd name="T39" fmla="*/ 0 h 69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17"/>
                <a:gd name="T61" fmla="*/ 0 h 690"/>
                <a:gd name="T62" fmla="*/ 317 w 317"/>
                <a:gd name="T63" fmla="*/ 690 h 690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17" h="690">
                  <a:moveTo>
                    <a:pt x="94" y="46"/>
                  </a:moveTo>
                  <a:lnTo>
                    <a:pt x="0" y="690"/>
                  </a:lnTo>
                  <a:lnTo>
                    <a:pt x="216" y="690"/>
                  </a:lnTo>
                  <a:lnTo>
                    <a:pt x="317" y="29"/>
                  </a:lnTo>
                  <a:lnTo>
                    <a:pt x="317" y="28"/>
                  </a:lnTo>
                  <a:lnTo>
                    <a:pt x="317" y="24"/>
                  </a:lnTo>
                  <a:lnTo>
                    <a:pt x="316" y="21"/>
                  </a:lnTo>
                  <a:lnTo>
                    <a:pt x="312" y="16"/>
                  </a:lnTo>
                  <a:lnTo>
                    <a:pt x="303" y="11"/>
                  </a:lnTo>
                  <a:lnTo>
                    <a:pt x="291" y="6"/>
                  </a:lnTo>
                  <a:lnTo>
                    <a:pt x="272" y="3"/>
                  </a:lnTo>
                  <a:lnTo>
                    <a:pt x="246" y="0"/>
                  </a:lnTo>
                  <a:lnTo>
                    <a:pt x="215" y="2"/>
                  </a:lnTo>
                  <a:lnTo>
                    <a:pt x="187" y="6"/>
                  </a:lnTo>
                  <a:lnTo>
                    <a:pt x="162" y="13"/>
                  </a:lnTo>
                  <a:lnTo>
                    <a:pt x="139" y="21"/>
                  </a:lnTo>
                  <a:lnTo>
                    <a:pt x="121" y="31"/>
                  </a:lnTo>
                  <a:lnTo>
                    <a:pt x="106" y="38"/>
                  </a:lnTo>
                  <a:lnTo>
                    <a:pt x="97" y="44"/>
                  </a:lnTo>
                  <a:lnTo>
                    <a:pt x="94" y="46"/>
                  </a:lnTo>
                  <a:close/>
                </a:path>
              </a:pathLst>
            </a:custGeom>
            <a:solidFill>
              <a:srgbClr val="A5A5A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90" name="Freeform 88"/>
            <p:cNvSpPr>
              <a:spLocks/>
            </p:cNvSpPr>
            <p:nvPr/>
          </p:nvSpPr>
          <p:spPr bwMode="auto">
            <a:xfrm>
              <a:off x="475" y="1227"/>
              <a:ext cx="621" cy="313"/>
            </a:xfrm>
            <a:custGeom>
              <a:avLst/>
              <a:gdLst>
                <a:gd name="T0" fmla="*/ 0 w 1863"/>
                <a:gd name="T1" fmla="*/ 0 h 940"/>
                <a:gd name="T2" fmla="*/ 0 w 1863"/>
                <a:gd name="T3" fmla="*/ 0 h 940"/>
                <a:gd name="T4" fmla="*/ 0 w 1863"/>
                <a:gd name="T5" fmla="*/ 0 h 940"/>
                <a:gd name="T6" fmla="*/ 0 w 1863"/>
                <a:gd name="T7" fmla="*/ 0 h 940"/>
                <a:gd name="T8" fmla="*/ 0 w 1863"/>
                <a:gd name="T9" fmla="*/ 0 h 940"/>
                <a:gd name="T10" fmla="*/ 0 w 1863"/>
                <a:gd name="T11" fmla="*/ 0 h 940"/>
                <a:gd name="T12" fmla="*/ 0 w 1863"/>
                <a:gd name="T13" fmla="*/ 0 h 940"/>
                <a:gd name="T14" fmla="*/ 0 w 1863"/>
                <a:gd name="T15" fmla="*/ 0 h 940"/>
                <a:gd name="T16" fmla="*/ 0 w 1863"/>
                <a:gd name="T17" fmla="*/ 0 h 940"/>
                <a:gd name="T18" fmla="*/ 0 w 1863"/>
                <a:gd name="T19" fmla="*/ 0 h 940"/>
                <a:gd name="T20" fmla="*/ 0 w 1863"/>
                <a:gd name="T21" fmla="*/ 0 h 940"/>
                <a:gd name="T22" fmla="*/ 0 w 1863"/>
                <a:gd name="T23" fmla="*/ 0 h 940"/>
                <a:gd name="T24" fmla="*/ 0 w 1863"/>
                <a:gd name="T25" fmla="*/ 0 h 940"/>
                <a:gd name="T26" fmla="*/ 0 w 1863"/>
                <a:gd name="T27" fmla="*/ 0 h 940"/>
                <a:gd name="T28" fmla="*/ 0 w 1863"/>
                <a:gd name="T29" fmla="*/ 0 h 940"/>
                <a:gd name="T30" fmla="*/ 0 w 1863"/>
                <a:gd name="T31" fmla="*/ 0 h 940"/>
                <a:gd name="T32" fmla="*/ 0 w 1863"/>
                <a:gd name="T33" fmla="*/ 0 h 940"/>
                <a:gd name="T34" fmla="*/ 0 w 1863"/>
                <a:gd name="T35" fmla="*/ 0 h 940"/>
                <a:gd name="T36" fmla="*/ 0 w 1863"/>
                <a:gd name="T37" fmla="*/ 0 h 940"/>
                <a:gd name="T38" fmla="*/ 0 w 1863"/>
                <a:gd name="T39" fmla="*/ 0 h 940"/>
                <a:gd name="T40" fmla="*/ 0 w 1863"/>
                <a:gd name="T41" fmla="*/ 0 h 940"/>
                <a:gd name="T42" fmla="*/ 0 w 1863"/>
                <a:gd name="T43" fmla="*/ 0 h 940"/>
                <a:gd name="T44" fmla="*/ 0 w 1863"/>
                <a:gd name="T45" fmla="*/ 0 h 940"/>
                <a:gd name="T46" fmla="*/ 0 w 1863"/>
                <a:gd name="T47" fmla="*/ 0 h 940"/>
                <a:gd name="T48" fmla="*/ 0 w 1863"/>
                <a:gd name="T49" fmla="*/ 0 h 940"/>
                <a:gd name="T50" fmla="*/ 0 w 1863"/>
                <a:gd name="T51" fmla="*/ 0 h 940"/>
                <a:gd name="T52" fmla="*/ 0 w 1863"/>
                <a:gd name="T53" fmla="*/ 0 h 940"/>
                <a:gd name="T54" fmla="*/ 0 w 1863"/>
                <a:gd name="T55" fmla="*/ 0 h 940"/>
                <a:gd name="T56" fmla="*/ 0 w 1863"/>
                <a:gd name="T57" fmla="*/ 0 h 940"/>
                <a:gd name="T58" fmla="*/ 0 w 1863"/>
                <a:gd name="T59" fmla="*/ 0 h 940"/>
                <a:gd name="T60" fmla="*/ 0 w 1863"/>
                <a:gd name="T61" fmla="*/ 0 h 940"/>
                <a:gd name="T62" fmla="*/ 0 w 1863"/>
                <a:gd name="T63" fmla="*/ 0 h 940"/>
                <a:gd name="T64" fmla="*/ 0 w 1863"/>
                <a:gd name="T65" fmla="*/ 0 h 940"/>
                <a:gd name="T66" fmla="*/ 0 w 1863"/>
                <a:gd name="T67" fmla="*/ 0 h 940"/>
                <a:gd name="T68" fmla="*/ 0 w 1863"/>
                <a:gd name="T69" fmla="*/ 0 h 940"/>
                <a:gd name="T70" fmla="*/ 0 w 1863"/>
                <a:gd name="T71" fmla="*/ 0 h 940"/>
                <a:gd name="T72" fmla="*/ 0 w 1863"/>
                <a:gd name="T73" fmla="*/ 0 h 940"/>
                <a:gd name="T74" fmla="*/ 0 w 1863"/>
                <a:gd name="T75" fmla="*/ 0 h 940"/>
                <a:gd name="T76" fmla="*/ 0 w 1863"/>
                <a:gd name="T77" fmla="*/ 0 h 940"/>
                <a:gd name="T78" fmla="*/ 0 w 1863"/>
                <a:gd name="T79" fmla="*/ 0 h 940"/>
                <a:gd name="T80" fmla="*/ 0 w 1863"/>
                <a:gd name="T81" fmla="*/ 0 h 940"/>
                <a:gd name="T82" fmla="*/ 0 w 1863"/>
                <a:gd name="T83" fmla="*/ 0 h 940"/>
                <a:gd name="T84" fmla="*/ 0 w 1863"/>
                <a:gd name="T85" fmla="*/ 0 h 940"/>
                <a:gd name="T86" fmla="*/ 0 w 1863"/>
                <a:gd name="T87" fmla="*/ 0 h 940"/>
                <a:gd name="T88" fmla="*/ 0 w 1863"/>
                <a:gd name="T89" fmla="*/ 0 h 940"/>
                <a:gd name="T90" fmla="*/ 0 w 1863"/>
                <a:gd name="T91" fmla="*/ 0 h 940"/>
                <a:gd name="T92" fmla="*/ 0 w 1863"/>
                <a:gd name="T93" fmla="*/ 0 h 940"/>
                <a:gd name="T94" fmla="*/ 0 w 1863"/>
                <a:gd name="T95" fmla="*/ 0 h 940"/>
                <a:gd name="T96" fmla="*/ 0 w 1863"/>
                <a:gd name="T97" fmla="*/ 0 h 940"/>
                <a:gd name="T98" fmla="*/ 0 w 1863"/>
                <a:gd name="T99" fmla="*/ 0 h 940"/>
                <a:gd name="T100" fmla="*/ 0 w 1863"/>
                <a:gd name="T101" fmla="*/ 0 h 940"/>
                <a:gd name="T102" fmla="*/ 0 w 1863"/>
                <a:gd name="T103" fmla="*/ 0 h 940"/>
                <a:gd name="T104" fmla="*/ 0 w 1863"/>
                <a:gd name="T105" fmla="*/ 0 h 940"/>
                <a:gd name="T106" fmla="*/ 0 w 1863"/>
                <a:gd name="T107" fmla="*/ 0 h 940"/>
                <a:gd name="T108" fmla="*/ 0 w 1863"/>
                <a:gd name="T109" fmla="*/ 0 h 940"/>
                <a:gd name="T110" fmla="*/ 0 w 1863"/>
                <a:gd name="T111" fmla="*/ 0 h 940"/>
                <a:gd name="T112" fmla="*/ 0 w 1863"/>
                <a:gd name="T113" fmla="*/ 0 h 940"/>
                <a:gd name="T114" fmla="*/ 0 w 1863"/>
                <a:gd name="T115" fmla="*/ 0 h 940"/>
                <a:gd name="T116" fmla="*/ 0 w 1863"/>
                <a:gd name="T117" fmla="*/ 0 h 940"/>
                <a:gd name="T118" fmla="*/ 0 w 1863"/>
                <a:gd name="T119" fmla="*/ 0 h 94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863"/>
                <a:gd name="T181" fmla="*/ 0 h 940"/>
                <a:gd name="T182" fmla="*/ 1863 w 1863"/>
                <a:gd name="T183" fmla="*/ 940 h 94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863" h="940">
                  <a:moveTo>
                    <a:pt x="894" y="802"/>
                  </a:moveTo>
                  <a:lnTo>
                    <a:pt x="968" y="777"/>
                  </a:lnTo>
                  <a:lnTo>
                    <a:pt x="967" y="793"/>
                  </a:lnTo>
                  <a:lnTo>
                    <a:pt x="965" y="809"/>
                  </a:lnTo>
                  <a:lnTo>
                    <a:pt x="962" y="825"/>
                  </a:lnTo>
                  <a:lnTo>
                    <a:pt x="958" y="841"/>
                  </a:lnTo>
                  <a:lnTo>
                    <a:pt x="952" y="858"/>
                  </a:lnTo>
                  <a:lnTo>
                    <a:pt x="943" y="872"/>
                  </a:lnTo>
                  <a:lnTo>
                    <a:pt x="932" y="885"/>
                  </a:lnTo>
                  <a:lnTo>
                    <a:pt x="918" y="896"/>
                  </a:lnTo>
                  <a:lnTo>
                    <a:pt x="904" y="898"/>
                  </a:lnTo>
                  <a:lnTo>
                    <a:pt x="890" y="896"/>
                  </a:lnTo>
                  <a:lnTo>
                    <a:pt x="876" y="890"/>
                  </a:lnTo>
                  <a:lnTo>
                    <a:pt x="862" y="882"/>
                  </a:lnTo>
                  <a:lnTo>
                    <a:pt x="848" y="871"/>
                  </a:lnTo>
                  <a:lnTo>
                    <a:pt x="837" y="859"/>
                  </a:lnTo>
                  <a:lnTo>
                    <a:pt x="826" y="844"/>
                  </a:lnTo>
                  <a:lnTo>
                    <a:pt x="817" y="828"/>
                  </a:lnTo>
                  <a:lnTo>
                    <a:pt x="894" y="802"/>
                  </a:lnTo>
                  <a:lnTo>
                    <a:pt x="888" y="773"/>
                  </a:lnTo>
                  <a:lnTo>
                    <a:pt x="807" y="801"/>
                  </a:lnTo>
                  <a:lnTo>
                    <a:pt x="800" y="795"/>
                  </a:lnTo>
                  <a:lnTo>
                    <a:pt x="793" y="785"/>
                  </a:lnTo>
                  <a:lnTo>
                    <a:pt x="789" y="774"/>
                  </a:lnTo>
                  <a:lnTo>
                    <a:pt x="782" y="763"/>
                  </a:lnTo>
                  <a:lnTo>
                    <a:pt x="794" y="758"/>
                  </a:lnTo>
                  <a:lnTo>
                    <a:pt x="808" y="754"/>
                  </a:lnTo>
                  <a:lnTo>
                    <a:pt x="822" y="748"/>
                  </a:lnTo>
                  <a:lnTo>
                    <a:pt x="838" y="743"/>
                  </a:lnTo>
                  <a:lnTo>
                    <a:pt x="853" y="737"/>
                  </a:lnTo>
                  <a:lnTo>
                    <a:pt x="868" y="733"/>
                  </a:lnTo>
                  <a:lnTo>
                    <a:pt x="881" y="729"/>
                  </a:lnTo>
                  <a:lnTo>
                    <a:pt x="894" y="724"/>
                  </a:lnTo>
                  <a:lnTo>
                    <a:pt x="886" y="696"/>
                  </a:lnTo>
                  <a:lnTo>
                    <a:pt x="788" y="729"/>
                  </a:lnTo>
                  <a:lnTo>
                    <a:pt x="787" y="726"/>
                  </a:lnTo>
                  <a:lnTo>
                    <a:pt x="787" y="723"/>
                  </a:lnTo>
                  <a:lnTo>
                    <a:pt x="787" y="720"/>
                  </a:lnTo>
                  <a:lnTo>
                    <a:pt x="787" y="716"/>
                  </a:lnTo>
                  <a:lnTo>
                    <a:pt x="747" y="712"/>
                  </a:lnTo>
                  <a:lnTo>
                    <a:pt x="747" y="733"/>
                  </a:lnTo>
                  <a:lnTo>
                    <a:pt x="749" y="752"/>
                  </a:lnTo>
                  <a:lnTo>
                    <a:pt x="753" y="773"/>
                  </a:lnTo>
                  <a:lnTo>
                    <a:pt x="760" y="792"/>
                  </a:lnTo>
                  <a:lnTo>
                    <a:pt x="767" y="811"/>
                  </a:lnTo>
                  <a:lnTo>
                    <a:pt x="776" y="830"/>
                  </a:lnTo>
                  <a:lnTo>
                    <a:pt x="787" y="847"/>
                  </a:lnTo>
                  <a:lnTo>
                    <a:pt x="798" y="864"/>
                  </a:lnTo>
                  <a:lnTo>
                    <a:pt x="811" y="881"/>
                  </a:lnTo>
                  <a:lnTo>
                    <a:pt x="825" y="897"/>
                  </a:lnTo>
                  <a:lnTo>
                    <a:pt x="840" y="911"/>
                  </a:lnTo>
                  <a:lnTo>
                    <a:pt x="856" y="922"/>
                  </a:lnTo>
                  <a:lnTo>
                    <a:pt x="873" y="931"/>
                  </a:lnTo>
                  <a:lnTo>
                    <a:pt x="892" y="937"/>
                  </a:lnTo>
                  <a:lnTo>
                    <a:pt x="911" y="940"/>
                  </a:lnTo>
                  <a:lnTo>
                    <a:pt x="932" y="938"/>
                  </a:lnTo>
                  <a:lnTo>
                    <a:pt x="947" y="934"/>
                  </a:lnTo>
                  <a:lnTo>
                    <a:pt x="960" y="927"/>
                  </a:lnTo>
                  <a:lnTo>
                    <a:pt x="971" y="918"/>
                  </a:lnTo>
                  <a:lnTo>
                    <a:pt x="981" y="908"/>
                  </a:lnTo>
                  <a:lnTo>
                    <a:pt x="987" y="896"/>
                  </a:lnTo>
                  <a:lnTo>
                    <a:pt x="994" y="883"/>
                  </a:lnTo>
                  <a:lnTo>
                    <a:pt x="999" y="869"/>
                  </a:lnTo>
                  <a:lnTo>
                    <a:pt x="1002" y="854"/>
                  </a:lnTo>
                  <a:lnTo>
                    <a:pt x="1035" y="592"/>
                  </a:lnTo>
                  <a:lnTo>
                    <a:pt x="1037" y="572"/>
                  </a:lnTo>
                  <a:lnTo>
                    <a:pt x="1040" y="552"/>
                  </a:lnTo>
                  <a:lnTo>
                    <a:pt x="1044" y="532"/>
                  </a:lnTo>
                  <a:lnTo>
                    <a:pt x="1048" y="513"/>
                  </a:lnTo>
                  <a:lnTo>
                    <a:pt x="1052" y="493"/>
                  </a:lnTo>
                  <a:lnTo>
                    <a:pt x="1057" y="475"/>
                  </a:lnTo>
                  <a:lnTo>
                    <a:pt x="1063" y="456"/>
                  </a:lnTo>
                  <a:lnTo>
                    <a:pt x="1070" y="438"/>
                  </a:lnTo>
                  <a:lnTo>
                    <a:pt x="1077" y="416"/>
                  </a:lnTo>
                  <a:lnTo>
                    <a:pt x="1087" y="395"/>
                  </a:lnTo>
                  <a:lnTo>
                    <a:pt x="1098" y="374"/>
                  </a:lnTo>
                  <a:lnTo>
                    <a:pt x="1111" y="353"/>
                  </a:lnTo>
                  <a:lnTo>
                    <a:pt x="1125" y="334"/>
                  </a:lnTo>
                  <a:lnTo>
                    <a:pt x="1139" y="314"/>
                  </a:lnTo>
                  <a:lnTo>
                    <a:pt x="1155" y="297"/>
                  </a:lnTo>
                  <a:lnTo>
                    <a:pt x="1173" y="280"/>
                  </a:lnTo>
                  <a:lnTo>
                    <a:pt x="1191" y="264"/>
                  </a:lnTo>
                  <a:lnTo>
                    <a:pt x="1210" y="249"/>
                  </a:lnTo>
                  <a:lnTo>
                    <a:pt x="1230" y="236"/>
                  </a:lnTo>
                  <a:lnTo>
                    <a:pt x="1251" y="225"/>
                  </a:lnTo>
                  <a:lnTo>
                    <a:pt x="1273" y="216"/>
                  </a:lnTo>
                  <a:lnTo>
                    <a:pt x="1294" y="207"/>
                  </a:lnTo>
                  <a:lnTo>
                    <a:pt x="1317" y="201"/>
                  </a:lnTo>
                  <a:lnTo>
                    <a:pt x="1341" y="197"/>
                  </a:lnTo>
                  <a:lnTo>
                    <a:pt x="1354" y="212"/>
                  </a:lnTo>
                  <a:lnTo>
                    <a:pt x="1366" y="225"/>
                  </a:lnTo>
                  <a:lnTo>
                    <a:pt x="1378" y="238"/>
                  </a:lnTo>
                  <a:lnTo>
                    <a:pt x="1391" y="249"/>
                  </a:lnTo>
                  <a:lnTo>
                    <a:pt x="1406" y="259"/>
                  </a:lnTo>
                  <a:lnTo>
                    <a:pt x="1423" y="268"/>
                  </a:lnTo>
                  <a:lnTo>
                    <a:pt x="1445" y="276"/>
                  </a:lnTo>
                  <a:lnTo>
                    <a:pt x="1471" y="284"/>
                  </a:lnTo>
                  <a:lnTo>
                    <a:pt x="1486" y="287"/>
                  </a:lnTo>
                  <a:lnTo>
                    <a:pt x="1500" y="288"/>
                  </a:lnTo>
                  <a:lnTo>
                    <a:pt x="1515" y="289"/>
                  </a:lnTo>
                  <a:lnTo>
                    <a:pt x="1530" y="289"/>
                  </a:lnTo>
                  <a:lnTo>
                    <a:pt x="1544" y="287"/>
                  </a:lnTo>
                  <a:lnTo>
                    <a:pt x="1557" y="285"/>
                  </a:lnTo>
                  <a:lnTo>
                    <a:pt x="1571" y="282"/>
                  </a:lnTo>
                  <a:lnTo>
                    <a:pt x="1584" y="276"/>
                  </a:lnTo>
                  <a:lnTo>
                    <a:pt x="1597" y="272"/>
                  </a:lnTo>
                  <a:lnTo>
                    <a:pt x="1609" y="265"/>
                  </a:lnTo>
                  <a:lnTo>
                    <a:pt x="1622" y="259"/>
                  </a:lnTo>
                  <a:lnTo>
                    <a:pt x="1634" y="251"/>
                  </a:lnTo>
                  <a:lnTo>
                    <a:pt x="1645" y="243"/>
                  </a:lnTo>
                  <a:lnTo>
                    <a:pt x="1656" y="234"/>
                  </a:lnTo>
                  <a:lnTo>
                    <a:pt x="1667" y="224"/>
                  </a:lnTo>
                  <a:lnTo>
                    <a:pt x="1678" y="214"/>
                  </a:lnTo>
                  <a:lnTo>
                    <a:pt x="1713" y="234"/>
                  </a:lnTo>
                  <a:lnTo>
                    <a:pt x="1743" y="258"/>
                  </a:lnTo>
                  <a:lnTo>
                    <a:pt x="1769" y="286"/>
                  </a:lnTo>
                  <a:lnTo>
                    <a:pt x="1792" y="319"/>
                  </a:lnTo>
                  <a:lnTo>
                    <a:pt x="1809" y="353"/>
                  </a:lnTo>
                  <a:lnTo>
                    <a:pt x="1823" y="391"/>
                  </a:lnTo>
                  <a:lnTo>
                    <a:pt x="1831" y="429"/>
                  </a:lnTo>
                  <a:lnTo>
                    <a:pt x="1834" y="469"/>
                  </a:lnTo>
                  <a:lnTo>
                    <a:pt x="1836" y="496"/>
                  </a:lnTo>
                  <a:lnTo>
                    <a:pt x="1840" y="527"/>
                  </a:lnTo>
                  <a:lnTo>
                    <a:pt x="1843" y="550"/>
                  </a:lnTo>
                  <a:lnTo>
                    <a:pt x="1846" y="556"/>
                  </a:lnTo>
                  <a:lnTo>
                    <a:pt x="1858" y="507"/>
                  </a:lnTo>
                  <a:lnTo>
                    <a:pt x="1863" y="456"/>
                  </a:lnTo>
                  <a:lnTo>
                    <a:pt x="1861" y="404"/>
                  </a:lnTo>
                  <a:lnTo>
                    <a:pt x="1853" y="355"/>
                  </a:lnTo>
                  <a:lnTo>
                    <a:pt x="1848" y="339"/>
                  </a:lnTo>
                  <a:lnTo>
                    <a:pt x="1843" y="323"/>
                  </a:lnTo>
                  <a:lnTo>
                    <a:pt x="1836" y="307"/>
                  </a:lnTo>
                  <a:lnTo>
                    <a:pt x="1828" y="291"/>
                  </a:lnTo>
                  <a:lnTo>
                    <a:pt x="1819" y="277"/>
                  </a:lnTo>
                  <a:lnTo>
                    <a:pt x="1809" y="263"/>
                  </a:lnTo>
                  <a:lnTo>
                    <a:pt x="1799" y="249"/>
                  </a:lnTo>
                  <a:lnTo>
                    <a:pt x="1787" y="236"/>
                  </a:lnTo>
                  <a:lnTo>
                    <a:pt x="1775" y="224"/>
                  </a:lnTo>
                  <a:lnTo>
                    <a:pt x="1762" y="212"/>
                  </a:lnTo>
                  <a:lnTo>
                    <a:pt x="1749" y="200"/>
                  </a:lnTo>
                  <a:lnTo>
                    <a:pt x="1735" y="189"/>
                  </a:lnTo>
                  <a:lnTo>
                    <a:pt x="1720" y="179"/>
                  </a:lnTo>
                  <a:lnTo>
                    <a:pt x="1705" y="169"/>
                  </a:lnTo>
                  <a:lnTo>
                    <a:pt x="1691" y="160"/>
                  </a:lnTo>
                  <a:lnTo>
                    <a:pt x="1676" y="152"/>
                  </a:lnTo>
                  <a:lnTo>
                    <a:pt x="1673" y="153"/>
                  </a:lnTo>
                  <a:lnTo>
                    <a:pt x="1671" y="154"/>
                  </a:lnTo>
                  <a:lnTo>
                    <a:pt x="1668" y="155"/>
                  </a:lnTo>
                  <a:lnTo>
                    <a:pt x="1666" y="157"/>
                  </a:lnTo>
                  <a:lnTo>
                    <a:pt x="1663" y="160"/>
                  </a:lnTo>
                  <a:lnTo>
                    <a:pt x="1659" y="166"/>
                  </a:lnTo>
                  <a:lnTo>
                    <a:pt x="1651" y="173"/>
                  </a:lnTo>
                  <a:lnTo>
                    <a:pt x="1642" y="183"/>
                  </a:lnTo>
                  <a:lnTo>
                    <a:pt x="1629" y="195"/>
                  </a:lnTo>
                  <a:lnTo>
                    <a:pt x="1617" y="205"/>
                  </a:lnTo>
                  <a:lnTo>
                    <a:pt x="1607" y="213"/>
                  </a:lnTo>
                  <a:lnTo>
                    <a:pt x="1596" y="221"/>
                  </a:lnTo>
                  <a:lnTo>
                    <a:pt x="1586" y="226"/>
                  </a:lnTo>
                  <a:lnTo>
                    <a:pt x="1576" y="232"/>
                  </a:lnTo>
                  <a:lnTo>
                    <a:pt x="1568" y="235"/>
                  </a:lnTo>
                  <a:lnTo>
                    <a:pt x="1558" y="238"/>
                  </a:lnTo>
                  <a:lnTo>
                    <a:pt x="1548" y="239"/>
                  </a:lnTo>
                  <a:lnTo>
                    <a:pt x="1538" y="240"/>
                  </a:lnTo>
                  <a:lnTo>
                    <a:pt x="1528" y="242"/>
                  </a:lnTo>
                  <a:lnTo>
                    <a:pt x="1518" y="242"/>
                  </a:lnTo>
                  <a:lnTo>
                    <a:pt x="1506" y="240"/>
                  </a:lnTo>
                  <a:lnTo>
                    <a:pt x="1493" y="240"/>
                  </a:lnTo>
                  <a:lnTo>
                    <a:pt x="1479" y="239"/>
                  </a:lnTo>
                  <a:lnTo>
                    <a:pt x="1463" y="238"/>
                  </a:lnTo>
                  <a:lnTo>
                    <a:pt x="1454" y="234"/>
                  </a:lnTo>
                  <a:lnTo>
                    <a:pt x="1443" y="231"/>
                  </a:lnTo>
                  <a:lnTo>
                    <a:pt x="1433" y="226"/>
                  </a:lnTo>
                  <a:lnTo>
                    <a:pt x="1422" y="222"/>
                  </a:lnTo>
                  <a:lnTo>
                    <a:pt x="1412" y="218"/>
                  </a:lnTo>
                  <a:lnTo>
                    <a:pt x="1403" y="211"/>
                  </a:lnTo>
                  <a:lnTo>
                    <a:pt x="1395" y="204"/>
                  </a:lnTo>
                  <a:lnTo>
                    <a:pt x="1387" y="195"/>
                  </a:lnTo>
                  <a:lnTo>
                    <a:pt x="1391" y="192"/>
                  </a:lnTo>
                  <a:lnTo>
                    <a:pt x="1394" y="187"/>
                  </a:lnTo>
                  <a:lnTo>
                    <a:pt x="1396" y="183"/>
                  </a:lnTo>
                  <a:lnTo>
                    <a:pt x="1399" y="179"/>
                  </a:lnTo>
                  <a:lnTo>
                    <a:pt x="1407" y="156"/>
                  </a:lnTo>
                  <a:lnTo>
                    <a:pt x="1410" y="132"/>
                  </a:lnTo>
                  <a:lnTo>
                    <a:pt x="1410" y="108"/>
                  </a:lnTo>
                  <a:lnTo>
                    <a:pt x="1408" y="85"/>
                  </a:lnTo>
                  <a:lnTo>
                    <a:pt x="1403" y="61"/>
                  </a:lnTo>
                  <a:lnTo>
                    <a:pt x="1394" y="40"/>
                  </a:lnTo>
                  <a:lnTo>
                    <a:pt x="1383" y="19"/>
                  </a:lnTo>
                  <a:lnTo>
                    <a:pt x="1370" y="0"/>
                  </a:lnTo>
                  <a:lnTo>
                    <a:pt x="1369" y="5"/>
                  </a:lnTo>
                  <a:lnTo>
                    <a:pt x="1370" y="22"/>
                  </a:lnTo>
                  <a:lnTo>
                    <a:pt x="1372" y="46"/>
                  </a:lnTo>
                  <a:lnTo>
                    <a:pt x="1373" y="75"/>
                  </a:lnTo>
                  <a:lnTo>
                    <a:pt x="1371" y="105"/>
                  </a:lnTo>
                  <a:lnTo>
                    <a:pt x="1366" y="132"/>
                  </a:lnTo>
                  <a:lnTo>
                    <a:pt x="1354" y="154"/>
                  </a:lnTo>
                  <a:lnTo>
                    <a:pt x="1334" y="167"/>
                  </a:lnTo>
                  <a:lnTo>
                    <a:pt x="1313" y="167"/>
                  </a:lnTo>
                  <a:lnTo>
                    <a:pt x="1291" y="169"/>
                  </a:lnTo>
                  <a:lnTo>
                    <a:pt x="1270" y="173"/>
                  </a:lnTo>
                  <a:lnTo>
                    <a:pt x="1250" y="179"/>
                  </a:lnTo>
                  <a:lnTo>
                    <a:pt x="1230" y="185"/>
                  </a:lnTo>
                  <a:lnTo>
                    <a:pt x="1211" y="194"/>
                  </a:lnTo>
                  <a:lnTo>
                    <a:pt x="1192" y="203"/>
                  </a:lnTo>
                  <a:lnTo>
                    <a:pt x="1174" y="213"/>
                  </a:lnTo>
                  <a:lnTo>
                    <a:pt x="1156" y="225"/>
                  </a:lnTo>
                  <a:lnTo>
                    <a:pt x="1139" y="238"/>
                  </a:lnTo>
                  <a:lnTo>
                    <a:pt x="1124" y="252"/>
                  </a:lnTo>
                  <a:lnTo>
                    <a:pt x="1109" y="268"/>
                  </a:lnTo>
                  <a:lnTo>
                    <a:pt x="1095" y="283"/>
                  </a:lnTo>
                  <a:lnTo>
                    <a:pt x="1082" y="300"/>
                  </a:lnTo>
                  <a:lnTo>
                    <a:pt x="1069" y="317"/>
                  </a:lnTo>
                  <a:lnTo>
                    <a:pt x="1058" y="335"/>
                  </a:lnTo>
                  <a:lnTo>
                    <a:pt x="1049" y="351"/>
                  </a:lnTo>
                  <a:lnTo>
                    <a:pt x="1042" y="368"/>
                  </a:lnTo>
                  <a:lnTo>
                    <a:pt x="1036" y="386"/>
                  </a:lnTo>
                  <a:lnTo>
                    <a:pt x="1032" y="403"/>
                  </a:lnTo>
                  <a:lnTo>
                    <a:pt x="1027" y="421"/>
                  </a:lnTo>
                  <a:lnTo>
                    <a:pt x="1023" y="439"/>
                  </a:lnTo>
                  <a:lnTo>
                    <a:pt x="1019" y="456"/>
                  </a:lnTo>
                  <a:lnTo>
                    <a:pt x="1014" y="474"/>
                  </a:lnTo>
                  <a:lnTo>
                    <a:pt x="1006" y="469"/>
                  </a:lnTo>
                  <a:lnTo>
                    <a:pt x="994" y="465"/>
                  </a:lnTo>
                  <a:lnTo>
                    <a:pt x="979" y="461"/>
                  </a:lnTo>
                  <a:lnTo>
                    <a:pt x="963" y="455"/>
                  </a:lnTo>
                  <a:lnTo>
                    <a:pt x="948" y="449"/>
                  </a:lnTo>
                  <a:lnTo>
                    <a:pt x="934" y="442"/>
                  </a:lnTo>
                  <a:lnTo>
                    <a:pt x="924" y="436"/>
                  </a:lnTo>
                  <a:lnTo>
                    <a:pt x="920" y="428"/>
                  </a:lnTo>
                  <a:lnTo>
                    <a:pt x="901" y="431"/>
                  </a:lnTo>
                  <a:lnTo>
                    <a:pt x="870" y="437"/>
                  </a:lnTo>
                  <a:lnTo>
                    <a:pt x="831" y="442"/>
                  </a:lnTo>
                  <a:lnTo>
                    <a:pt x="785" y="451"/>
                  </a:lnTo>
                  <a:lnTo>
                    <a:pt x="732" y="460"/>
                  </a:lnTo>
                  <a:lnTo>
                    <a:pt x="676" y="468"/>
                  </a:lnTo>
                  <a:lnTo>
                    <a:pt x="617" y="478"/>
                  </a:lnTo>
                  <a:lnTo>
                    <a:pt x="558" y="488"/>
                  </a:lnTo>
                  <a:lnTo>
                    <a:pt x="499" y="498"/>
                  </a:lnTo>
                  <a:lnTo>
                    <a:pt x="444" y="507"/>
                  </a:lnTo>
                  <a:lnTo>
                    <a:pt x="392" y="516"/>
                  </a:lnTo>
                  <a:lnTo>
                    <a:pt x="345" y="524"/>
                  </a:lnTo>
                  <a:lnTo>
                    <a:pt x="306" y="530"/>
                  </a:lnTo>
                  <a:lnTo>
                    <a:pt x="277" y="534"/>
                  </a:lnTo>
                  <a:lnTo>
                    <a:pt x="257" y="538"/>
                  </a:lnTo>
                  <a:lnTo>
                    <a:pt x="251" y="539"/>
                  </a:lnTo>
                  <a:lnTo>
                    <a:pt x="236" y="534"/>
                  </a:lnTo>
                  <a:lnTo>
                    <a:pt x="221" y="529"/>
                  </a:lnTo>
                  <a:lnTo>
                    <a:pt x="206" y="525"/>
                  </a:lnTo>
                  <a:lnTo>
                    <a:pt x="191" y="519"/>
                  </a:lnTo>
                  <a:lnTo>
                    <a:pt x="176" y="514"/>
                  </a:lnTo>
                  <a:lnTo>
                    <a:pt x="161" y="508"/>
                  </a:lnTo>
                  <a:lnTo>
                    <a:pt x="147" y="504"/>
                  </a:lnTo>
                  <a:lnTo>
                    <a:pt x="132" y="499"/>
                  </a:lnTo>
                  <a:lnTo>
                    <a:pt x="116" y="493"/>
                  </a:lnTo>
                  <a:lnTo>
                    <a:pt x="101" y="489"/>
                  </a:lnTo>
                  <a:lnTo>
                    <a:pt x="87" y="483"/>
                  </a:lnTo>
                  <a:lnTo>
                    <a:pt x="72" y="479"/>
                  </a:lnTo>
                  <a:lnTo>
                    <a:pt x="57" y="475"/>
                  </a:lnTo>
                  <a:lnTo>
                    <a:pt x="42" y="470"/>
                  </a:lnTo>
                  <a:lnTo>
                    <a:pt x="26" y="466"/>
                  </a:lnTo>
                  <a:lnTo>
                    <a:pt x="11" y="462"/>
                  </a:lnTo>
                  <a:lnTo>
                    <a:pt x="0" y="473"/>
                  </a:lnTo>
                  <a:lnTo>
                    <a:pt x="4" y="475"/>
                  </a:lnTo>
                  <a:lnTo>
                    <a:pt x="10" y="478"/>
                  </a:lnTo>
                  <a:lnTo>
                    <a:pt x="21" y="482"/>
                  </a:lnTo>
                  <a:lnTo>
                    <a:pt x="34" y="488"/>
                  </a:lnTo>
                  <a:lnTo>
                    <a:pt x="50" y="493"/>
                  </a:lnTo>
                  <a:lnTo>
                    <a:pt x="68" y="500"/>
                  </a:lnTo>
                  <a:lnTo>
                    <a:pt x="86" y="507"/>
                  </a:lnTo>
                  <a:lnTo>
                    <a:pt x="105" y="514"/>
                  </a:lnTo>
                  <a:lnTo>
                    <a:pt x="123" y="521"/>
                  </a:lnTo>
                  <a:lnTo>
                    <a:pt x="141" y="528"/>
                  </a:lnTo>
                  <a:lnTo>
                    <a:pt x="159" y="534"/>
                  </a:lnTo>
                  <a:lnTo>
                    <a:pt x="174" y="540"/>
                  </a:lnTo>
                  <a:lnTo>
                    <a:pt x="187" y="545"/>
                  </a:lnTo>
                  <a:lnTo>
                    <a:pt x="197" y="549"/>
                  </a:lnTo>
                  <a:lnTo>
                    <a:pt x="203" y="551"/>
                  </a:lnTo>
                  <a:lnTo>
                    <a:pt x="205" y="552"/>
                  </a:lnTo>
                  <a:lnTo>
                    <a:pt x="204" y="552"/>
                  </a:lnTo>
                  <a:lnTo>
                    <a:pt x="201" y="553"/>
                  </a:lnTo>
                  <a:lnTo>
                    <a:pt x="197" y="555"/>
                  </a:lnTo>
                  <a:lnTo>
                    <a:pt x="191" y="557"/>
                  </a:lnTo>
                  <a:lnTo>
                    <a:pt x="185" y="559"/>
                  </a:lnTo>
                  <a:lnTo>
                    <a:pt x="179" y="563"/>
                  </a:lnTo>
                  <a:lnTo>
                    <a:pt x="174" y="565"/>
                  </a:lnTo>
                  <a:lnTo>
                    <a:pt x="170" y="568"/>
                  </a:lnTo>
                  <a:lnTo>
                    <a:pt x="463" y="697"/>
                  </a:lnTo>
                  <a:lnTo>
                    <a:pt x="469" y="699"/>
                  </a:lnTo>
                  <a:lnTo>
                    <a:pt x="474" y="700"/>
                  </a:lnTo>
                  <a:lnTo>
                    <a:pt x="480" y="700"/>
                  </a:lnTo>
                  <a:lnTo>
                    <a:pt x="485" y="696"/>
                  </a:lnTo>
                  <a:lnTo>
                    <a:pt x="232" y="576"/>
                  </a:lnTo>
                  <a:lnTo>
                    <a:pt x="250" y="571"/>
                  </a:lnTo>
                  <a:lnTo>
                    <a:pt x="279" y="566"/>
                  </a:lnTo>
                  <a:lnTo>
                    <a:pt x="317" y="557"/>
                  </a:lnTo>
                  <a:lnTo>
                    <a:pt x="364" y="549"/>
                  </a:lnTo>
                  <a:lnTo>
                    <a:pt x="417" y="539"/>
                  </a:lnTo>
                  <a:lnTo>
                    <a:pt x="474" y="528"/>
                  </a:lnTo>
                  <a:lnTo>
                    <a:pt x="535" y="516"/>
                  </a:lnTo>
                  <a:lnTo>
                    <a:pt x="596" y="505"/>
                  </a:lnTo>
                  <a:lnTo>
                    <a:pt x="657" y="494"/>
                  </a:lnTo>
                  <a:lnTo>
                    <a:pt x="714" y="483"/>
                  </a:lnTo>
                  <a:lnTo>
                    <a:pt x="768" y="474"/>
                  </a:lnTo>
                  <a:lnTo>
                    <a:pt x="816" y="464"/>
                  </a:lnTo>
                  <a:lnTo>
                    <a:pt x="857" y="457"/>
                  </a:lnTo>
                  <a:lnTo>
                    <a:pt x="888" y="451"/>
                  </a:lnTo>
                  <a:lnTo>
                    <a:pt x="908" y="448"/>
                  </a:lnTo>
                  <a:lnTo>
                    <a:pt x="915" y="447"/>
                  </a:lnTo>
                  <a:lnTo>
                    <a:pt x="927" y="453"/>
                  </a:lnTo>
                  <a:lnTo>
                    <a:pt x="939" y="460"/>
                  </a:lnTo>
                  <a:lnTo>
                    <a:pt x="952" y="466"/>
                  </a:lnTo>
                  <a:lnTo>
                    <a:pt x="965" y="474"/>
                  </a:lnTo>
                  <a:lnTo>
                    <a:pt x="976" y="481"/>
                  </a:lnTo>
                  <a:lnTo>
                    <a:pt x="988" y="489"/>
                  </a:lnTo>
                  <a:lnTo>
                    <a:pt x="1000" y="496"/>
                  </a:lnTo>
                  <a:lnTo>
                    <a:pt x="1011" y="505"/>
                  </a:lnTo>
                  <a:lnTo>
                    <a:pt x="1010" y="533"/>
                  </a:lnTo>
                  <a:lnTo>
                    <a:pt x="1006" y="559"/>
                  </a:lnTo>
                  <a:lnTo>
                    <a:pt x="1000" y="587"/>
                  </a:lnTo>
                  <a:lnTo>
                    <a:pt x="994" y="611"/>
                  </a:lnTo>
                  <a:lnTo>
                    <a:pt x="986" y="603"/>
                  </a:lnTo>
                  <a:lnTo>
                    <a:pt x="979" y="594"/>
                  </a:lnTo>
                  <a:lnTo>
                    <a:pt x="971" y="585"/>
                  </a:lnTo>
                  <a:lnTo>
                    <a:pt x="963" y="578"/>
                  </a:lnTo>
                  <a:lnTo>
                    <a:pt x="956" y="570"/>
                  </a:lnTo>
                  <a:lnTo>
                    <a:pt x="948" y="563"/>
                  </a:lnTo>
                  <a:lnTo>
                    <a:pt x="940" y="555"/>
                  </a:lnTo>
                  <a:lnTo>
                    <a:pt x="930" y="549"/>
                  </a:lnTo>
                  <a:lnTo>
                    <a:pt x="937" y="549"/>
                  </a:lnTo>
                  <a:lnTo>
                    <a:pt x="945" y="551"/>
                  </a:lnTo>
                  <a:lnTo>
                    <a:pt x="953" y="556"/>
                  </a:lnTo>
                  <a:lnTo>
                    <a:pt x="959" y="562"/>
                  </a:lnTo>
                  <a:lnTo>
                    <a:pt x="967" y="567"/>
                  </a:lnTo>
                  <a:lnTo>
                    <a:pt x="974" y="569"/>
                  </a:lnTo>
                  <a:lnTo>
                    <a:pt x="982" y="569"/>
                  </a:lnTo>
                  <a:lnTo>
                    <a:pt x="991" y="565"/>
                  </a:lnTo>
                  <a:lnTo>
                    <a:pt x="983" y="552"/>
                  </a:lnTo>
                  <a:lnTo>
                    <a:pt x="973" y="540"/>
                  </a:lnTo>
                  <a:lnTo>
                    <a:pt x="963" y="529"/>
                  </a:lnTo>
                  <a:lnTo>
                    <a:pt x="952" y="518"/>
                  </a:lnTo>
                  <a:lnTo>
                    <a:pt x="940" y="508"/>
                  </a:lnTo>
                  <a:lnTo>
                    <a:pt x="927" y="500"/>
                  </a:lnTo>
                  <a:lnTo>
                    <a:pt x="914" y="492"/>
                  </a:lnTo>
                  <a:lnTo>
                    <a:pt x="901" y="486"/>
                  </a:lnTo>
                  <a:lnTo>
                    <a:pt x="909" y="487"/>
                  </a:lnTo>
                  <a:lnTo>
                    <a:pt x="918" y="488"/>
                  </a:lnTo>
                  <a:lnTo>
                    <a:pt x="927" y="490"/>
                  </a:lnTo>
                  <a:lnTo>
                    <a:pt x="935" y="492"/>
                  </a:lnTo>
                  <a:lnTo>
                    <a:pt x="944" y="494"/>
                  </a:lnTo>
                  <a:lnTo>
                    <a:pt x="953" y="498"/>
                  </a:lnTo>
                  <a:lnTo>
                    <a:pt x="960" y="501"/>
                  </a:lnTo>
                  <a:lnTo>
                    <a:pt x="968" y="505"/>
                  </a:lnTo>
                  <a:lnTo>
                    <a:pt x="972" y="506"/>
                  </a:lnTo>
                  <a:lnTo>
                    <a:pt x="976" y="510"/>
                  </a:lnTo>
                  <a:lnTo>
                    <a:pt x="981" y="514"/>
                  </a:lnTo>
                  <a:lnTo>
                    <a:pt x="984" y="517"/>
                  </a:lnTo>
                  <a:lnTo>
                    <a:pt x="988" y="521"/>
                  </a:lnTo>
                  <a:lnTo>
                    <a:pt x="993" y="523"/>
                  </a:lnTo>
                  <a:lnTo>
                    <a:pt x="997" y="521"/>
                  </a:lnTo>
                  <a:lnTo>
                    <a:pt x="1002" y="517"/>
                  </a:lnTo>
                  <a:lnTo>
                    <a:pt x="995" y="507"/>
                  </a:lnTo>
                  <a:lnTo>
                    <a:pt x="986" y="500"/>
                  </a:lnTo>
                  <a:lnTo>
                    <a:pt x="976" y="493"/>
                  </a:lnTo>
                  <a:lnTo>
                    <a:pt x="967" y="488"/>
                  </a:lnTo>
                  <a:lnTo>
                    <a:pt x="956" y="483"/>
                  </a:lnTo>
                  <a:lnTo>
                    <a:pt x="945" y="480"/>
                  </a:lnTo>
                  <a:lnTo>
                    <a:pt x="933" y="476"/>
                  </a:lnTo>
                  <a:lnTo>
                    <a:pt x="922" y="473"/>
                  </a:lnTo>
                  <a:lnTo>
                    <a:pt x="916" y="470"/>
                  </a:lnTo>
                  <a:lnTo>
                    <a:pt x="908" y="469"/>
                  </a:lnTo>
                  <a:lnTo>
                    <a:pt x="902" y="469"/>
                  </a:lnTo>
                  <a:lnTo>
                    <a:pt x="896" y="474"/>
                  </a:lnTo>
                  <a:lnTo>
                    <a:pt x="896" y="477"/>
                  </a:lnTo>
                  <a:lnTo>
                    <a:pt x="897" y="480"/>
                  </a:lnTo>
                  <a:lnTo>
                    <a:pt x="898" y="482"/>
                  </a:lnTo>
                  <a:lnTo>
                    <a:pt x="901" y="485"/>
                  </a:lnTo>
                  <a:lnTo>
                    <a:pt x="893" y="487"/>
                  </a:lnTo>
                  <a:lnTo>
                    <a:pt x="884" y="488"/>
                  </a:lnTo>
                  <a:lnTo>
                    <a:pt x="878" y="490"/>
                  </a:lnTo>
                  <a:lnTo>
                    <a:pt x="877" y="499"/>
                  </a:lnTo>
                  <a:lnTo>
                    <a:pt x="885" y="502"/>
                  </a:lnTo>
                  <a:lnTo>
                    <a:pt x="894" y="505"/>
                  </a:lnTo>
                  <a:lnTo>
                    <a:pt x="903" y="508"/>
                  </a:lnTo>
                  <a:lnTo>
                    <a:pt x="912" y="511"/>
                  </a:lnTo>
                  <a:lnTo>
                    <a:pt x="920" y="514"/>
                  </a:lnTo>
                  <a:lnTo>
                    <a:pt x="929" y="518"/>
                  </a:lnTo>
                  <a:lnTo>
                    <a:pt x="936" y="524"/>
                  </a:lnTo>
                  <a:lnTo>
                    <a:pt x="944" y="529"/>
                  </a:lnTo>
                  <a:lnTo>
                    <a:pt x="937" y="530"/>
                  </a:lnTo>
                  <a:lnTo>
                    <a:pt x="930" y="530"/>
                  </a:lnTo>
                  <a:lnTo>
                    <a:pt x="923" y="529"/>
                  </a:lnTo>
                  <a:lnTo>
                    <a:pt x="916" y="527"/>
                  </a:lnTo>
                  <a:lnTo>
                    <a:pt x="908" y="525"/>
                  </a:lnTo>
                  <a:lnTo>
                    <a:pt x="901" y="524"/>
                  </a:lnTo>
                  <a:lnTo>
                    <a:pt x="894" y="526"/>
                  </a:lnTo>
                  <a:lnTo>
                    <a:pt x="886" y="529"/>
                  </a:lnTo>
                  <a:lnTo>
                    <a:pt x="890" y="541"/>
                  </a:lnTo>
                  <a:lnTo>
                    <a:pt x="896" y="551"/>
                  </a:lnTo>
                  <a:lnTo>
                    <a:pt x="904" y="558"/>
                  </a:lnTo>
                  <a:lnTo>
                    <a:pt x="914" y="566"/>
                  </a:lnTo>
                  <a:lnTo>
                    <a:pt x="922" y="574"/>
                  </a:lnTo>
                  <a:lnTo>
                    <a:pt x="932" y="582"/>
                  </a:lnTo>
                  <a:lnTo>
                    <a:pt x="940" y="593"/>
                  </a:lnTo>
                  <a:lnTo>
                    <a:pt x="946" y="605"/>
                  </a:lnTo>
                  <a:lnTo>
                    <a:pt x="929" y="608"/>
                  </a:lnTo>
                  <a:lnTo>
                    <a:pt x="910" y="613"/>
                  </a:lnTo>
                  <a:lnTo>
                    <a:pt x="893" y="618"/>
                  </a:lnTo>
                  <a:lnTo>
                    <a:pt x="876" y="623"/>
                  </a:lnTo>
                  <a:lnTo>
                    <a:pt x="858" y="629"/>
                  </a:lnTo>
                  <a:lnTo>
                    <a:pt x="841" y="633"/>
                  </a:lnTo>
                  <a:lnTo>
                    <a:pt x="822" y="636"/>
                  </a:lnTo>
                  <a:lnTo>
                    <a:pt x="805" y="638"/>
                  </a:lnTo>
                  <a:lnTo>
                    <a:pt x="808" y="614"/>
                  </a:lnTo>
                  <a:lnTo>
                    <a:pt x="811" y="588"/>
                  </a:lnTo>
                  <a:lnTo>
                    <a:pt x="808" y="563"/>
                  </a:lnTo>
                  <a:lnTo>
                    <a:pt x="805" y="539"/>
                  </a:lnTo>
                  <a:lnTo>
                    <a:pt x="800" y="531"/>
                  </a:lnTo>
                  <a:lnTo>
                    <a:pt x="795" y="523"/>
                  </a:lnTo>
                  <a:lnTo>
                    <a:pt x="790" y="515"/>
                  </a:lnTo>
                  <a:lnTo>
                    <a:pt x="781" y="513"/>
                  </a:lnTo>
                  <a:lnTo>
                    <a:pt x="773" y="528"/>
                  </a:lnTo>
                  <a:lnTo>
                    <a:pt x="767" y="544"/>
                  </a:lnTo>
                  <a:lnTo>
                    <a:pt x="762" y="560"/>
                  </a:lnTo>
                  <a:lnTo>
                    <a:pt x="752" y="576"/>
                  </a:lnTo>
                  <a:lnTo>
                    <a:pt x="714" y="513"/>
                  </a:lnTo>
                  <a:lnTo>
                    <a:pt x="703" y="513"/>
                  </a:lnTo>
                  <a:lnTo>
                    <a:pt x="703" y="523"/>
                  </a:lnTo>
                  <a:lnTo>
                    <a:pt x="711" y="534"/>
                  </a:lnTo>
                  <a:lnTo>
                    <a:pt x="717" y="546"/>
                  </a:lnTo>
                  <a:lnTo>
                    <a:pt x="723" y="558"/>
                  </a:lnTo>
                  <a:lnTo>
                    <a:pt x="728" y="571"/>
                  </a:lnTo>
                  <a:lnTo>
                    <a:pt x="734" y="583"/>
                  </a:lnTo>
                  <a:lnTo>
                    <a:pt x="738" y="596"/>
                  </a:lnTo>
                  <a:lnTo>
                    <a:pt x="741" y="610"/>
                  </a:lnTo>
                  <a:lnTo>
                    <a:pt x="744" y="623"/>
                  </a:lnTo>
                  <a:lnTo>
                    <a:pt x="753" y="621"/>
                  </a:lnTo>
                  <a:lnTo>
                    <a:pt x="761" y="616"/>
                  </a:lnTo>
                  <a:lnTo>
                    <a:pt x="766" y="610"/>
                  </a:lnTo>
                  <a:lnTo>
                    <a:pt x="771" y="604"/>
                  </a:lnTo>
                  <a:lnTo>
                    <a:pt x="776" y="596"/>
                  </a:lnTo>
                  <a:lnTo>
                    <a:pt x="779" y="588"/>
                  </a:lnTo>
                  <a:lnTo>
                    <a:pt x="782" y="580"/>
                  </a:lnTo>
                  <a:lnTo>
                    <a:pt x="786" y="572"/>
                  </a:lnTo>
                  <a:lnTo>
                    <a:pt x="790" y="580"/>
                  </a:lnTo>
                  <a:lnTo>
                    <a:pt x="788" y="597"/>
                  </a:lnTo>
                  <a:lnTo>
                    <a:pt x="783" y="615"/>
                  </a:lnTo>
                  <a:lnTo>
                    <a:pt x="779" y="631"/>
                  </a:lnTo>
                  <a:lnTo>
                    <a:pt x="773" y="648"/>
                  </a:lnTo>
                  <a:lnTo>
                    <a:pt x="766" y="665"/>
                  </a:lnTo>
                  <a:lnTo>
                    <a:pt x="760" y="681"/>
                  </a:lnTo>
                  <a:lnTo>
                    <a:pt x="753" y="697"/>
                  </a:lnTo>
                  <a:lnTo>
                    <a:pt x="747" y="712"/>
                  </a:lnTo>
                  <a:lnTo>
                    <a:pt x="787" y="716"/>
                  </a:lnTo>
                  <a:lnTo>
                    <a:pt x="790" y="706"/>
                  </a:lnTo>
                  <a:lnTo>
                    <a:pt x="793" y="692"/>
                  </a:lnTo>
                  <a:lnTo>
                    <a:pt x="796" y="679"/>
                  </a:lnTo>
                  <a:lnTo>
                    <a:pt x="800" y="669"/>
                  </a:lnTo>
                  <a:lnTo>
                    <a:pt x="820" y="666"/>
                  </a:lnTo>
                  <a:lnTo>
                    <a:pt x="841" y="660"/>
                  </a:lnTo>
                  <a:lnTo>
                    <a:pt x="862" y="655"/>
                  </a:lnTo>
                  <a:lnTo>
                    <a:pt x="882" y="649"/>
                  </a:lnTo>
                  <a:lnTo>
                    <a:pt x="903" y="644"/>
                  </a:lnTo>
                  <a:lnTo>
                    <a:pt x="922" y="639"/>
                  </a:lnTo>
                  <a:lnTo>
                    <a:pt x="943" y="633"/>
                  </a:lnTo>
                  <a:lnTo>
                    <a:pt x="963" y="629"/>
                  </a:lnTo>
                  <a:lnTo>
                    <a:pt x="970" y="638"/>
                  </a:lnTo>
                  <a:lnTo>
                    <a:pt x="976" y="646"/>
                  </a:lnTo>
                  <a:lnTo>
                    <a:pt x="981" y="655"/>
                  </a:lnTo>
                  <a:lnTo>
                    <a:pt x="985" y="665"/>
                  </a:lnTo>
                  <a:lnTo>
                    <a:pt x="886" y="696"/>
                  </a:lnTo>
                  <a:lnTo>
                    <a:pt x="894" y="724"/>
                  </a:lnTo>
                  <a:lnTo>
                    <a:pt x="896" y="723"/>
                  </a:lnTo>
                  <a:lnTo>
                    <a:pt x="904" y="721"/>
                  </a:lnTo>
                  <a:lnTo>
                    <a:pt x="914" y="718"/>
                  </a:lnTo>
                  <a:lnTo>
                    <a:pt x="927" y="713"/>
                  </a:lnTo>
                  <a:lnTo>
                    <a:pt x="941" y="708"/>
                  </a:lnTo>
                  <a:lnTo>
                    <a:pt x="955" y="703"/>
                  </a:lnTo>
                  <a:lnTo>
                    <a:pt x="968" y="697"/>
                  </a:lnTo>
                  <a:lnTo>
                    <a:pt x="980" y="693"/>
                  </a:lnTo>
                  <a:lnTo>
                    <a:pt x="975" y="744"/>
                  </a:lnTo>
                  <a:lnTo>
                    <a:pt x="888" y="773"/>
                  </a:lnTo>
                  <a:lnTo>
                    <a:pt x="894" y="80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91" name="Freeform 89"/>
            <p:cNvSpPr>
              <a:spLocks/>
            </p:cNvSpPr>
            <p:nvPr/>
          </p:nvSpPr>
          <p:spPr bwMode="auto">
            <a:xfrm>
              <a:off x="878" y="990"/>
              <a:ext cx="161" cy="49"/>
            </a:xfrm>
            <a:custGeom>
              <a:avLst/>
              <a:gdLst>
                <a:gd name="T0" fmla="*/ 0 w 481"/>
                <a:gd name="T1" fmla="*/ 0 h 146"/>
                <a:gd name="T2" fmla="*/ 0 w 481"/>
                <a:gd name="T3" fmla="*/ 0 h 146"/>
                <a:gd name="T4" fmla="*/ 0 w 481"/>
                <a:gd name="T5" fmla="*/ 0 h 146"/>
                <a:gd name="T6" fmla="*/ 0 w 481"/>
                <a:gd name="T7" fmla="*/ 0 h 146"/>
                <a:gd name="T8" fmla="*/ 0 w 481"/>
                <a:gd name="T9" fmla="*/ 0 h 146"/>
                <a:gd name="T10" fmla="*/ 0 w 481"/>
                <a:gd name="T11" fmla="*/ 0 h 146"/>
                <a:gd name="T12" fmla="*/ 0 w 481"/>
                <a:gd name="T13" fmla="*/ 0 h 146"/>
                <a:gd name="T14" fmla="*/ 0 w 481"/>
                <a:gd name="T15" fmla="*/ 0 h 146"/>
                <a:gd name="T16" fmla="*/ 0 w 481"/>
                <a:gd name="T17" fmla="*/ 0 h 146"/>
                <a:gd name="T18" fmla="*/ 0 w 481"/>
                <a:gd name="T19" fmla="*/ 0 h 146"/>
                <a:gd name="T20" fmla="*/ 0 w 481"/>
                <a:gd name="T21" fmla="*/ 0 h 146"/>
                <a:gd name="T22" fmla="*/ 0 w 481"/>
                <a:gd name="T23" fmla="*/ 0 h 146"/>
                <a:gd name="T24" fmla="*/ 0 w 481"/>
                <a:gd name="T25" fmla="*/ 0 h 146"/>
                <a:gd name="T26" fmla="*/ 0 w 481"/>
                <a:gd name="T27" fmla="*/ 0 h 146"/>
                <a:gd name="T28" fmla="*/ 0 w 481"/>
                <a:gd name="T29" fmla="*/ 0 h 146"/>
                <a:gd name="T30" fmla="*/ 0 w 481"/>
                <a:gd name="T31" fmla="*/ 0 h 146"/>
                <a:gd name="T32" fmla="*/ 0 w 481"/>
                <a:gd name="T33" fmla="*/ 0 h 146"/>
                <a:gd name="T34" fmla="*/ 0 w 481"/>
                <a:gd name="T35" fmla="*/ 0 h 146"/>
                <a:gd name="T36" fmla="*/ 0 w 481"/>
                <a:gd name="T37" fmla="*/ 0 h 146"/>
                <a:gd name="T38" fmla="*/ 0 w 481"/>
                <a:gd name="T39" fmla="*/ 0 h 146"/>
                <a:gd name="T40" fmla="*/ 0 w 481"/>
                <a:gd name="T41" fmla="*/ 0 h 146"/>
                <a:gd name="T42" fmla="*/ 0 w 481"/>
                <a:gd name="T43" fmla="*/ 0 h 146"/>
                <a:gd name="T44" fmla="*/ 0 w 481"/>
                <a:gd name="T45" fmla="*/ 0 h 146"/>
                <a:gd name="T46" fmla="*/ 0 w 481"/>
                <a:gd name="T47" fmla="*/ 0 h 146"/>
                <a:gd name="T48" fmla="*/ 0 w 481"/>
                <a:gd name="T49" fmla="*/ 0 h 146"/>
                <a:gd name="T50" fmla="*/ 0 w 481"/>
                <a:gd name="T51" fmla="*/ 0 h 146"/>
                <a:gd name="T52" fmla="*/ 0 w 481"/>
                <a:gd name="T53" fmla="*/ 0 h 146"/>
                <a:gd name="T54" fmla="*/ 0 w 481"/>
                <a:gd name="T55" fmla="*/ 0 h 146"/>
                <a:gd name="T56" fmla="*/ 0 w 481"/>
                <a:gd name="T57" fmla="*/ 0 h 146"/>
                <a:gd name="T58" fmla="*/ 0 w 481"/>
                <a:gd name="T59" fmla="*/ 0 h 146"/>
                <a:gd name="T60" fmla="*/ 0 w 481"/>
                <a:gd name="T61" fmla="*/ 0 h 146"/>
                <a:gd name="T62" fmla="*/ 0 w 481"/>
                <a:gd name="T63" fmla="*/ 0 h 146"/>
                <a:gd name="T64" fmla="*/ 0 w 481"/>
                <a:gd name="T65" fmla="*/ 0 h 146"/>
                <a:gd name="T66" fmla="*/ 0 w 481"/>
                <a:gd name="T67" fmla="*/ 0 h 146"/>
                <a:gd name="T68" fmla="*/ 0 w 481"/>
                <a:gd name="T69" fmla="*/ 0 h 146"/>
                <a:gd name="T70" fmla="*/ 0 w 481"/>
                <a:gd name="T71" fmla="*/ 0 h 146"/>
                <a:gd name="T72" fmla="*/ 0 w 481"/>
                <a:gd name="T73" fmla="*/ 0 h 146"/>
                <a:gd name="T74" fmla="*/ 0 w 481"/>
                <a:gd name="T75" fmla="*/ 0 h 146"/>
                <a:gd name="T76" fmla="*/ 0 w 481"/>
                <a:gd name="T77" fmla="*/ 0 h 146"/>
                <a:gd name="T78" fmla="*/ 0 w 481"/>
                <a:gd name="T79" fmla="*/ 0 h 146"/>
                <a:gd name="T80" fmla="*/ 0 w 481"/>
                <a:gd name="T81" fmla="*/ 0 h 146"/>
                <a:gd name="T82" fmla="*/ 0 w 481"/>
                <a:gd name="T83" fmla="*/ 0 h 146"/>
                <a:gd name="T84" fmla="*/ 0 w 481"/>
                <a:gd name="T85" fmla="*/ 0 h 146"/>
                <a:gd name="T86" fmla="*/ 0 w 481"/>
                <a:gd name="T87" fmla="*/ 0 h 146"/>
                <a:gd name="T88" fmla="*/ 0 w 481"/>
                <a:gd name="T89" fmla="*/ 0 h 146"/>
                <a:gd name="T90" fmla="*/ 0 w 481"/>
                <a:gd name="T91" fmla="*/ 0 h 146"/>
                <a:gd name="T92" fmla="*/ 0 w 481"/>
                <a:gd name="T93" fmla="*/ 0 h 146"/>
                <a:gd name="T94" fmla="*/ 0 w 481"/>
                <a:gd name="T95" fmla="*/ 0 h 146"/>
                <a:gd name="T96" fmla="*/ 0 w 481"/>
                <a:gd name="T97" fmla="*/ 0 h 146"/>
                <a:gd name="T98" fmla="*/ 0 w 481"/>
                <a:gd name="T99" fmla="*/ 0 h 146"/>
                <a:gd name="T100" fmla="*/ 0 w 481"/>
                <a:gd name="T101" fmla="*/ 0 h 146"/>
                <a:gd name="T102" fmla="*/ 0 w 481"/>
                <a:gd name="T103" fmla="*/ 0 h 146"/>
                <a:gd name="T104" fmla="*/ 0 w 481"/>
                <a:gd name="T105" fmla="*/ 0 h 146"/>
                <a:gd name="T106" fmla="*/ 0 w 481"/>
                <a:gd name="T107" fmla="*/ 0 h 146"/>
                <a:gd name="T108" fmla="*/ 0 w 481"/>
                <a:gd name="T109" fmla="*/ 0 h 146"/>
                <a:gd name="T110" fmla="*/ 0 w 481"/>
                <a:gd name="T111" fmla="*/ 0 h 146"/>
                <a:gd name="T112" fmla="*/ 0 w 481"/>
                <a:gd name="T113" fmla="*/ 0 h 14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81"/>
                <a:gd name="T172" fmla="*/ 0 h 146"/>
                <a:gd name="T173" fmla="*/ 481 w 481"/>
                <a:gd name="T174" fmla="*/ 146 h 14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81" h="146">
                  <a:moveTo>
                    <a:pt x="481" y="144"/>
                  </a:moveTo>
                  <a:lnTo>
                    <a:pt x="473" y="146"/>
                  </a:lnTo>
                  <a:lnTo>
                    <a:pt x="467" y="142"/>
                  </a:lnTo>
                  <a:lnTo>
                    <a:pt x="460" y="137"/>
                  </a:lnTo>
                  <a:lnTo>
                    <a:pt x="455" y="133"/>
                  </a:lnTo>
                  <a:lnTo>
                    <a:pt x="432" y="113"/>
                  </a:lnTo>
                  <a:lnTo>
                    <a:pt x="408" y="96"/>
                  </a:lnTo>
                  <a:lnTo>
                    <a:pt x="383" y="82"/>
                  </a:lnTo>
                  <a:lnTo>
                    <a:pt x="356" y="70"/>
                  </a:lnTo>
                  <a:lnTo>
                    <a:pt x="329" y="61"/>
                  </a:lnTo>
                  <a:lnTo>
                    <a:pt x="300" y="53"/>
                  </a:lnTo>
                  <a:lnTo>
                    <a:pt x="271" y="48"/>
                  </a:lnTo>
                  <a:lnTo>
                    <a:pt x="240" y="46"/>
                  </a:lnTo>
                  <a:lnTo>
                    <a:pt x="211" y="45"/>
                  </a:lnTo>
                  <a:lnTo>
                    <a:pt x="181" y="45"/>
                  </a:lnTo>
                  <a:lnTo>
                    <a:pt x="150" y="48"/>
                  </a:lnTo>
                  <a:lnTo>
                    <a:pt x="121" y="52"/>
                  </a:lnTo>
                  <a:lnTo>
                    <a:pt x="92" y="58"/>
                  </a:lnTo>
                  <a:lnTo>
                    <a:pt x="64" y="64"/>
                  </a:lnTo>
                  <a:lnTo>
                    <a:pt x="35" y="73"/>
                  </a:lnTo>
                  <a:lnTo>
                    <a:pt x="9" y="83"/>
                  </a:lnTo>
                  <a:lnTo>
                    <a:pt x="5" y="78"/>
                  </a:lnTo>
                  <a:lnTo>
                    <a:pt x="2" y="74"/>
                  </a:lnTo>
                  <a:lnTo>
                    <a:pt x="0" y="67"/>
                  </a:lnTo>
                  <a:lnTo>
                    <a:pt x="0" y="60"/>
                  </a:lnTo>
                  <a:lnTo>
                    <a:pt x="14" y="49"/>
                  </a:lnTo>
                  <a:lnTo>
                    <a:pt x="29" y="39"/>
                  </a:lnTo>
                  <a:lnTo>
                    <a:pt x="44" y="31"/>
                  </a:lnTo>
                  <a:lnTo>
                    <a:pt x="60" y="23"/>
                  </a:lnTo>
                  <a:lnTo>
                    <a:pt x="77" y="16"/>
                  </a:lnTo>
                  <a:lnTo>
                    <a:pt x="94" y="11"/>
                  </a:lnTo>
                  <a:lnTo>
                    <a:pt x="111" y="8"/>
                  </a:lnTo>
                  <a:lnTo>
                    <a:pt x="129" y="5"/>
                  </a:lnTo>
                  <a:lnTo>
                    <a:pt x="147" y="2"/>
                  </a:lnTo>
                  <a:lnTo>
                    <a:pt x="164" y="1"/>
                  </a:lnTo>
                  <a:lnTo>
                    <a:pt x="183" y="0"/>
                  </a:lnTo>
                  <a:lnTo>
                    <a:pt x="201" y="1"/>
                  </a:lnTo>
                  <a:lnTo>
                    <a:pt x="220" y="2"/>
                  </a:lnTo>
                  <a:lnTo>
                    <a:pt x="238" y="5"/>
                  </a:lnTo>
                  <a:lnTo>
                    <a:pt x="257" y="7"/>
                  </a:lnTo>
                  <a:lnTo>
                    <a:pt x="274" y="10"/>
                  </a:lnTo>
                  <a:lnTo>
                    <a:pt x="289" y="13"/>
                  </a:lnTo>
                  <a:lnTo>
                    <a:pt x="304" y="16"/>
                  </a:lnTo>
                  <a:lnTo>
                    <a:pt x="319" y="21"/>
                  </a:lnTo>
                  <a:lnTo>
                    <a:pt x="335" y="26"/>
                  </a:lnTo>
                  <a:lnTo>
                    <a:pt x="350" y="32"/>
                  </a:lnTo>
                  <a:lnTo>
                    <a:pt x="364" y="38"/>
                  </a:lnTo>
                  <a:lnTo>
                    <a:pt x="379" y="46"/>
                  </a:lnTo>
                  <a:lnTo>
                    <a:pt x="392" y="54"/>
                  </a:lnTo>
                  <a:lnTo>
                    <a:pt x="406" y="63"/>
                  </a:lnTo>
                  <a:lnTo>
                    <a:pt x="419" y="72"/>
                  </a:lnTo>
                  <a:lnTo>
                    <a:pt x="431" y="83"/>
                  </a:lnTo>
                  <a:lnTo>
                    <a:pt x="443" y="93"/>
                  </a:lnTo>
                  <a:lnTo>
                    <a:pt x="454" y="105"/>
                  </a:lnTo>
                  <a:lnTo>
                    <a:pt x="464" y="117"/>
                  </a:lnTo>
                  <a:lnTo>
                    <a:pt x="472" y="130"/>
                  </a:lnTo>
                  <a:lnTo>
                    <a:pt x="481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92" name="Freeform 90"/>
            <p:cNvSpPr>
              <a:spLocks/>
            </p:cNvSpPr>
            <p:nvPr/>
          </p:nvSpPr>
          <p:spPr bwMode="auto">
            <a:xfrm>
              <a:off x="491" y="1017"/>
              <a:ext cx="312" cy="313"/>
            </a:xfrm>
            <a:custGeom>
              <a:avLst/>
              <a:gdLst>
                <a:gd name="T0" fmla="*/ 0 w 936"/>
                <a:gd name="T1" fmla="*/ 0 h 941"/>
                <a:gd name="T2" fmla="*/ 0 w 936"/>
                <a:gd name="T3" fmla="*/ 0 h 941"/>
                <a:gd name="T4" fmla="*/ 0 w 936"/>
                <a:gd name="T5" fmla="*/ 0 h 941"/>
                <a:gd name="T6" fmla="*/ 0 w 936"/>
                <a:gd name="T7" fmla="*/ 0 h 941"/>
                <a:gd name="T8" fmla="*/ 0 w 936"/>
                <a:gd name="T9" fmla="*/ 0 h 941"/>
                <a:gd name="T10" fmla="*/ 0 w 936"/>
                <a:gd name="T11" fmla="*/ 0 h 941"/>
                <a:gd name="T12" fmla="*/ 0 w 936"/>
                <a:gd name="T13" fmla="*/ 0 h 941"/>
                <a:gd name="T14" fmla="*/ 0 w 936"/>
                <a:gd name="T15" fmla="*/ 0 h 941"/>
                <a:gd name="T16" fmla="*/ 0 w 936"/>
                <a:gd name="T17" fmla="*/ 0 h 941"/>
                <a:gd name="T18" fmla="*/ 0 w 936"/>
                <a:gd name="T19" fmla="*/ 0 h 941"/>
                <a:gd name="T20" fmla="*/ 0 w 936"/>
                <a:gd name="T21" fmla="*/ 0 h 941"/>
                <a:gd name="T22" fmla="*/ 0 w 936"/>
                <a:gd name="T23" fmla="*/ 0 h 941"/>
                <a:gd name="T24" fmla="*/ 0 w 936"/>
                <a:gd name="T25" fmla="*/ 0 h 941"/>
                <a:gd name="T26" fmla="*/ 0 w 936"/>
                <a:gd name="T27" fmla="*/ 0 h 941"/>
                <a:gd name="T28" fmla="*/ 0 w 936"/>
                <a:gd name="T29" fmla="*/ 0 h 941"/>
                <a:gd name="T30" fmla="*/ 0 w 936"/>
                <a:gd name="T31" fmla="*/ 0 h 941"/>
                <a:gd name="T32" fmla="*/ 0 w 936"/>
                <a:gd name="T33" fmla="*/ 0 h 941"/>
                <a:gd name="T34" fmla="*/ 0 w 936"/>
                <a:gd name="T35" fmla="*/ 0 h 941"/>
                <a:gd name="T36" fmla="*/ 0 w 936"/>
                <a:gd name="T37" fmla="*/ 0 h 941"/>
                <a:gd name="T38" fmla="*/ 0 w 936"/>
                <a:gd name="T39" fmla="*/ 0 h 941"/>
                <a:gd name="T40" fmla="*/ 0 w 936"/>
                <a:gd name="T41" fmla="*/ 0 h 941"/>
                <a:gd name="T42" fmla="*/ 0 w 936"/>
                <a:gd name="T43" fmla="*/ 0 h 941"/>
                <a:gd name="T44" fmla="*/ 0 w 936"/>
                <a:gd name="T45" fmla="*/ 0 h 941"/>
                <a:gd name="T46" fmla="*/ 0 w 936"/>
                <a:gd name="T47" fmla="*/ 0 h 941"/>
                <a:gd name="T48" fmla="*/ 0 w 936"/>
                <a:gd name="T49" fmla="*/ 0 h 941"/>
                <a:gd name="T50" fmla="*/ 0 w 936"/>
                <a:gd name="T51" fmla="*/ 0 h 941"/>
                <a:gd name="T52" fmla="*/ 0 w 936"/>
                <a:gd name="T53" fmla="*/ 0 h 941"/>
                <a:gd name="T54" fmla="*/ 0 w 936"/>
                <a:gd name="T55" fmla="*/ 0 h 941"/>
                <a:gd name="T56" fmla="*/ 0 w 936"/>
                <a:gd name="T57" fmla="*/ 0 h 941"/>
                <a:gd name="T58" fmla="*/ 0 w 936"/>
                <a:gd name="T59" fmla="*/ 0 h 941"/>
                <a:gd name="T60" fmla="*/ 0 w 936"/>
                <a:gd name="T61" fmla="*/ 0 h 941"/>
                <a:gd name="T62" fmla="*/ 0 w 936"/>
                <a:gd name="T63" fmla="*/ 0 h 941"/>
                <a:gd name="T64" fmla="*/ 0 w 936"/>
                <a:gd name="T65" fmla="*/ 0 h 941"/>
                <a:gd name="T66" fmla="*/ 0 w 936"/>
                <a:gd name="T67" fmla="*/ 0 h 941"/>
                <a:gd name="T68" fmla="*/ 0 w 936"/>
                <a:gd name="T69" fmla="*/ 0 h 941"/>
                <a:gd name="T70" fmla="*/ 0 w 936"/>
                <a:gd name="T71" fmla="*/ 0 h 941"/>
                <a:gd name="T72" fmla="*/ 0 w 936"/>
                <a:gd name="T73" fmla="*/ 0 h 941"/>
                <a:gd name="T74" fmla="*/ 0 w 936"/>
                <a:gd name="T75" fmla="*/ 0 h 941"/>
                <a:gd name="T76" fmla="*/ 0 w 936"/>
                <a:gd name="T77" fmla="*/ 0 h 941"/>
                <a:gd name="T78" fmla="*/ 0 w 936"/>
                <a:gd name="T79" fmla="*/ 0 h 941"/>
                <a:gd name="T80" fmla="*/ 0 w 936"/>
                <a:gd name="T81" fmla="*/ 0 h 941"/>
                <a:gd name="T82" fmla="*/ 0 w 936"/>
                <a:gd name="T83" fmla="*/ 0 h 941"/>
                <a:gd name="T84" fmla="*/ 0 w 936"/>
                <a:gd name="T85" fmla="*/ 0 h 941"/>
                <a:gd name="T86" fmla="*/ 0 w 936"/>
                <a:gd name="T87" fmla="*/ 0 h 941"/>
                <a:gd name="T88" fmla="*/ 0 w 936"/>
                <a:gd name="T89" fmla="*/ 0 h 941"/>
                <a:gd name="T90" fmla="*/ 0 w 936"/>
                <a:gd name="T91" fmla="*/ 0 h 941"/>
                <a:gd name="T92" fmla="*/ 0 w 936"/>
                <a:gd name="T93" fmla="*/ 0 h 941"/>
                <a:gd name="T94" fmla="*/ 0 w 936"/>
                <a:gd name="T95" fmla="*/ 0 h 941"/>
                <a:gd name="T96" fmla="*/ 0 w 936"/>
                <a:gd name="T97" fmla="*/ 0 h 94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36"/>
                <a:gd name="T148" fmla="*/ 0 h 941"/>
                <a:gd name="T149" fmla="*/ 936 w 936"/>
                <a:gd name="T150" fmla="*/ 941 h 941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36" h="941">
                  <a:moveTo>
                    <a:pt x="881" y="768"/>
                  </a:moveTo>
                  <a:lnTo>
                    <a:pt x="908" y="46"/>
                  </a:lnTo>
                  <a:lnTo>
                    <a:pt x="171" y="36"/>
                  </a:lnTo>
                  <a:lnTo>
                    <a:pt x="191" y="824"/>
                  </a:lnTo>
                  <a:lnTo>
                    <a:pt x="186" y="828"/>
                  </a:lnTo>
                  <a:lnTo>
                    <a:pt x="178" y="831"/>
                  </a:lnTo>
                  <a:lnTo>
                    <a:pt x="169" y="832"/>
                  </a:lnTo>
                  <a:lnTo>
                    <a:pt x="165" y="830"/>
                  </a:lnTo>
                  <a:lnTo>
                    <a:pt x="130" y="58"/>
                  </a:lnTo>
                  <a:lnTo>
                    <a:pt x="22" y="157"/>
                  </a:lnTo>
                  <a:lnTo>
                    <a:pt x="25" y="273"/>
                  </a:lnTo>
                  <a:lnTo>
                    <a:pt x="34" y="529"/>
                  </a:lnTo>
                  <a:lnTo>
                    <a:pt x="43" y="787"/>
                  </a:lnTo>
                  <a:lnTo>
                    <a:pt x="49" y="907"/>
                  </a:lnTo>
                  <a:lnTo>
                    <a:pt x="64" y="901"/>
                  </a:lnTo>
                  <a:lnTo>
                    <a:pt x="81" y="893"/>
                  </a:lnTo>
                  <a:lnTo>
                    <a:pt x="101" y="886"/>
                  </a:lnTo>
                  <a:lnTo>
                    <a:pt x="119" y="878"/>
                  </a:lnTo>
                  <a:lnTo>
                    <a:pt x="136" y="871"/>
                  </a:lnTo>
                  <a:lnTo>
                    <a:pt x="150" y="866"/>
                  </a:lnTo>
                  <a:lnTo>
                    <a:pt x="158" y="863"/>
                  </a:lnTo>
                  <a:lnTo>
                    <a:pt x="163" y="863"/>
                  </a:lnTo>
                  <a:lnTo>
                    <a:pt x="147" y="874"/>
                  </a:lnTo>
                  <a:lnTo>
                    <a:pt x="132" y="884"/>
                  </a:lnTo>
                  <a:lnTo>
                    <a:pt x="115" y="893"/>
                  </a:lnTo>
                  <a:lnTo>
                    <a:pt x="96" y="903"/>
                  </a:lnTo>
                  <a:lnTo>
                    <a:pt x="79" y="913"/>
                  </a:lnTo>
                  <a:lnTo>
                    <a:pt x="62" y="921"/>
                  </a:lnTo>
                  <a:lnTo>
                    <a:pt x="44" y="931"/>
                  </a:lnTo>
                  <a:lnTo>
                    <a:pt x="29" y="941"/>
                  </a:lnTo>
                  <a:lnTo>
                    <a:pt x="24" y="907"/>
                  </a:lnTo>
                  <a:lnTo>
                    <a:pt x="17" y="820"/>
                  </a:lnTo>
                  <a:lnTo>
                    <a:pt x="12" y="698"/>
                  </a:lnTo>
                  <a:lnTo>
                    <a:pt x="8" y="556"/>
                  </a:lnTo>
                  <a:lnTo>
                    <a:pt x="3" y="413"/>
                  </a:lnTo>
                  <a:lnTo>
                    <a:pt x="0" y="282"/>
                  </a:lnTo>
                  <a:lnTo>
                    <a:pt x="0" y="185"/>
                  </a:lnTo>
                  <a:lnTo>
                    <a:pt x="1" y="136"/>
                  </a:lnTo>
                  <a:lnTo>
                    <a:pt x="139" y="0"/>
                  </a:lnTo>
                  <a:lnTo>
                    <a:pt x="936" y="21"/>
                  </a:lnTo>
                  <a:lnTo>
                    <a:pt x="935" y="54"/>
                  </a:lnTo>
                  <a:lnTo>
                    <a:pt x="930" y="140"/>
                  </a:lnTo>
                  <a:lnTo>
                    <a:pt x="926" y="263"/>
                  </a:lnTo>
                  <a:lnTo>
                    <a:pt x="920" y="403"/>
                  </a:lnTo>
                  <a:lnTo>
                    <a:pt x="913" y="543"/>
                  </a:lnTo>
                  <a:lnTo>
                    <a:pt x="908" y="665"/>
                  </a:lnTo>
                  <a:lnTo>
                    <a:pt x="903" y="751"/>
                  </a:lnTo>
                  <a:lnTo>
                    <a:pt x="901" y="783"/>
                  </a:lnTo>
                  <a:lnTo>
                    <a:pt x="881" y="76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93" name="Freeform 91"/>
            <p:cNvSpPr>
              <a:spLocks/>
            </p:cNvSpPr>
            <p:nvPr/>
          </p:nvSpPr>
          <p:spPr bwMode="auto">
            <a:xfrm>
              <a:off x="826" y="1019"/>
              <a:ext cx="212" cy="261"/>
            </a:xfrm>
            <a:custGeom>
              <a:avLst/>
              <a:gdLst>
                <a:gd name="T0" fmla="*/ 0 w 637"/>
                <a:gd name="T1" fmla="*/ 0 h 782"/>
                <a:gd name="T2" fmla="*/ 0 w 637"/>
                <a:gd name="T3" fmla="*/ 0 h 782"/>
                <a:gd name="T4" fmla="*/ 0 w 637"/>
                <a:gd name="T5" fmla="*/ 0 h 782"/>
                <a:gd name="T6" fmla="*/ 0 w 637"/>
                <a:gd name="T7" fmla="*/ 0 h 782"/>
                <a:gd name="T8" fmla="*/ 0 w 637"/>
                <a:gd name="T9" fmla="*/ 0 h 782"/>
                <a:gd name="T10" fmla="*/ 0 w 637"/>
                <a:gd name="T11" fmla="*/ 0 h 782"/>
                <a:gd name="T12" fmla="*/ 0 w 637"/>
                <a:gd name="T13" fmla="*/ 0 h 782"/>
                <a:gd name="T14" fmla="*/ 0 w 637"/>
                <a:gd name="T15" fmla="*/ 0 h 782"/>
                <a:gd name="T16" fmla="*/ 0 w 637"/>
                <a:gd name="T17" fmla="*/ 0 h 782"/>
                <a:gd name="T18" fmla="*/ 0 w 637"/>
                <a:gd name="T19" fmla="*/ 0 h 782"/>
                <a:gd name="T20" fmla="*/ 0 w 637"/>
                <a:gd name="T21" fmla="*/ 0 h 782"/>
                <a:gd name="T22" fmla="*/ 0 w 637"/>
                <a:gd name="T23" fmla="*/ 0 h 782"/>
                <a:gd name="T24" fmla="*/ 0 w 637"/>
                <a:gd name="T25" fmla="*/ 0 h 782"/>
                <a:gd name="T26" fmla="*/ 0 w 637"/>
                <a:gd name="T27" fmla="*/ 0 h 782"/>
                <a:gd name="T28" fmla="*/ 0 w 637"/>
                <a:gd name="T29" fmla="*/ 0 h 782"/>
                <a:gd name="T30" fmla="*/ 0 w 637"/>
                <a:gd name="T31" fmla="*/ 0 h 782"/>
                <a:gd name="T32" fmla="*/ 0 w 637"/>
                <a:gd name="T33" fmla="*/ 0 h 782"/>
                <a:gd name="T34" fmla="*/ 0 w 637"/>
                <a:gd name="T35" fmla="*/ 0 h 782"/>
                <a:gd name="T36" fmla="*/ 0 w 637"/>
                <a:gd name="T37" fmla="*/ 0 h 782"/>
                <a:gd name="T38" fmla="*/ 0 w 637"/>
                <a:gd name="T39" fmla="*/ 0 h 782"/>
                <a:gd name="T40" fmla="*/ 0 w 637"/>
                <a:gd name="T41" fmla="*/ 0 h 782"/>
                <a:gd name="T42" fmla="*/ 0 w 637"/>
                <a:gd name="T43" fmla="*/ 0 h 782"/>
                <a:gd name="T44" fmla="*/ 0 w 637"/>
                <a:gd name="T45" fmla="*/ 0 h 782"/>
                <a:gd name="T46" fmla="*/ 0 w 637"/>
                <a:gd name="T47" fmla="*/ 0 h 782"/>
                <a:gd name="T48" fmla="*/ 0 w 637"/>
                <a:gd name="T49" fmla="*/ 0 h 782"/>
                <a:gd name="T50" fmla="*/ 0 w 637"/>
                <a:gd name="T51" fmla="*/ 0 h 782"/>
                <a:gd name="T52" fmla="*/ 0 w 637"/>
                <a:gd name="T53" fmla="*/ 0 h 782"/>
                <a:gd name="T54" fmla="*/ 0 w 637"/>
                <a:gd name="T55" fmla="*/ 0 h 782"/>
                <a:gd name="T56" fmla="*/ 0 w 637"/>
                <a:gd name="T57" fmla="*/ 0 h 782"/>
                <a:gd name="T58" fmla="*/ 0 w 637"/>
                <a:gd name="T59" fmla="*/ 0 h 782"/>
                <a:gd name="T60" fmla="*/ 0 w 637"/>
                <a:gd name="T61" fmla="*/ 0 h 782"/>
                <a:gd name="T62" fmla="*/ 0 w 637"/>
                <a:gd name="T63" fmla="*/ 0 h 782"/>
                <a:gd name="T64" fmla="*/ 0 w 637"/>
                <a:gd name="T65" fmla="*/ 0 h 782"/>
                <a:gd name="T66" fmla="*/ 0 w 637"/>
                <a:gd name="T67" fmla="*/ 0 h 782"/>
                <a:gd name="T68" fmla="*/ 0 w 637"/>
                <a:gd name="T69" fmla="*/ 0 h 782"/>
                <a:gd name="T70" fmla="*/ 0 w 637"/>
                <a:gd name="T71" fmla="*/ 0 h 782"/>
                <a:gd name="T72" fmla="*/ 0 w 637"/>
                <a:gd name="T73" fmla="*/ 0 h 782"/>
                <a:gd name="T74" fmla="*/ 0 w 637"/>
                <a:gd name="T75" fmla="*/ 0 h 782"/>
                <a:gd name="T76" fmla="*/ 0 w 637"/>
                <a:gd name="T77" fmla="*/ 0 h 782"/>
                <a:gd name="T78" fmla="*/ 0 w 637"/>
                <a:gd name="T79" fmla="*/ 0 h 782"/>
                <a:gd name="T80" fmla="*/ 0 w 637"/>
                <a:gd name="T81" fmla="*/ 0 h 782"/>
                <a:gd name="T82" fmla="*/ 0 w 637"/>
                <a:gd name="T83" fmla="*/ 0 h 782"/>
                <a:gd name="T84" fmla="*/ 0 w 637"/>
                <a:gd name="T85" fmla="*/ 0 h 782"/>
                <a:gd name="T86" fmla="*/ 0 w 637"/>
                <a:gd name="T87" fmla="*/ 0 h 782"/>
                <a:gd name="T88" fmla="*/ 0 w 637"/>
                <a:gd name="T89" fmla="*/ 0 h 782"/>
                <a:gd name="T90" fmla="*/ 0 w 637"/>
                <a:gd name="T91" fmla="*/ 0 h 782"/>
                <a:gd name="T92" fmla="*/ 0 w 637"/>
                <a:gd name="T93" fmla="*/ 0 h 782"/>
                <a:gd name="T94" fmla="*/ 0 w 637"/>
                <a:gd name="T95" fmla="*/ 0 h 782"/>
                <a:gd name="T96" fmla="*/ 0 w 637"/>
                <a:gd name="T97" fmla="*/ 0 h 782"/>
                <a:gd name="T98" fmla="*/ 0 w 637"/>
                <a:gd name="T99" fmla="*/ 0 h 782"/>
                <a:gd name="T100" fmla="*/ 0 w 637"/>
                <a:gd name="T101" fmla="*/ 0 h 782"/>
                <a:gd name="T102" fmla="*/ 0 w 637"/>
                <a:gd name="T103" fmla="*/ 0 h 78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637"/>
                <a:gd name="T157" fmla="*/ 0 h 782"/>
                <a:gd name="T158" fmla="*/ 637 w 637"/>
                <a:gd name="T159" fmla="*/ 782 h 78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637" h="782">
                  <a:moveTo>
                    <a:pt x="580" y="782"/>
                  </a:moveTo>
                  <a:lnTo>
                    <a:pt x="573" y="779"/>
                  </a:lnTo>
                  <a:lnTo>
                    <a:pt x="568" y="776"/>
                  </a:lnTo>
                  <a:lnTo>
                    <a:pt x="563" y="770"/>
                  </a:lnTo>
                  <a:lnTo>
                    <a:pt x="559" y="764"/>
                  </a:lnTo>
                  <a:lnTo>
                    <a:pt x="555" y="757"/>
                  </a:lnTo>
                  <a:lnTo>
                    <a:pt x="551" y="751"/>
                  </a:lnTo>
                  <a:lnTo>
                    <a:pt x="547" y="744"/>
                  </a:lnTo>
                  <a:lnTo>
                    <a:pt x="544" y="738"/>
                  </a:lnTo>
                  <a:lnTo>
                    <a:pt x="533" y="717"/>
                  </a:lnTo>
                  <a:lnTo>
                    <a:pt x="523" y="695"/>
                  </a:lnTo>
                  <a:lnTo>
                    <a:pt x="514" y="674"/>
                  </a:lnTo>
                  <a:lnTo>
                    <a:pt x="508" y="651"/>
                  </a:lnTo>
                  <a:lnTo>
                    <a:pt x="503" y="627"/>
                  </a:lnTo>
                  <a:lnTo>
                    <a:pt x="497" y="603"/>
                  </a:lnTo>
                  <a:lnTo>
                    <a:pt x="493" y="579"/>
                  </a:lnTo>
                  <a:lnTo>
                    <a:pt x="488" y="555"/>
                  </a:lnTo>
                  <a:lnTo>
                    <a:pt x="476" y="546"/>
                  </a:lnTo>
                  <a:lnTo>
                    <a:pt x="463" y="537"/>
                  </a:lnTo>
                  <a:lnTo>
                    <a:pt x="452" y="527"/>
                  </a:lnTo>
                  <a:lnTo>
                    <a:pt x="440" y="516"/>
                  </a:lnTo>
                  <a:lnTo>
                    <a:pt x="428" y="507"/>
                  </a:lnTo>
                  <a:lnTo>
                    <a:pt x="416" y="496"/>
                  </a:lnTo>
                  <a:lnTo>
                    <a:pt x="406" y="484"/>
                  </a:lnTo>
                  <a:lnTo>
                    <a:pt x="397" y="472"/>
                  </a:lnTo>
                  <a:lnTo>
                    <a:pt x="386" y="472"/>
                  </a:lnTo>
                  <a:lnTo>
                    <a:pt x="373" y="469"/>
                  </a:lnTo>
                  <a:lnTo>
                    <a:pt x="362" y="463"/>
                  </a:lnTo>
                  <a:lnTo>
                    <a:pt x="350" y="457"/>
                  </a:lnTo>
                  <a:lnTo>
                    <a:pt x="340" y="449"/>
                  </a:lnTo>
                  <a:lnTo>
                    <a:pt x="331" y="443"/>
                  </a:lnTo>
                  <a:lnTo>
                    <a:pt x="326" y="437"/>
                  </a:lnTo>
                  <a:lnTo>
                    <a:pt x="324" y="435"/>
                  </a:lnTo>
                  <a:lnTo>
                    <a:pt x="329" y="434"/>
                  </a:lnTo>
                  <a:lnTo>
                    <a:pt x="334" y="435"/>
                  </a:lnTo>
                  <a:lnTo>
                    <a:pt x="339" y="436"/>
                  </a:lnTo>
                  <a:lnTo>
                    <a:pt x="344" y="436"/>
                  </a:lnTo>
                  <a:lnTo>
                    <a:pt x="350" y="437"/>
                  </a:lnTo>
                  <a:lnTo>
                    <a:pt x="356" y="438"/>
                  </a:lnTo>
                  <a:lnTo>
                    <a:pt x="362" y="437"/>
                  </a:lnTo>
                  <a:lnTo>
                    <a:pt x="368" y="435"/>
                  </a:lnTo>
                  <a:lnTo>
                    <a:pt x="383" y="422"/>
                  </a:lnTo>
                  <a:lnTo>
                    <a:pt x="392" y="408"/>
                  </a:lnTo>
                  <a:lnTo>
                    <a:pt x="395" y="392"/>
                  </a:lnTo>
                  <a:lnTo>
                    <a:pt x="399" y="375"/>
                  </a:lnTo>
                  <a:lnTo>
                    <a:pt x="397" y="364"/>
                  </a:lnTo>
                  <a:lnTo>
                    <a:pt x="396" y="354"/>
                  </a:lnTo>
                  <a:lnTo>
                    <a:pt x="393" y="343"/>
                  </a:lnTo>
                  <a:lnTo>
                    <a:pt x="391" y="332"/>
                  </a:lnTo>
                  <a:lnTo>
                    <a:pt x="386" y="322"/>
                  </a:lnTo>
                  <a:lnTo>
                    <a:pt x="381" y="315"/>
                  </a:lnTo>
                  <a:lnTo>
                    <a:pt x="375" y="307"/>
                  </a:lnTo>
                  <a:lnTo>
                    <a:pt x="366" y="302"/>
                  </a:lnTo>
                  <a:lnTo>
                    <a:pt x="350" y="297"/>
                  </a:lnTo>
                  <a:lnTo>
                    <a:pt x="333" y="294"/>
                  </a:lnTo>
                  <a:lnTo>
                    <a:pt x="317" y="291"/>
                  </a:lnTo>
                  <a:lnTo>
                    <a:pt x="301" y="289"/>
                  </a:lnTo>
                  <a:lnTo>
                    <a:pt x="285" y="285"/>
                  </a:lnTo>
                  <a:lnTo>
                    <a:pt x="268" y="282"/>
                  </a:lnTo>
                  <a:lnTo>
                    <a:pt x="253" y="279"/>
                  </a:lnTo>
                  <a:lnTo>
                    <a:pt x="237" y="276"/>
                  </a:lnTo>
                  <a:lnTo>
                    <a:pt x="221" y="271"/>
                  </a:lnTo>
                  <a:lnTo>
                    <a:pt x="205" y="267"/>
                  </a:lnTo>
                  <a:lnTo>
                    <a:pt x="190" y="263"/>
                  </a:lnTo>
                  <a:lnTo>
                    <a:pt x="175" y="256"/>
                  </a:lnTo>
                  <a:lnTo>
                    <a:pt x="160" y="249"/>
                  </a:lnTo>
                  <a:lnTo>
                    <a:pt x="146" y="242"/>
                  </a:lnTo>
                  <a:lnTo>
                    <a:pt x="132" y="233"/>
                  </a:lnTo>
                  <a:lnTo>
                    <a:pt x="119" y="223"/>
                  </a:lnTo>
                  <a:lnTo>
                    <a:pt x="109" y="260"/>
                  </a:lnTo>
                  <a:lnTo>
                    <a:pt x="101" y="298"/>
                  </a:lnTo>
                  <a:lnTo>
                    <a:pt x="95" y="338"/>
                  </a:lnTo>
                  <a:lnTo>
                    <a:pt x="93" y="377"/>
                  </a:lnTo>
                  <a:lnTo>
                    <a:pt x="93" y="419"/>
                  </a:lnTo>
                  <a:lnTo>
                    <a:pt x="97" y="459"/>
                  </a:lnTo>
                  <a:lnTo>
                    <a:pt x="104" y="499"/>
                  </a:lnTo>
                  <a:lnTo>
                    <a:pt x="115" y="539"/>
                  </a:lnTo>
                  <a:lnTo>
                    <a:pt x="126" y="558"/>
                  </a:lnTo>
                  <a:lnTo>
                    <a:pt x="137" y="578"/>
                  </a:lnTo>
                  <a:lnTo>
                    <a:pt x="150" y="598"/>
                  </a:lnTo>
                  <a:lnTo>
                    <a:pt x="163" y="616"/>
                  </a:lnTo>
                  <a:lnTo>
                    <a:pt x="178" y="634"/>
                  </a:lnTo>
                  <a:lnTo>
                    <a:pt x="196" y="649"/>
                  </a:lnTo>
                  <a:lnTo>
                    <a:pt x="214" y="661"/>
                  </a:lnTo>
                  <a:lnTo>
                    <a:pt x="236" y="669"/>
                  </a:lnTo>
                  <a:lnTo>
                    <a:pt x="241" y="669"/>
                  </a:lnTo>
                  <a:lnTo>
                    <a:pt x="248" y="667"/>
                  </a:lnTo>
                  <a:lnTo>
                    <a:pt x="254" y="665"/>
                  </a:lnTo>
                  <a:lnTo>
                    <a:pt x="260" y="663"/>
                  </a:lnTo>
                  <a:lnTo>
                    <a:pt x="265" y="661"/>
                  </a:lnTo>
                  <a:lnTo>
                    <a:pt x="270" y="660"/>
                  </a:lnTo>
                  <a:lnTo>
                    <a:pt x="274" y="662"/>
                  </a:lnTo>
                  <a:lnTo>
                    <a:pt x="277" y="666"/>
                  </a:lnTo>
                  <a:lnTo>
                    <a:pt x="270" y="670"/>
                  </a:lnTo>
                  <a:lnTo>
                    <a:pt x="264" y="674"/>
                  </a:lnTo>
                  <a:lnTo>
                    <a:pt x="257" y="677"/>
                  </a:lnTo>
                  <a:lnTo>
                    <a:pt x="251" y="679"/>
                  </a:lnTo>
                  <a:lnTo>
                    <a:pt x="244" y="680"/>
                  </a:lnTo>
                  <a:lnTo>
                    <a:pt x="237" y="681"/>
                  </a:lnTo>
                  <a:lnTo>
                    <a:pt x="229" y="680"/>
                  </a:lnTo>
                  <a:lnTo>
                    <a:pt x="222" y="678"/>
                  </a:lnTo>
                  <a:lnTo>
                    <a:pt x="200" y="668"/>
                  </a:lnTo>
                  <a:lnTo>
                    <a:pt x="180" y="657"/>
                  </a:lnTo>
                  <a:lnTo>
                    <a:pt x="162" y="645"/>
                  </a:lnTo>
                  <a:lnTo>
                    <a:pt x="145" y="631"/>
                  </a:lnTo>
                  <a:lnTo>
                    <a:pt x="129" y="616"/>
                  </a:lnTo>
                  <a:lnTo>
                    <a:pt x="115" y="600"/>
                  </a:lnTo>
                  <a:lnTo>
                    <a:pt x="102" y="581"/>
                  </a:lnTo>
                  <a:lnTo>
                    <a:pt x="91" y="563"/>
                  </a:lnTo>
                  <a:lnTo>
                    <a:pt x="82" y="543"/>
                  </a:lnTo>
                  <a:lnTo>
                    <a:pt x="73" y="523"/>
                  </a:lnTo>
                  <a:lnTo>
                    <a:pt x="65" y="501"/>
                  </a:lnTo>
                  <a:lnTo>
                    <a:pt x="60" y="479"/>
                  </a:lnTo>
                  <a:lnTo>
                    <a:pt x="56" y="457"/>
                  </a:lnTo>
                  <a:lnTo>
                    <a:pt x="52" y="434"/>
                  </a:lnTo>
                  <a:lnTo>
                    <a:pt x="50" y="411"/>
                  </a:lnTo>
                  <a:lnTo>
                    <a:pt x="50" y="387"/>
                  </a:lnTo>
                  <a:lnTo>
                    <a:pt x="50" y="310"/>
                  </a:lnTo>
                  <a:lnTo>
                    <a:pt x="43" y="310"/>
                  </a:lnTo>
                  <a:lnTo>
                    <a:pt x="36" y="310"/>
                  </a:lnTo>
                  <a:lnTo>
                    <a:pt x="29" y="310"/>
                  </a:lnTo>
                  <a:lnTo>
                    <a:pt x="21" y="309"/>
                  </a:lnTo>
                  <a:lnTo>
                    <a:pt x="14" y="307"/>
                  </a:lnTo>
                  <a:lnTo>
                    <a:pt x="9" y="304"/>
                  </a:lnTo>
                  <a:lnTo>
                    <a:pt x="4" y="300"/>
                  </a:lnTo>
                  <a:lnTo>
                    <a:pt x="0" y="295"/>
                  </a:lnTo>
                  <a:lnTo>
                    <a:pt x="54" y="277"/>
                  </a:lnTo>
                  <a:lnTo>
                    <a:pt x="58" y="253"/>
                  </a:lnTo>
                  <a:lnTo>
                    <a:pt x="62" y="228"/>
                  </a:lnTo>
                  <a:lnTo>
                    <a:pt x="69" y="204"/>
                  </a:lnTo>
                  <a:lnTo>
                    <a:pt x="83" y="184"/>
                  </a:lnTo>
                  <a:lnTo>
                    <a:pt x="74" y="174"/>
                  </a:lnTo>
                  <a:lnTo>
                    <a:pt x="68" y="161"/>
                  </a:lnTo>
                  <a:lnTo>
                    <a:pt x="61" y="146"/>
                  </a:lnTo>
                  <a:lnTo>
                    <a:pt x="57" y="132"/>
                  </a:lnTo>
                  <a:lnTo>
                    <a:pt x="54" y="118"/>
                  </a:lnTo>
                  <a:lnTo>
                    <a:pt x="54" y="103"/>
                  </a:lnTo>
                  <a:lnTo>
                    <a:pt x="55" y="88"/>
                  </a:lnTo>
                  <a:lnTo>
                    <a:pt x="60" y="73"/>
                  </a:lnTo>
                  <a:lnTo>
                    <a:pt x="67" y="61"/>
                  </a:lnTo>
                  <a:lnTo>
                    <a:pt x="73" y="50"/>
                  </a:lnTo>
                  <a:lnTo>
                    <a:pt x="81" y="39"/>
                  </a:lnTo>
                  <a:lnTo>
                    <a:pt x="89" y="29"/>
                  </a:lnTo>
                  <a:lnTo>
                    <a:pt x="98" y="21"/>
                  </a:lnTo>
                  <a:lnTo>
                    <a:pt x="109" y="13"/>
                  </a:lnTo>
                  <a:lnTo>
                    <a:pt x="119" y="6"/>
                  </a:lnTo>
                  <a:lnTo>
                    <a:pt x="131" y="0"/>
                  </a:lnTo>
                  <a:lnTo>
                    <a:pt x="136" y="8"/>
                  </a:lnTo>
                  <a:lnTo>
                    <a:pt x="137" y="14"/>
                  </a:lnTo>
                  <a:lnTo>
                    <a:pt x="134" y="21"/>
                  </a:lnTo>
                  <a:lnTo>
                    <a:pt x="127" y="26"/>
                  </a:lnTo>
                  <a:lnTo>
                    <a:pt x="120" y="31"/>
                  </a:lnTo>
                  <a:lnTo>
                    <a:pt x="113" y="38"/>
                  </a:lnTo>
                  <a:lnTo>
                    <a:pt x="107" y="44"/>
                  </a:lnTo>
                  <a:lnTo>
                    <a:pt x="103" y="52"/>
                  </a:lnTo>
                  <a:lnTo>
                    <a:pt x="97" y="78"/>
                  </a:lnTo>
                  <a:lnTo>
                    <a:pt x="98" y="106"/>
                  </a:lnTo>
                  <a:lnTo>
                    <a:pt x="104" y="132"/>
                  </a:lnTo>
                  <a:lnTo>
                    <a:pt x="115" y="156"/>
                  </a:lnTo>
                  <a:lnTo>
                    <a:pt x="131" y="174"/>
                  </a:lnTo>
                  <a:lnTo>
                    <a:pt x="146" y="189"/>
                  </a:lnTo>
                  <a:lnTo>
                    <a:pt x="163" y="202"/>
                  </a:lnTo>
                  <a:lnTo>
                    <a:pt x="181" y="213"/>
                  </a:lnTo>
                  <a:lnTo>
                    <a:pt x="200" y="221"/>
                  </a:lnTo>
                  <a:lnTo>
                    <a:pt x="219" y="228"/>
                  </a:lnTo>
                  <a:lnTo>
                    <a:pt x="240" y="234"/>
                  </a:lnTo>
                  <a:lnTo>
                    <a:pt x="261" y="240"/>
                  </a:lnTo>
                  <a:lnTo>
                    <a:pt x="281" y="244"/>
                  </a:lnTo>
                  <a:lnTo>
                    <a:pt x="302" y="249"/>
                  </a:lnTo>
                  <a:lnTo>
                    <a:pt x="322" y="255"/>
                  </a:lnTo>
                  <a:lnTo>
                    <a:pt x="343" y="260"/>
                  </a:lnTo>
                  <a:lnTo>
                    <a:pt x="363" y="267"/>
                  </a:lnTo>
                  <a:lnTo>
                    <a:pt x="382" y="276"/>
                  </a:lnTo>
                  <a:lnTo>
                    <a:pt x="401" y="284"/>
                  </a:lnTo>
                  <a:lnTo>
                    <a:pt x="419" y="296"/>
                  </a:lnTo>
                  <a:lnTo>
                    <a:pt x="433" y="298"/>
                  </a:lnTo>
                  <a:lnTo>
                    <a:pt x="447" y="303"/>
                  </a:lnTo>
                  <a:lnTo>
                    <a:pt x="460" y="309"/>
                  </a:lnTo>
                  <a:lnTo>
                    <a:pt x="472" y="317"/>
                  </a:lnTo>
                  <a:lnTo>
                    <a:pt x="483" y="327"/>
                  </a:lnTo>
                  <a:lnTo>
                    <a:pt x="493" y="337"/>
                  </a:lnTo>
                  <a:lnTo>
                    <a:pt x="500" y="348"/>
                  </a:lnTo>
                  <a:lnTo>
                    <a:pt x="508" y="361"/>
                  </a:lnTo>
                  <a:lnTo>
                    <a:pt x="510" y="373"/>
                  </a:lnTo>
                  <a:lnTo>
                    <a:pt x="509" y="386"/>
                  </a:lnTo>
                  <a:lnTo>
                    <a:pt x="504" y="396"/>
                  </a:lnTo>
                  <a:lnTo>
                    <a:pt x="494" y="405"/>
                  </a:lnTo>
                  <a:lnTo>
                    <a:pt x="487" y="405"/>
                  </a:lnTo>
                  <a:lnTo>
                    <a:pt x="481" y="401"/>
                  </a:lnTo>
                  <a:lnTo>
                    <a:pt x="473" y="397"/>
                  </a:lnTo>
                  <a:lnTo>
                    <a:pt x="467" y="393"/>
                  </a:lnTo>
                  <a:lnTo>
                    <a:pt x="460" y="387"/>
                  </a:lnTo>
                  <a:lnTo>
                    <a:pt x="455" y="382"/>
                  </a:lnTo>
                  <a:lnTo>
                    <a:pt x="452" y="379"/>
                  </a:lnTo>
                  <a:lnTo>
                    <a:pt x="450" y="377"/>
                  </a:lnTo>
                  <a:lnTo>
                    <a:pt x="457" y="381"/>
                  </a:lnTo>
                  <a:lnTo>
                    <a:pt x="463" y="385"/>
                  </a:lnTo>
                  <a:lnTo>
                    <a:pt x="469" y="388"/>
                  </a:lnTo>
                  <a:lnTo>
                    <a:pt x="476" y="389"/>
                  </a:lnTo>
                  <a:lnTo>
                    <a:pt x="482" y="385"/>
                  </a:lnTo>
                  <a:lnTo>
                    <a:pt x="485" y="379"/>
                  </a:lnTo>
                  <a:lnTo>
                    <a:pt x="486" y="373"/>
                  </a:lnTo>
                  <a:lnTo>
                    <a:pt x="486" y="366"/>
                  </a:lnTo>
                  <a:lnTo>
                    <a:pt x="479" y="360"/>
                  </a:lnTo>
                  <a:lnTo>
                    <a:pt x="472" y="353"/>
                  </a:lnTo>
                  <a:lnTo>
                    <a:pt x="465" y="346"/>
                  </a:lnTo>
                  <a:lnTo>
                    <a:pt x="456" y="340"/>
                  </a:lnTo>
                  <a:lnTo>
                    <a:pt x="448" y="333"/>
                  </a:lnTo>
                  <a:lnTo>
                    <a:pt x="440" y="329"/>
                  </a:lnTo>
                  <a:lnTo>
                    <a:pt x="430" y="325"/>
                  </a:lnTo>
                  <a:lnTo>
                    <a:pt x="421" y="325"/>
                  </a:lnTo>
                  <a:lnTo>
                    <a:pt x="428" y="346"/>
                  </a:lnTo>
                  <a:lnTo>
                    <a:pt x="431" y="369"/>
                  </a:lnTo>
                  <a:lnTo>
                    <a:pt x="432" y="392"/>
                  </a:lnTo>
                  <a:lnTo>
                    <a:pt x="434" y="414"/>
                  </a:lnTo>
                  <a:lnTo>
                    <a:pt x="436" y="437"/>
                  </a:lnTo>
                  <a:lnTo>
                    <a:pt x="442" y="459"/>
                  </a:lnTo>
                  <a:lnTo>
                    <a:pt x="453" y="479"/>
                  </a:lnTo>
                  <a:lnTo>
                    <a:pt x="468" y="498"/>
                  </a:lnTo>
                  <a:lnTo>
                    <a:pt x="481" y="512"/>
                  </a:lnTo>
                  <a:lnTo>
                    <a:pt x="494" y="527"/>
                  </a:lnTo>
                  <a:lnTo>
                    <a:pt x="508" y="541"/>
                  </a:lnTo>
                  <a:lnTo>
                    <a:pt x="524" y="554"/>
                  </a:lnTo>
                  <a:lnTo>
                    <a:pt x="540" y="565"/>
                  </a:lnTo>
                  <a:lnTo>
                    <a:pt x="558" y="573"/>
                  </a:lnTo>
                  <a:lnTo>
                    <a:pt x="576" y="576"/>
                  </a:lnTo>
                  <a:lnTo>
                    <a:pt x="597" y="575"/>
                  </a:lnTo>
                  <a:lnTo>
                    <a:pt x="600" y="572"/>
                  </a:lnTo>
                  <a:lnTo>
                    <a:pt x="604" y="568"/>
                  </a:lnTo>
                  <a:lnTo>
                    <a:pt x="609" y="566"/>
                  </a:lnTo>
                  <a:lnTo>
                    <a:pt x="612" y="563"/>
                  </a:lnTo>
                  <a:lnTo>
                    <a:pt x="608" y="559"/>
                  </a:lnTo>
                  <a:lnTo>
                    <a:pt x="602" y="556"/>
                  </a:lnTo>
                  <a:lnTo>
                    <a:pt x="598" y="554"/>
                  </a:lnTo>
                  <a:lnTo>
                    <a:pt x="597" y="549"/>
                  </a:lnTo>
                  <a:lnTo>
                    <a:pt x="603" y="545"/>
                  </a:lnTo>
                  <a:lnTo>
                    <a:pt x="610" y="542"/>
                  </a:lnTo>
                  <a:lnTo>
                    <a:pt x="619" y="541"/>
                  </a:lnTo>
                  <a:lnTo>
                    <a:pt x="626" y="543"/>
                  </a:lnTo>
                  <a:lnTo>
                    <a:pt x="633" y="550"/>
                  </a:lnTo>
                  <a:lnTo>
                    <a:pt x="636" y="558"/>
                  </a:lnTo>
                  <a:lnTo>
                    <a:pt x="637" y="565"/>
                  </a:lnTo>
                  <a:lnTo>
                    <a:pt x="636" y="573"/>
                  </a:lnTo>
                  <a:lnTo>
                    <a:pt x="635" y="583"/>
                  </a:lnTo>
                  <a:lnTo>
                    <a:pt x="629" y="591"/>
                  </a:lnTo>
                  <a:lnTo>
                    <a:pt x="620" y="599"/>
                  </a:lnTo>
                  <a:lnTo>
                    <a:pt x="608" y="605"/>
                  </a:lnTo>
                  <a:lnTo>
                    <a:pt x="594" y="606"/>
                  </a:lnTo>
                  <a:lnTo>
                    <a:pt x="581" y="605"/>
                  </a:lnTo>
                  <a:lnTo>
                    <a:pt x="568" y="603"/>
                  </a:lnTo>
                  <a:lnTo>
                    <a:pt x="556" y="600"/>
                  </a:lnTo>
                  <a:lnTo>
                    <a:pt x="544" y="594"/>
                  </a:lnTo>
                  <a:lnTo>
                    <a:pt x="533" y="590"/>
                  </a:lnTo>
                  <a:lnTo>
                    <a:pt x="524" y="584"/>
                  </a:lnTo>
                  <a:lnTo>
                    <a:pt x="516" y="578"/>
                  </a:lnTo>
                  <a:lnTo>
                    <a:pt x="522" y="599"/>
                  </a:lnTo>
                  <a:lnTo>
                    <a:pt x="530" y="619"/>
                  </a:lnTo>
                  <a:lnTo>
                    <a:pt x="538" y="639"/>
                  </a:lnTo>
                  <a:lnTo>
                    <a:pt x="548" y="660"/>
                  </a:lnTo>
                  <a:lnTo>
                    <a:pt x="559" y="679"/>
                  </a:lnTo>
                  <a:lnTo>
                    <a:pt x="570" y="700"/>
                  </a:lnTo>
                  <a:lnTo>
                    <a:pt x="582" y="719"/>
                  </a:lnTo>
                  <a:lnTo>
                    <a:pt x="595" y="738"/>
                  </a:lnTo>
                  <a:lnTo>
                    <a:pt x="580" y="78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94" name="Freeform 92"/>
            <p:cNvSpPr>
              <a:spLocks/>
            </p:cNvSpPr>
            <p:nvPr/>
          </p:nvSpPr>
          <p:spPr bwMode="auto">
            <a:xfrm>
              <a:off x="1048" y="1036"/>
              <a:ext cx="82" cy="157"/>
            </a:xfrm>
            <a:custGeom>
              <a:avLst/>
              <a:gdLst>
                <a:gd name="T0" fmla="*/ 0 w 245"/>
                <a:gd name="T1" fmla="*/ 0 h 472"/>
                <a:gd name="T2" fmla="*/ 0 w 245"/>
                <a:gd name="T3" fmla="*/ 0 h 472"/>
                <a:gd name="T4" fmla="*/ 0 w 245"/>
                <a:gd name="T5" fmla="*/ 0 h 472"/>
                <a:gd name="T6" fmla="*/ 0 w 245"/>
                <a:gd name="T7" fmla="*/ 0 h 472"/>
                <a:gd name="T8" fmla="*/ 0 w 245"/>
                <a:gd name="T9" fmla="*/ 0 h 472"/>
                <a:gd name="T10" fmla="*/ 0 w 245"/>
                <a:gd name="T11" fmla="*/ 0 h 472"/>
                <a:gd name="T12" fmla="*/ 0 w 245"/>
                <a:gd name="T13" fmla="*/ 0 h 472"/>
                <a:gd name="T14" fmla="*/ 0 w 245"/>
                <a:gd name="T15" fmla="*/ 0 h 472"/>
                <a:gd name="T16" fmla="*/ 0 w 245"/>
                <a:gd name="T17" fmla="*/ 0 h 472"/>
                <a:gd name="T18" fmla="*/ 0 w 245"/>
                <a:gd name="T19" fmla="*/ 0 h 472"/>
                <a:gd name="T20" fmla="*/ 0 w 245"/>
                <a:gd name="T21" fmla="*/ 0 h 472"/>
                <a:gd name="T22" fmla="*/ 0 w 245"/>
                <a:gd name="T23" fmla="*/ 0 h 472"/>
                <a:gd name="T24" fmla="*/ 0 w 245"/>
                <a:gd name="T25" fmla="*/ 0 h 472"/>
                <a:gd name="T26" fmla="*/ 0 w 245"/>
                <a:gd name="T27" fmla="*/ 0 h 472"/>
                <a:gd name="T28" fmla="*/ 0 w 245"/>
                <a:gd name="T29" fmla="*/ 0 h 472"/>
                <a:gd name="T30" fmla="*/ 0 w 245"/>
                <a:gd name="T31" fmla="*/ 0 h 472"/>
                <a:gd name="T32" fmla="*/ 0 w 245"/>
                <a:gd name="T33" fmla="*/ 0 h 472"/>
                <a:gd name="T34" fmla="*/ 0 w 245"/>
                <a:gd name="T35" fmla="*/ 0 h 472"/>
                <a:gd name="T36" fmla="*/ 0 w 245"/>
                <a:gd name="T37" fmla="*/ 0 h 472"/>
                <a:gd name="T38" fmla="*/ 0 w 245"/>
                <a:gd name="T39" fmla="*/ 0 h 472"/>
                <a:gd name="T40" fmla="*/ 0 w 245"/>
                <a:gd name="T41" fmla="*/ 0 h 472"/>
                <a:gd name="T42" fmla="*/ 0 w 245"/>
                <a:gd name="T43" fmla="*/ 0 h 472"/>
                <a:gd name="T44" fmla="*/ 0 w 245"/>
                <a:gd name="T45" fmla="*/ 0 h 472"/>
                <a:gd name="T46" fmla="*/ 0 w 245"/>
                <a:gd name="T47" fmla="*/ 0 h 472"/>
                <a:gd name="T48" fmla="*/ 0 w 245"/>
                <a:gd name="T49" fmla="*/ 0 h 472"/>
                <a:gd name="T50" fmla="*/ 0 w 245"/>
                <a:gd name="T51" fmla="*/ 0 h 472"/>
                <a:gd name="T52" fmla="*/ 0 w 245"/>
                <a:gd name="T53" fmla="*/ 0 h 472"/>
                <a:gd name="T54" fmla="*/ 0 w 245"/>
                <a:gd name="T55" fmla="*/ 0 h 472"/>
                <a:gd name="T56" fmla="*/ 0 w 245"/>
                <a:gd name="T57" fmla="*/ 0 h 472"/>
                <a:gd name="T58" fmla="*/ 0 w 245"/>
                <a:gd name="T59" fmla="*/ 0 h 472"/>
                <a:gd name="T60" fmla="*/ 0 w 245"/>
                <a:gd name="T61" fmla="*/ 0 h 472"/>
                <a:gd name="T62" fmla="*/ 0 w 245"/>
                <a:gd name="T63" fmla="*/ 0 h 47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45"/>
                <a:gd name="T97" fmla="*/ 0 h 472"/>
                <a:gd name="T98" fmla="*/ 245 w 245"/>
                <a:gd name="T99" fmla="*/ 472 h 47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45" h="472">
                  <a:moveTo>
                    <a:pt x="218" y="104"/>
                  </a:moveTo>
                  <a:lnTo>
                    <a:pt x="234" y="144"/>
                  </a:lnTo>
                  <a:lnTo>
                    <a:pt x="242" y="186"/>
                  </a:lnTo>
                  <a:lnTo>
                    <a:pt x="245" y="231"/>
                  </a:lnTo>
                  <a:lnTo>
                    <a:pt x="243" y="275"/>
                  </a:lnTo>
                  <a:lnTo>
                    <a:pt x="235" y="319"/>
                  </a:lnTo>
                  <a:lnTo>
                    <a:pt x="221" y="361"/>
                  </a:lnTo>
                  <a:lnTo>
                    <a:pt x="201" y="399"/>
                  </a:lnTo>
                  <a:lnTo>
                    <a:pt x="175" y="434"/>
                  </a:lnTo>
                  <a:lnTo>
                    <a:pt x="165" y="442"/>
                  </a:lnTo>
                  <a:lnTo>
                    <a:pt x="151" y="450"/>
                  </a:lnTo>
                  <a:lnTo>
                    <a:pt x="136" y="458"/>
                  </a:lnTo>
                  <a:lnTo>
                    <a:pt x="120" y="464"/>
                  </a:lnTo>
                  <a:lnTo>
                    <a:pt x="104" y="469"/>
                  </a:lnTo>
                  <a:lnTo>
                    <a:pt x="91" y="472"/>
                  </a:lnTo>
                  <a:lnTo>
                    <a:pt x="82" y="472"/>
                  </a:lnTo>
                  <a:lnTo>
                    <a:pt x="77" y="470"/>
                  </a:lnTo>
                  <a:lnTo>
                    <a:pt x="82" y="464"/>
                  </a:lnTo>
                  <a:lnTo>
                    <a:pt x="90" y="457"/>
                  </a:lnTo>
                  <a:lnTo>
                    <a:pt x="102" y="447"/>
                  </a:lnTo>
                  <a:lnTo>
                    <a:pt x="116" y="437"/>
                  </a:lnTo>
                  <a:lnTo>
                    <a:pt x="132" y="426"/>
                  </a:lnTo>
                  <a:lnTo>
                    <a:pt x="146" y="415"/>
                  </a:lnTo>
                  <a:lnTo>
                    <a:pt x="158" y="405"/>
                  </a:lnTo>
                  <a:lnTo>
                    <a:pt x="165" y="396"/>
                  </a:lnTo>
                  <a:lnTo>
                    <a:pt x="177" y="365"/>
                  </a:lnTo>
                  <a:lnTo>
                    <a:pt x="187" y="334"/>
                  </a:lnTo>
                  <a:lnTo>
                    <a:pt x="193" y="300"/>
                  </a:lnTo>
                  <a:lnTo>
                    <a:pt x="198" y="267"/>
                  </a:lnTo>
                  <a:lnTo>
                    <a:pt x="200" y="232"/>
                  </a:lnTo>
                  <a:lnTo>
                    <a:pt x="198" y="197"/>
                  </a:lnTo>
                  <a:lnTo>
                    <a:pt x="194" y="164"/>
                  </a:lnTo>
                  <a:lnTo>
                    <a:pt x="187" y="131"/>
                  </a:lnTo>
                  <a:lnTo>
                    <a:pt x="185" y="122"/>
                  </a:lnTo>
                  <a:lnTo>
                    <a:pt x="183" y="113"/>
                  </a:lnTo>
                  <a:lnTo>
                    <a:pt x="179" y="104"/>
                  </a:lnTo>
                  <a:lnTo>
                    <a:pt x="175" y="96"/>
                  </a:lnTo>
                  <a:lnTo>
                    <a:pt x="171" y="88"/>
                  </a:lnTo>
                  <a:lnTo>
                    <a:pt x="165" y="80"/>
                  </a:lnTo>
                  <a:lnTo>
                    <a:pt x="160" y="74"/>
                  </a:lnTo>
                  <a:lnTo>
                    <a:pt x="153" y="66"/>
                  </a:lnTo>
                  <a:lnTo>
                    <a:pt x="132" y="50"/>
                  </a:lnTo>
                  <a:lnTo>
                    <a:pt x="108" y="38"/>
                  </a:lnTo>
                  <a:lnTo>
                    <a:pt x="82" y="30"/>
                  </a:lnTo>
                  <a:lnTo>
                    <a:pt x="58" y="25"/>
                  </a:lnTo>
                  <a:lnTo>
                    <a:pt x="35" y="23"/>
                  </a:lnTo>
                  <a:lnTo>
                    <a:pt x="17" y="23"/>
                  </a:lnTo>
                  <a:lnTo>
                    <a:pt x="5" y="23"/>
                  </a:lnTo>
                  <a:lnTo>
                    <a:pt x="0" y="23"/>
                  </a:lnTo>
                  <a:lnTo>
                    <a:pt x="16" y="12"/>
                  </a:lnTo>
                  <a:lnTo>
                    <a:pt x="32" y="5"/>
                  </a:lnTo>
                  <a:lnTo>
                    <a:pt x="50" y="1"/>
                  </a:lnTo>
                  <a:lnTo>
                    <a:pt x="69" y="0"/>
                  </a:lnTo>
                  <a:lnTo>
                    <a:pt x="87" y="2"/>
                  </a:lnTo>
                  <a:lnTo>
                    <a:pt x="106" y="5"/>
                  </a:lnTo>
                  <a:lnTo>
                    <a:pt x="123" y="11"/>
                  </a:lnTo>
                  <a:lnTo>
                    <a:pt x="139" y="17"/>
                  </a:lnTo>
                  <a:lnTo>
                    <a:pt x="151" y="26"/>
                  </a:lnTo>
                  <a:lnTo>
                    <a:pt x="163" y="35"/>
                  </a:lnTo>
                  <a:lnTo>
                    <a:pt x="174" y="44"/>
                  </a:lnTo>
                  <a:lnTo>
                    <a:pt x="185" y="55"/>
                  </a:lnTo>
                  <a:lnTo>
                    <a:pt x="194" y="67"/>
                  </a:lnTo>
                  <a:lnTo>
                    <a:pt x="203" y="79"/>
                  </a:lnTo>
                  <a:lnTo>
                    <a:pt x="212" y="91"/>
                  </a:lnTo>
                  <a:lnTo>
                    <a:pt x="218" y="10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95" name="Freeform 93"/>
            <p:cNvSpPr>
              <a:spLocks/>
            </p:cNvSpPr>
            <p:nvPr/>
          </p:nvSpPr>
          <p:spPr bwMode="auto">
            <a:xfrm>
              <a:off x="569" y="1054"/>
              <a:ext cx="201" cy="220"/>
            </a:xfrm>
            <a:custGeom>
              <a:avLst/>
              <a:gdLst>
                <a:gd name="T0" fmla="*/ 0 w 604"/>
                <a:gd name="T1" fmla="*/ 0 h 659"/>
                <a:gd name="T2" fmla="*/ 0 w 604"/>
                <a:gd name="T3" fmla="*/ 0 h 659"/>
                <a:gd name="T4" fmla="*/ 0 w 604"/>
                <a:gd name="T5" fmla="*/ 0 h 659"/>
                <a:gd name="T6" fmla="*/ 0 w 604"/>
                <a:gd name="T7" fmla="*/ 0 h 659"/>
                <a:gd name="T8" fmla="*/ 0 w 604"/>
                <a:gd name="T9" fmla="*/ 0 h 659"/>
                <a:gd name="T10" fmla="*/ 0 w 604"/>
                <a:gd name="T11" fmla="*/ 0 h 659"/>
                <a:gd name="T12" fmla="*/ 0 w 604"/>
                <a:gd name="T13" fmla="*/ 0 h 659"/>
                <a:gd name="T14" fmla="*/ 0 w 604"/>
                <a:gd name="T15" fmla="*/ 0 h 659"/>
                <a:gd name="T16" fmla="*/ 0 w 604"/>
                <a:gd name="T17" fmla="*/ 0 h 659"/>
                <a:gd name="T18" fmla="*/ 0 w 604"/>
                <a:gd name="T19" fmla="*/ 0 h 659"/>
                <a:gd name="T20" fmla="*/ 0 w 604"/>
                <a:gd name="T21" fmla="*/ 0 h 659"/>
                <a:gd name="T22" fmla="*/ 0 w 604"/>
                <a:gd name="T23" fmla="*/ 0 h 659"/>
                <a:gd name="T24" fmla="*/ 0 w 604"/>
                <a:gd name="T25" fmla="*/ 0 h 659"/>
                <a:gd name="T26" fmla="*/ 0 w 604"/>
                <a:gd name="T27" fmla="*/ 0 h 659"/>
                <a:gd name="T28" fmla="*/ 0 w 604"/>
                <a:gd name="T29" fmla="*/ 0 h 659"/>
                <a:gd name="T30" fmla="*/ 0 w 604"/>
                <a:gd name="T31" fmla="*/ 0 h 659"/>
                <a:gd name="T32" fmla="*/ 0 w 604"/>
                <a:gd name="T33" fmla="*/ 0 h 659"/>
                <a:gd name="T34" fmla="*/ 0 w 604"/>
                <a:gd name="T35" fmla="*/ 0 h 659"/>
                <a:gd name="T36" fmla="*/ 0 w 604"/>
                <a:gd name="T37" fmla="*/ 0 h 659"/>
                <a:gd name="T38" fmla="*/ 0 w 604"/>
                <a:gd name="T39" fmla="*/ 0 h 659"/>
                <a:gd name="T40" fmla="*/ 0 w 604"/>
                <a:gd name="T41" fmla="*/ 0 h 659"/>
                <a:gd name="T42" fmla="*/ 0 w 604"/>
                <a:gd name="T43" fmla="*/ 0 h 659"/>
                <a:gd name="T44" fmla="*/ 0 w 604"/>
                <a:gd name="T45" fmla="*/ 0 h 65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604"/>
                <a:gd name="T70" fmla="*/ 0 h 659"/>
                <a:gd name="T71" fmla="*/ 604 w 604"/>
                <a:gd name="T72" fmla="*/ 659 h 659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604" h="659">
                  <a:moveTo>
                    <a:pt x="604" y="3"/>
                  </a:moveTo>
                  <a:lnTo>
                    <a:pt x="604" y="101"/>
                  </a:lnTo>
                  <a:lnTo>
                    <a:pt x="604" y="315"/>
                  </a:lnTo>
                  <a:lnTo>
                    <a:pt x="601" y="531"/>
                  </a:lnTo>
                  <a:lnTo>
                    <a:pt x="592" y="629"/>
                  </a:lnTo>
                  <a:lnTo>
                    <a:pt x="587" y="629"/>
                  </a:lnTo>
                  <a:lnTo>
                    <a:pt x="572" y="630"/>
                  </a:lnTo>
                  <a:lnTo>
                    <a:pt x="549" y="633"/>
                  </a:lnTo>
                  <a:lnTo>
                    <a:pt x="518" y="634"/>
                  </a:lnTo>
                  <a:lnTo>
                    <a:pt x="482" y="637"/>
                  </a:lnTo>
                  <a:lnTo>
                    <a:pt x="439" y="639"/>
                  </a:lnTo>
                  <a:lnTo>
                    <a:pt x="395" y="642"/>
                  </a:lnTo>
                  <a:lnTo>
                    <a:pt x="347" y="645"/>
                  </a:lnTo>
                  <a:lnTo>
                    <a:pt x="300" y="648"/>
                  </a:lnTo>
                  <a:lnTo>
                    <a:pt x="251" y="650"/>
                  </a:lnTo>
                  <a:lnTo>
                    <a:pt x="204" y="653"/>
                  </a:lnTo>
                  <a:lnTo>
                    <a:pt x="160" y="655"/>
                  </a:lnTo>
                  <a:lnTo>
                    <a:pt x="120" y="657"/>
                  </a:lnTo>
                  <a:lnTo>
                    <a:pt x="84" y="658"/>
                  </a:lnTo>
                  <a:lnTo>
                    <a:pt x="54" y="659"/>
                  </a:lnTo>
                  <a:lnTo>
                    <a:pt x="33" y="659"/>
                  </a:lnTo>
                  <a:lnTo>
                    <a:pt x="0" y="0"/>
                  </a:lnTo>
                  <a:lnTo>
                    <a:pt x="604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96" name="Freeform 94"/>
            <p:cNvSpPr>
              <a:spLocks/>
            </p:cNvSpPr>
            <p:nvPr/>
          </p:nvSpPr>
          <p:spPr bwMode="auto">
            <a:xfrm>
              <a:off x="1014" y="1052"/>
              <a:ext cx="73" cy="137"/>
            </a:xfrm>
            <a:custGeom>
              <a:avLst/>
              <a:gdLst>
                <a:gd name="T0" fmla="*/ 0 w 219"/>
                <a:gd name="T1" fmla="*/ 0 h 409"/>
                <a:gd name="T2" fmla="*/ 0 w 219"/>
                <a:gd name="T3" fmla="*/ 0 h 409"/>
                <a:gd name="T4" fmla="*/ 0 w 219"/>
                <a:gd name="T5" fmla="*/ 0 h 409"/>
                <a:gd name="T6" fmla="*/ 0 w 219"/>
                <a:gd name="T7" fmla="*/ 0 h 409"/>
                <a:gd name="T8" fmla="*/ 0 w 219"/>
                <a:gd name="T9" fmla="*/ 0 h 409"/>
                <a:gd name="T10" fmla="*/ 0 w 219"/>
                <a:gd name="T11" fmla="*/ 0 h 409"/>
                <a:gd name="T12" fmla="*/ 0 w 219"/>
                <a:gd name="T13" fmla="*/ 0 h 409"/>
                <a:gd name="T14" fmla="*/ 0 w 219"/>
                <a:gd name="T15" fmla="*/ 0 h 409"/>
                <a:gd name="T16" fmla="*/ 0 w 219"/>
                <a:gd name="T17" fmla="*/ 0 h 409"/>
                <a:gd name="T18" fmla="*/ 0 w 219"/>
                <a:gd name="T19" fmla="*/ 0 h 409"/>
                <a:gd name="T20" fmla="*/ 0 w 219"/>
                <a:gd name="T21" fmla="*/ 0 h 409"/>
                <a:gd name="T22" fmla="*/ 0 w 219"/>
                <a:gd name="T23" fmla="*/ 0 h 409"/>
                <a:gd name="T24" fmla="*/ 0 w 219"/>
                <a:gd name="T25" fmla="*/ 0 h 409"/>
                <a:gd name="T26" fmla="*/ 0 w 219"/>
                <a:gd name="T27" fmla="*/ 0 h 409"/>
                <a:gd name="T28" fmla="*/ 0 w 219"/>
                <a:gd name="T29" fmla="*/ 0 h 409"/>
                <a:gd name="T30" fmla="*/ 0 w 219"/>
                <a:gd name="T31" fmla="*/ 0 h 409"/>
                <a:gd name="T32" fmla="*/ 0 w 219"/>
                <a:gd name="T33" fmla="*/ 0 h 409"/>
                <a:gd name="T34" fmla="*/ 0 w 219"/>
                <a:gd name="T35" fmla="*/ 0 h 409"/>
                <a:gd name="T36" fmla="*/ 0 w 219"/>
                <a:gd name="T37" fmla="*/ 0 h 409"/>
                <a:gd name="T38" fmla="*/ 0 w 219"/>
                <a:gd name="T39" fmla="*/ 0 h 409"/>
                <a:gd name="T40" fmla="*/ 0 w 219"/>
                <a:gd name="T41" fmla="*/ 0 h 409"/>
                <a:gd name="T42" fmla="*/ 0 w 219"/>
                <a:gd name="T43" fmla="*/ 0 h 409"/>
                <a:gd name="T44" fmla="*/ 0 w 219"/>
                <a:gd name="T45" fmla="*/ 0 h 409"/>
                <a:gd name="T46" fmla="*/ 0 w 219"/>
                <a:gd name="T47" fmla="*/ 0 h 409"/>
                <a:gd name="T48" fmla="*/ 0 w 219"/>
                <a:gd name="T49" fmla="*/ 0 h 409"/>
                <a:gd name="T50" fmla="*/ 0 w 219"/>
                <a:gd name="T51" fmla="*/ 0 h 409"/>
                <a:gd name="T52" fmla="*/ 0 w 219"/>
                <a:gd name="T53" fmla="*/ 0 h 409"/>
                <a:gd name="T54" fmla="*/ 0 w 219"/>
                <a:gd name="T55" fmla="*/ 0 h 409"/>
                <a:gd name="T56" fmla="*/ 0 w 219"/>
                <a:gd name="T57" fmla="*/ 0 h 409"/>
                <a:gd name="T58" fmla="*/ 0 w 219"/>
                <a:gd name="T59" fmla="*/ 0 h 409"/>
                <a:gd name="T60" fmla="*/ 0 w 219"/>
                <a:gd name="T61" fmla="*/ 0 h 409"/>
                <a:gd name="T62" fmla="*/ 0 w 219"/>
                <a:gd name="T63" fmla="*/ 0 h 409"/>
                <a:gd name="T64" fmla="*/ 0 w 219"/>
                <a:gd name="T65" fmla="*/ 0 h 409"/>
                <a:gd name="T66" fmla="*/ 0 w 219"/>
                <a:gd name="T67" fmla="*/ 0 h 409"/>
                <a:gd name="T68" fmla="*/ 0 w 219"/>
                <a:gd name="T69" fmla="*/ 0 h 409"/>
                <a:gd name="T70" fmla="*/ 0 w 219"/>
                <a:gd name="T71" fmla="*/ 0 h 409"/>
                <a:gd name="T72" fmla="*/ 0 w 219"/>
                <a:gd name="T73" fmla="*/ 0 h 409"/>
                <a:gd name="T74" fmla="*/ 0 w 219"/>
                <a:gd name="T75" fmla="*/ 0 h 409"/>
                <a:gd name="T76" fmla="*/ 0 w 219"/>
                <a:gd name="T77" fmla="*/ 0 h 409"/>
                <a:gd name="T78" fmla="*/ 0 w 219"/>
                <a:gd name="T79" fmla="*/ 0 h 409"/>
                <a:gd name="T80" fmla="*/ 0 w 219"/>
                <a:gd name="T81" fmla="*/ 0 h 409"/>
                <a:gd name="T82" fmla="*/ 0 w 219"/>
                <a:gd name="T83" fmla="*/ 0 h 409"/>
                <a:gd name="T84" fmla="*/ 0 w 219"/>
                <a:gd name="T85" fmla="*/ 0 h 40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19"/>
                <a:gd name="T130" fmla="*/ 0 h 409"/>
                <a:gd name="T131" fmla="*/ 219 w 219"/>
                <a:gd name="T132" fmla="*/ 409 h 409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19" h="409">
                  <a:moveTo>
                    <a:pt x="126" y="139"/>
                  </a:moveTo>
                  <a:lnTo>
                    <a:pt x="129" y="154"/>
                  </a:lnTo>
                  <a:lnTo>
                    <a:pt x="129" y="169"/>
                  </a:lnTo>
                  <a:lnTo>
                    <a:pt x="127" y="184"/>
                  </a:lnTo>
                  <a:lnTo>
                    <a:pt x="123" y="198"/>
                  </a:lnTo>
                  <a:lnTo>
                    <a:pt x="115" y="212"/>
                  </a:lnTo>
                  <a:lnTo>
                    <a:pt x="108" y="225"/>
                  </a:lnTo>
                  <a:lnTo>
                    <a:pt x="98" y="238"/>
                  </a:lnTo>
                  <a:lnTo>
                    <a:pt x="87" y="250"/>
                  </a:lnTo>
                  <a:lnTo>
                    <a:pt x="82" y="254"/>
                  </a:lnTo>
                  <a:lnTo>
                    <a:pt x="75" y="256"/>
                  </a:lnTo>
                  <a:lnTo>
                    <a:pt x="70" y="258"/>
                  </a:lnTo>
                  <a:lnTo>
                    <a:pt x="63" y="259"/>
                  </a:lnTo>
                  <a:lnTo>
                    <a:pt x="57" y="259"/>
                  </a:lnTo>
                  <a:lnTo>
                    <a:pt x="49" y="259"/>
                  </a:lnTo>
                  <a:lnTo>
                    <a:pt x="39" y="259"/>
                  </a:lnTo>
                  <a:lnTo>
                    <a:pt x="30" y="257"/>
                  </a:lnTo>
                  <a:lnTo>
                    <a:pt x="34" y="262"/>
                  </a:lnTo>
                  <a:lnTo>
                    <a:pt x="38" y="267"/>
                  </a:lnTo>
                  <a:lnTo>
                    <a:pt x="44" y="271"/>
                  </a:lnTo>
                  <a:lnTo>
                    <a:pt x="49" y="274"/>
                  </a:lnTo>
                  <a:lnTo>
                    <a:pt x="56" y="277"/>
                  </a:lnTo>
                  <a:lnTo>
                    <a:pt x="62" y="280"/>
                  </a:lnTo>
                  <a:lnTo>
                    <a:pt x="69" y="281"/>
                  </a:lnTo>
                  <a:lnTo>
                    <a:pt x="75" y="282"/>
                  </a:lnTo>
                  <a:lnTo>
                    <a:pt x="83" y="281"/>
                  </a:lnTo>
                  <a:lnTo>
                    <a:pt x="92" y="278"/>
                  </a:lnTo>
                  <a:lnTo>
                    <a:pt x="101" y="277"/>
                  </a:lnTo>
                  <a:lnTo>
                    <a:pt x="111" y="277"/>
                  </a:lnTo>
                  <a:lnTo>
                    <a:pt x="121" y="277"/>
                  </a:lnTo>
                  <a:lnTo>
                    <a:pt x="128" y="277"/>
                  </a:lnTo>
                  <a:lnTo>
                    <a:pt x="135" y="280"/>
                  </a:lnTo>
                  <a:lnTo>
                    <a:pt x="138" y="282"/>
                  </a:lnTo>
                  <a:lnTo>
                    <a:pt x="138" y="297"/>
                  </a:lnTo>
                  <a:lnTo>
                    <a:pt x="136" y="310"/>
                  </a:lnTo>
                  <a:lnTo>
                    <a:pt x="132" y="323"/>
                  </a:lnTo>
                  <a:lnTo>
                    <a:pt x="124" y="335"/>
                  </a:lnTo>
                  <a:lnTo>
                    <a:pt x="115" y="347"/>
                  </a:lnTo>
                  <a:lnTo>
                    <a:pt x="106" y="357"/>
                  </a:lnTo>
                  <a:lnTo>
                    <a:pt x="96" y="365"/>
                  </a:lnTo>
                  <a:lnTo>
                    <a:pt x="85" y="373"/>
                  </a:lnTo>
                  <a:lnTo>
                    <a:pt x="94" y="376"/>
                  </a:lnTo>
                  <a:lnTo>
                    <a:pt x="103" y="377"/>
                  </a:lnTo>
                  <a:lnTo>
                    <a:pt x="113" y="377"/>
                  </a:lnTo>
                  <a:lnTo>
                    <a:pt x="122" y="376"/>
                  </a:lnTo>
                  <a:lnTo>
                    <a:pt x="132" y="374"/>
                  </a:lnTo>
                  <a:lnTo>
                    <a:pt x="140" y="371"/>
                  </a:lnTo>
                  <a:lnTo>
                    <a:pt x="149" y="366"/>
                  </a:lnTo>
                  <a:lnTo>
                    <a:pt x="157" y="362"/>
                  </a:lnTo>
                  <a:lnTo>
                    <a:pt x="164" y="357"/>
                  </a:lnTo>
                  <a:lnTo>
                    <a:pt x="170" y="350"/>
                  </a:lnTo>
                  <a:lnTo>
                    <a:pt x="176" y="342"/>
                  </a:lnTo>
                  <a:lnTo>
                    <a:pt x="182" y="335"/>
                  </a:lnTo>
                  <a:lnTo>
                    <a:pt x="188" y="327"/>
                  </a:lnTo>
                  <a:lnTo>
                    <a:pt x="195" y="320"/>
                  </a:lnTo>
                  <a:lnTo>
                    <a:pt x="202" y="314"/>
                  </a:lnTo>
                  <a:lnTo>
                    <a:pt x="212" y="310"/>
                  </a:lnTo>
                  <a:lnTo>
                    <a:pt x="216" y="319"/>
                  </a:lnTo>
                  <a:lnTo>
                    <a:pt x="219" y="328"/>
                  </a:lnTo>
                  <a:lnTo>
                    <a:pt x="219" y="337"/>
                  </a:lnTo>
                  <a:lnTo>
                    <a:pt x="217" y="347"/>
                  </a:lnTo>
                  <a:lnTo>
                    <a:pt x="208" y="362"/>
                  </a:lnTo>
                  <a:lnTo>
                    <a:pt x="196" y="374"/>
                  </a:lnTo>
                  <a:lnTo>
                    <a:pt x="183" y="384"/>
                  </a:lnTo>
                  <a:lnTo>
                    <a:pt x="169" y="391"/>
                  </a:lnTo>
                  <a:lnTo>
                    <a:pt x="152" y="398"/>
                  </a:lnTo>
                  <a:lnTo>
                    <a:pt x="136" y="402"/>
                  </a:lnTo>
                  <a:lnTo>
                    <a:pt x="120" y="405"/>
                  </a:lnTo>
                  <a:lnTo>
                    <a:pt x="103" y="409"/>
                  </a:lnTo>
                  <a:lnTo>
                    <a:pt x="96" y="405"/>
                  </a:lnTo>
                  <a:lnTo>
                    <a:pt x="88" y="402"/>
                  </a:lnTo>
                  <a:lnTo>
                    <a:pt x="81" y="399"/>
                  </a:lnTo>
                  <a:lnTo>
                    <a:pt x="72" y="396"/>
                  </a:lnTo>
                  <a:lnTo>
                    <a:pt x="64" y="392"/>
                  </a:lnTo>
                  <a:lnTo>
                    <a:pt x="57" y="387"/>
                  </a:lnTo>
                  <a:lnTo>
                    <a:pt x="50" y="382"/>
                  </a:lnTo>
                  <a:lnTo>
                    <a:pt x="44" y="374"/>
                  </a:lnTo>
                  <a:lnTo>
                    <a:pt x="46" y="370"/>
                  </a:lnTo>
                  <a:lnTo>
                    <a:pt x="49" y="367"/>
                  </a:lnTo>
                  <a:lnTo>
                    <a:pt x="54" y="365"/>
                  </a:lnTo>
                  <a:lnTo>
                    <a:pt x="58" y="364"/>
                  </a:lnTo>
                  <a:lnTo>
                    <a:pt x="63" y="363"/>
                  </a:lnTo>
                  <a:lnTo>
                    <a:pt x="69" y="362"/>
                  </a:lnTo>
                  <a:lnTo>
                    <a:pt x="73" y="361"/>
                  </a:lnTo>
                  <a:lnTo>
                    <a:pt x="77" y="359"/>
                  </a:lnTo>
                  <a:lnTo>
                    <a:pt x="88" y="348"/>
                  </a:lnTo>
                  <a:lnTo>
                    <a:pt x="98" y="337"/>
                  </a:lnTo>
                  <a:lnTo>
                    <a:pt x="106" y="325"/>
                  </a:lnTo>
                  <a:lnTo>
                    <a:pt x="109" y="312"/>
                  </a:lnTo>
                  <a:lnTo>
                    <a:pt x="98" y="315"/>
                  </a:lnTo>
                  <a:lnTo>
                    <a:pt x="86" y="315"/>
                  </a:lnTo>
                  <a:lnTo>
                    <a:pt x="75" y="314"/>
                  </a:lnTo>
                  <a:lnTo>
                    <a:pt x="64" y="310"/>
                  </a:lnTo>
                  <a:lnTo>
                    <a:pt x="54" y="306"/>
                  </a:lnTo>
                  <a:lnTo>
                    <a:pt x="43" y="299"/>
                  </a:lnTo>
                  <a:lnTo>
                    <a:pt x="33" y="292"/>
                  </a:lnTo>
                  <a:lnTo>
                    <a:pt x="23" y="283"/>
                  </a:lnTo>
                  <a:lnTo>
                    <a:pt x="10" y="265"/>
                  </a:lnTo>
                  <a:lnTo>
                    <a:pt x="3" y="245"/>
                  </a:lnTo>
                  <a:lnTo>
                    <a:pt x="0" y="223"/>
                  </a:lnTo>
                  <a:lnTo>
                    <a:pt x="6" y="203"/>
                  </a:lnTo>
                  <a:lnTo>
                    <a:pt x="12" y="205"/>
                  </a:lnTo>
                  <a:lnTo>
                    <a:pt x="16" y="210"/>
                  </a:lnTo>
                  <a:lnTo>
                    <a:pt x="18" y="217"/>
                  </a:lnTo>
                  <a:lnTo>
                    <a:pt x="20" y="224"/>
                  </a:lnTo>
                  <a:lnTo>
                    <a:pt x="22" y="231"/>
                  </a:lnTo>
                  <a:lnTo>
                    <a:pt x="26" y="237"/>
                  </a:lnTo>
                  <a:lnTo>
                    <a:pt x="32" y="241"/>
                  </a:lnTo>
                  <a:lnTo>
                    <a:pt x="42" y="242"/>
                  </a:lnTo>
                  <a:lnTo>
                    <a:pt x="46" y="242"/>
                  </a:lnTo>
                  <a:lnTo>
                    <a:pt x="50" y="242"/>
                  </a:lnTo>
                  <a:lnTo>
                    <a:pt x="55" y="242"/>
                  </a:lnTo>
                  <a:lnTo>
                    <a:pt x="60" y="242"/>
                  </a:lnTo>
                  <a:lnTo>
                    <a:pt x="64" y="241"/>
                  </a:lnTo>
                  <a:lnTo>
                    <a:pt x="70" y="238"/>
                  </a:lnTo>
                  <a:lnTo>
                    <a:pt x="74" y="236"/>
                  </a:lnTo>
                  <a:lnTo>
                    <a:pt x="77" y="233"/>
                  </a:lnTo>
                  <a:lnTo>
                    <a:pt x="92" y="203"/>
                  </a:lnTo>
                  <a:lnTo>
                    <a:pt x="92" y="171"/>
                  </a:lnTo>
                  <a:lnTo>
                    <a:pt x="83" y="140"/>
                  </a:lnTo>
                  <a:lnTo>
                    <a:pt x="71" y="107"/>
                  </a:lnTo>
                  <a:lnTo>
                    <a:pt x="62" y="77"/>
                  </a:lnTo>
                  <a:lnTo>
                    <a:pt x="62" y="47"/>
                  </a:lnTo>
                  <a:lnTo>
                    <a:pt x="75" y="21"/>
                  </a:lnTo>
                  <a:lnTo>
                    <a:pt x="109" y="0"/>
                  </a:lnTo>
                  <a:lnTo>
                    <a:pt x="111" y="15"/>
                  </a:lnTo>
                  <a:lnTo>
                    <a:pt x="115" y="53"/>
                  </a:lnTo>
                  <a:lnTo>
                    <a:pt x="121" y="98"/>
                  </a:lnTo>
                  <a:lnTo>
                    <a:pt x="126" y="13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97" name="Freeform 95"/>
            <p:cNvSpPr>
              <a:spLocks/>
            </p:cNvSpPr>
            <p:nvPr/>
          </p:nvSpPr>
          <p:spPr bwMode="auto">
            <a:xfrm>
              <a:off x="580" y="1061"/>
              <a:ext cx="181" cy="205"/>
            </a:xfrm>
            <a:custGeom>
              <a:avLst/>
              <a:gdLst>
                <a:gd name="T0" fmla="*/ 0 w 544"/>
                <a:gd name="T1" fmla="*/ 0 h 616"/>
                <a:gd name="T2" fmla="*/ 0 w 544"/>
                <a:gd name="T3" fmla="*/ 0 h 616"/>
                <a:gd name="T4" fmla="*/ 0 w 544"/>
                <a:gd name="T5" fmla="*/ 0 h 616"/>
                <a:gd name="T6" fmla="*/ 0 w 544"/>
                <a:gd name="T7" fmla="*/ 0 h 616"/>
                <a:gd name="T8" fmla="*/ 0 w 544"/>
                <a:gd name="T9" fmla="*/ 0 h 616"/>
                <a:gd name="T10" fmla="*/ 0 w 544"/>
                <a:gd name="T11" fmla="*/ 0 h 616"/>
                <a:gd name="T12" fmla="*/ 0 w 544"/>
                <a:gd name="T13" fmla="*/ 0 h 616"/>
                <a:gd name="T14" fmla="*/ 0 w 544"/>
                <a:gd name="T15" fmla="*/ 0 h 616"/>
                <a:gd name="T16" fmla="*/ 0 w 544"/>
                <a:gd name="T17" fmla="*/ 0 h 616"/>
                <a:gd name="T18" fmla="*/ 0 w 544"/>
                <a:gd name="T19" fmla="*/ 0 h 616"/>
                <a:gd name="T20" fmla="*/ 0 w 544"/>
                <a:gd name="T21" fmla="*/ 0 h 616"/>
                <a:gd name="T22" fmla="*/ 0 w 544"/>
                <a:gd name="T23" fmla="*/ 0 h 616"/>
                <a:gd name="T24" fmla="*/ 0 w 544"/>
                <a:gd name="T25" fmla="*/ 0 h 616"/>
                <a:gd name="T26" fmla="*/ 0 w 544"/>
                <a:gd name="T27" fmla="*/ 0 h 616"/>
                <a:gd name="T28" fmla="*/ 0 w 544"/>
                <a:gd name="T29" fmla="*/ 0 h 616"/>
                <a:gd name="T30" fmla="*/ 0 w 544"/>
                <a:gd name="T31" fmla="*/ 0 h 616"/>
                <a:gd name="T32" fmla="*/ 0 w 544"/>
                <a:gd name="T33" fmla="*/ 0 h 616"/>
                <a:gd name="T34" fmla="*/ 0 w 544"/>
                <a:gd name="T35" fmla="*/ 0 h 616"/>
                <a:gd name="T36" fmla="*/ 0 w 544"/>
                <a:gd name="T37" fmla="*/ 0 h 616"/>
                <a:gd name="T38" fmla="*/ 0 w 544"/>
                <a:gd name="T39" fmla="*/ 0 h 61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44"/>
                <a:gd name="T61" fmla="*/ 0 h 616"/>
                <a:gd name="T62" fmla="*/ 544 w 544"/>
                <a:gd name="T63" fmla="*/ 616 h 61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44" h="616">
                  <a:moveTo>
                    <a:pt x="536" y="586"/>
                  </a:moveTo>
                  <a:lnTo>
                    <a:pt x="514" y="588"/>
                  </a:lnTo>
                  <a:lnTo>
                    <a:pt x="487" y="589"/>
                  </a:lnTo>
                  <a:lnTo>
                    <a:pt x="453" y="592"/>
                  </a:lnTo>
                  <a:lnTo>
                    <a:pt x="415" y="594"/>
                  </a:lnTo>
                  <a:lnTo>
                    <a:pt x="375" y="596"/>
                  </a:lnTo>
                  <a:lnTo>
                    <a:pt x="332" y="599"/>
                  </a:lnTo>
                  <a:lnTo>
                    <a:pt x="287" y="602"/>
                  </a:lnTo>
                  <a:lnTo>
                    <a:pt x="243" y="604"/>
                  </a:lnTo>
                  <a:lnTo>
                    <a:pt x="200" y="606"/>
                  </a:lnTo>
                  <a:lnTo>
                    <a:pt x="159" y="608"/>
                  </a:lnTo>
                  <a:lnTo>
                    <a:pt x="121" y="610"/>
                  </a:lnTo>
                  <a:lnTo>
                    <a:pt x="89" y="613"/>
                  </a:lnTo>
                  <a:lnTo>
                    <a:pt x="61" y="614"/>
                  </a:lnTo>
                  <a:lnTo>
                    <a:pt x="40" y="615"/>
                  </a:lnTo>
                  <a:lnTo>
                    <a:pt x="26" y="616"/>
                  </a:lnTo>
                  <a:lnTo>
                    <a:pt x="22" y="616"/>
                  </a:lnTo>
                  <a:lnTo>
                    <a:pt x="0" y="0"/>
                  </a:lnTo>
                  <a:lnTo>
                    <a:pt x="544" y="7"/>
                  </a:lnTo>
                  <a:lnTo>
                    <a:pt x="536" y="586"/>
                  </a:lnTo>
                  <a:close/>
                </a:path>
              </a:pathLst>
            </a:custGeom>
            <a:solidFill>
              <a:srgbClr val="26ADE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98" name="Freeform 96"/>
            <p:cNvSpPr>
              <a:spLocks/>
            </p:cNvSpPr>
            <p:nvPr/>
          </p:nvSpPr>
          <p:spPr bwMode="auto">
            <a:xfrm>
              <a:off x="554" y="1290"/>
              <a:ext cx="237" cy="71"/>
            </a:xfrm>
            <a:custGeom>
              <a:avLst/>
              <a:gdLst>
                <a:gd name="T0" fmla="*/ 0 w 711"/>
                <a:gd name="T1" fmla="*/ 0 h 213"/>
                <a:gd name="T2" fmla="*/ 0 w 711"/>
                <a:gd name="T3" fmla="*/ 0 h 213"/>
                <a:gd name="T4" fmla="*/ 0 w 711"/>
                <a:gd name="T5" fmla="*/ 0 h 213"/>
                <a:gd name="T6" fmla="*/ 0 w 711"/>
                <a:gd name="T7" fmla="*/ 0 h 213"/>
                <a:gd name="T8" fmla="*/ 0 w 711"/>
                <a:gd name="T9" fmla="*/ 0 h 213"/>
                <a:gd name="T10" fmla="*/ 0 w 711"/>
                <a:gd name="T11" fmla="*/ 0 h 213"/>
                <a:gd name="T12" fmla="*/ 0 w 711"/>
                <a:gd name="T13" fmla="*/ 0 h 213"/>
                <a:gd name="T14" fmla="*/ 0 w 711"/>
                <a:gd name="T15" fmla="*/ 0 h 213"/>
                <a:gd name="T16" fmla="*/ 0 w 711"/>
                <a:gd name="T17" fmla="*/ 0 h 213"/>
                <a:gd name="T18" fmla="*/ 0 w 711"/>
                <a:gd name="T19" fmla="*/ 0 h 213"/>
                <a:gd name="T20" fmla="*/ 0 w 711"/>
                <a:gd name="T21" fmla="*/ 0 h 213"/>
                <a:gd name="T22" fmla="*/ 0 w 711"/>
                <a:gd name="T23" fmla="*/ 0 h 213"/>
                <a:gd name="T24" fmla="*/ 0 w 711"/>
                <a:gd name="T25" fmla="*/ 0 h 213"/>
                <a:gd name="T26" fmla="*/ 0 w 711"/>
                <a:gd name="T27" fmla="*/ 0 h 213"/>
                <a:gd name="T28" fmla="*/ 0 w 711"/>
                <a:gd name="T29" fmla="*/ 0 h 213"/>
                <a:gd name="T30" fmla="*/ 0 w 711"/>
                <a:gd name="T31" fmla="*/ 0 h 213"/>
                <a:gd name="T32" fmla="*/ 0 w 711"/>
                <a:gd name="T33" fmla="*/ 0 h 213"/>
                <a:gd name="T34" fmla="*/ 0 w 711"/>
                <a:gd name="T35" fmla="*/ 0 h 213"/>
                <a:gd name="T36" fmla="*/ 0 w 711"/>
                <a:gd name="T37" fmla="*/ 0 h 213"/>
                <a:gd name="T38" fmla="*/ 0 w 711"/>
                <a:gd name="T39" fmla="*/ 0 h 213"/>
                <a:gd name="T40" fmla="*/ 0 w 711"/>
                <a:gd name="T41" fmla="*/ 0 h 213"/>
                <a:gd name="T42" fmla="*/ 0 w 711"/>
                <a:gd name="T43" fmla="*/ 0 h 213"/>
                <a:gd name="T44" fmla="*/ 0 w 711"/>
                <a:gd name="T45" fmla="*/ 0 h 213"/>
                <a:gd name="T46" fmla="*/ 0 w 711"/>
                <a:gd name="T47" fmla="*/ 0 h 213"/>
                <a:gd name="T48" fmla="*/ 0 w 711"/>
                <a:gd name="T49" fmla="*/ 0 h 213"/>
                <a:gd name="T50" fmla="*/ 0 w 711"/>
                <a:gd name="T51" fmla="*/ 0 h 213"/>
                <a:gd name="T52" fmla="*/ 0 w 711"/>
                <a:gd name="T53" fmla="*/ 0 h 213"/>
                <a:gd name="T54" fmla="*/ 0 w 711"/>
                <a:gd name="T55" fmla="*/ 0 h 213"/>
                <a:gd name="T56" fmla="*/ 0 w 711"/>
                <a:gd name="T57" fmla="*/ 0 h 213"/>
                <a:gd name="T58" fmla="*/ 0 w 711"/>
                <a:gd name="T59" fmla="*/ 0 h 213"/>
                <a:gd name="T60" fmla="*/ 0 w 711"/>
                <a:gd name="T61" fmla="*/ 0 h 213"/>
                <a:gd name="T62" fmla="*/ 0 w 711"/>
                <a:gd name="T63" fmla="*/ 0 h 213"/>
                <a:gd name="T64" fmla="*/ 0 w 711"/>
                <a:gd name="T65" fmla="*/ 0 h 213"/>
                <a:gd name="T66" fmla="*/ 0 w 711"/>
                <a:gd name="T67" fmla="*/ 0 h 213"/>
                <a:gd name="T68" fmla="*/ 0 w 711"/>
                <a:gd name="T69" fmla="*/ 0 h 213"/>
                <a:gd name="T70" fmla="*/ 0 w 711"/>
                <a:gd name="T71" fmla="*/ 0 h 213"/>
                <a:gd name="T72" fmla="*/ 0 w 711"/>
                <a:gd name="T73" fmla="*/ 0 h 213"/>
                <a:gd name="T74" fmla="*/ 0 w 711"/>
                <a:gd name="T75" fmla="*/ 0 h 213"/>
                <a:gd name="T76" fmla="*/ 0 w 711"/>
                <a:gd name="T77" fmla="*/ 0 h 213"/>
                <a:gd name="T78" fmla="*/ 0 w 711"/>
                <a:gd name="T79" fmla="*/ 0 h 213"/>
                <a:gd name="T80" fmla="*/ 0 w 711"/>
                <a:gd name="T81" fmla="*/ 0 h 213"/>
                <a:gd name="T82" fmla="*/ 0 w 711"/>
                <a:gd name="T83" fmla="*/ 0 h 213"/>
                <a:gd name="T84" fmla="*/ 0 w 711"/>
                <a:gd name="T85" fmla="*/ 0 h 213"/>
                <a:gd name="T86" fmla="*/ 0 w 711"/>
                <a:gd name="T87" fmla="*/ 0 h 213"/>
                <a:gd name="T88" fmla="*/ 0 w 711"/>
                <a:gd name="T89" fmla="*/ 0 h 213"/>
                <a:gd name="T90" fmla="*/ 0 w 711"/>
                <a:gd name="T91" fmla="*/ 0 h 21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711"/>
                <a:gd name="T139" fmla="*/ 0 h 213"/>
                <a:gd name="T140" fmla="*/ 711 w 711"/>
                <a:gd name="T141" fmla="*/ 213 h 213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711" h="213">
                  <a:moveTo>
                    <a:pt x="711" y="6"/>
                  </a:moveTo>
                  <a:lnTo>
                    <a:pt x="709" y="7"/>
                  </a:lnTo>
                  <a:lnTo>
                    <a:pt x="705" y="9"/>
                  </a:lnTo>
                  <a:lnTo>
                    <a:pt x="697" y="14"/>
                  </a:lnTo>
                  <a:lnTo>
                    <a:pt x="686" y="19"/>
                  </a:lnTo>
                  <a:lnTo>
                    <a:pt x="673" y="25"/>
                  </a:lnTo>
                  <a:lnTo>
                    <a:pt x="658" y="33"/>
                  </a:lnTo>
                  <a:lnTo>
                    <a:pt x="642" y="41"/>
                  </a:lnTo>
                  <a:lnTo>
                    <a:pt x="624" y="48"/>
                  </a:lnTo>
                  <a:lnTo>
                    <a:pt x="605" y="56"/>
                  </a:lnTo>
                  <a:lnTo>
                    <a:pt x="585" y="63"/>
                  </a:lnTo>
                  <a:lnTo>
                    <a:pt x="566" y="70"/>
                  </a:lnTo>
                  <a:lnTo>
                    <a:pt x="545" y="76"/>
                  </a:lnTo>
                  <a:lnTo>
                    <a:pt x="526" y="82"/>
                  </a:lnTo>
                  <a:lnTo>
                    <a:pt x="506" y="85"/>
                  </a:lnTo>
                  <a:lnTo>
                    <a:pt x="488" y="87"/>
                  </a:lnTo>
                  <a:lnTo>
                    <a:pt x="470" y="87"/>
                  </a:lnTo>
                  <a:lnTo>
                    <a:pt x="457" y="121"/>
                  </a:lnTo>
                  <a:lnTo>
                    <a:pt x="450" y="163"/>
                  </a:lnTo>
                  <a:lnTo>
                    <a:pt x="446" y="198"/>
                  </a:lnTo>
                  <a:lnTo>
                    <a:pt x="446" y="213"/>
                  </a:lnTo>
                  <a:lnTo>
                    <a:pt x="430" y="195"/>
                  </a:lnTo>
                  <a:lnTo>
                    <a:pt x="425" y="170"/>
                  </a:lnTo>
                  <a:lnTo>
                    <a:pt x="426" y="143"/>
                  </a:lnTo>
                  <a:lnTo>
                    <a:pt x="430" y="117"/>
                  </a:lnTo>
                  <a:lnTo>
                    <a:pt x="432" y="110"/>
                  </a:lnTo>
                  <a:lnTo>
                    <a:pt x="436" y="102"/>
                  </a:lnTo>
                  <a:lnTo>
                    <a:pt x="439" y="96"/>
                  </a:lnTo>
                  <a:lnTo>
                    <a:pt x="442" y="91"/>
                  </a:lnTo>
                  <a:lnTo>
                    <a:pt x="448" y="85"/>
                  </a:lnTo>
                  <a:lnTo>
                    <a:pt x="453" y="80"/>
                  </a:lnTo>
                  <a:lnTo>
                    <a:pt x="458" y="76"/>
                  </a:lnTo>
                  <a:lnTo>
                    <a:pt x="466" y="73"/>
                  </a:lnTo>
                  <a:lnTo>
                    <a:pt x="475" y="73"/>
                  </a:lnTo>
                  <a:lnTo>
                    <a:pt x="489" y="71"/>
                  </a:lnTo>
                  <a:lnTo>
                    <a:pt x="508" y="66"/>
                  </a:lnTo>
                  <a:lnTo>
                    <a:pt x="531" y="59"/>
                  </a:lnTo>
                  <a:lnTo>
                    <a:pt x="555" y="51"/>
                  </a:lnTo>
                  <a:lnTo>
                    <a:pt x="578" y="44"/>
                  </a:lnTo>
                  <a:lnTo>
                    <a:pt x="598" y="36"/>
                  </a:lnTo>
                  <a:lnTo>
                    <a:pt x="615" y="32"/>
                  </a:lnTo>
                  <a:lnTo>
                    <a:pt x="598" y="31"/>
                  </a:lnTo>
                  <a:lnTo>
                    <a:pt x="572" y="32"/>
                  </a:lnTo>
                  <a:lnTo>
                    <a:pt x="540" y="33"/>
                  </a:lnTo>
                  <a:lnTo>
                    <a:pt x="500" y="35"/>
                  </a:lnTo>
                  <a:lnTo>
                    <a:pt x="454" y="38"/>
                  </a:lnTo>
                  <a:lnTo>
                    <a:pt x="405" y="42"/>
                  </a:lnTo>
                  <a:lnTo>
                    <a:pt x="353" y="45"/>
                  </a:lnTo>
                  <a:lnTo>
                    <a:pt x="301" y="49"/>
                  </a:lnTo>
                  <a:lnTo>
                    <a:pt x="248" y="54"/>
                  </a:lnTo>
                  <a:lnTo>
                    <a:pt x="197" y="57"/>
                  </a:lnTo>
                  <a:lnTo>
                    <a:pt x="149" y="61"/>
                  </a:lnTo>
                  <a:lnTo>
                    <a:pt x="106" y="64"/>
                  </a:lnTo>
                  <a:lnTo>
                    <a:pt x="67" y="68"/>
                  </a:lnTo>
                  <a:lnTo>
                    <a:pt x="37" y="69"/>
                  </a:lnTo>
                  <a:lnTo>
                    <a:pt x="13" y="71"/>
                  </a:lnTo>
                  <a:lnTo>
                    <a:pt x="0" y="71"/>
                  </a:lnTo>
                  <a:lnTo>
                    <a:pt x="1" y="66"/>
                  </a:lnTo>
                  <a:lnTo>
                    <a:pt x="3" y="60"/>
                  </a:lnTo>
                  <a:lnTo>
                    <a:pt x="5" y="56"/>
                  </a:lnTo>
                  <a:lnTo>
                    <a:pt x="6" y="49"/>
                  </a:lnTo>
                  <a:lnTo>
                    <a:pt x="12" y="48"/>
                  </a:lnTo>
                  <a:lnTo>
                    <a:pt x="21" y="48"/>
                  </a:lnTo>
                  <a:lnTo>
                    <a:pt x="33" y="47"/>
                  </a:lnTo>
                  <a:lnTo>
                    <a:pt x="48" y="45"/>
                  </a:lnTo>
                  <a:lnTo>
                    <a:pt x="66" y="44"/>
                  </a:lnTo>
                  <a:lnTo>
                    <a:pt x="85" y="42"/>
                  </a:lnTo>
                  <a:lnTo>
                    <a:pt x="107" y="40"/>
                  </a:lnTo>
                  <a:lnTo>
                    <a:pt x="131" y="37"/>
                  </a:lnTo>
                  <a:lnTo>
                    <a:pt x="157" y="35"/>
                  </a:lnTo>
                  <a:lnTo>
                    <a:pt x="183" y="33"/>
                  </a:lnTo>
                  <a:lnTo>
                    <a:pt x="211" y="30"/>
                  </a:lnTo>
                  <a:lnTo>
                    <a:pt x="240" y="28"/>
                  </a:lnTo>
                  <a:lnTo>
                    <a:pt x="271" y="25"/>
                  </a:lnTo>
                  <a:lnTo>
                    <a:pt x="301" y="22"/>
                  </a:lnTo>
                  <a:lnTo>
                    <a:pt x="333" y="20"/>
                  </a:lnTo>
                  <a:lnTo>
                    <a:pt x="364" y="18"/>
                  </a:lnTo>
                  <a:lnTo>
                    <a:pt x="394" y="15"/>
                  </a:lnTo>
                  <a:lnTo>
                    <a:pt x="426" y="12"/>
                  </a:lnTo>
                  <a:lnTo>
                    <a:pt x="456" y="10"/>
                  </a:lnTo>
                  <a:lnTo>
                    <a:pt x="486" y="8"/>
                  </a:lnTo>
                  <a:lnTo>
                    <a:pt x="515" y="7"/>
                  </a:lnTo>
                  <a:lnTo>
                    <a:pt x="542" y="5"/>
                  </a:lnTo>
                  <a:lnTo>
                    <a:pt x="569" y="4"/>
                  </a:lnTo>
                  <a:lnTo>
                    <a:pt x="594" y="3"/>
                  </a:lnTo>
                  <a:lnTo>
                    <a:pt x="617" y="2"/>
                  </a:lnTo>
                  <a:lnTo>
                    <a:pt x="637" y="2"/>
                  </a:lnTo>
                  <a:lnTo>
                    <a:pt x="657" y="0"/>
                  </a:lnTo>
                  <a:lnTo>
                    <a:pt x="673" y="2"/>
                  </a:lnTo>
                  <a:lnTo>
                    <a:pt x="687" y="2"/>
                  </a:lnTo>
                  <a:lnTo>
                    <a:pt x="698" y="3"/>
                  </a:lnTo>
                  <a:lnTo>
                    <a:pt x="707" y="4"/>
                  </a:lnTo>
                  <a:lnTo>
                    <a:pt x="711" y="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99" name="Freeform 97"/>
            <p:cNvSpPr>
              <a:spLocks/>
            </p:cNvSpPr>
            <p:nvPr/>
          </p:nvSpPr>
          <p:spPr bwMode="auto">
            <a:xfrm>
              <a:off x="475" y="1327"/>
              <a:ext cx="312" cy="71"/>
            </a:xfrm>
            <a:custGeom>
              <a:avLst/>
              <a:gdLst>
                <a:gd name="T0" fmla="*/ 0 w 934"/>
                <a:gd name="T1" fmla="*/ 0 h 213"/>
                <a:gd name="T2" fmla="*/ 0 w 934"/>
                <a:gd name="T3" fmla="*/ 0 h 213"/>
                <a:gd name="T4" fmla="*/ 0 w 934"/>
                <a:gd name="T5" fmla="*/ 0 h 213"/>
                <a:gd name="T6" fmla="*/ 0 w 934"/>
                <a:gd name="T7" fmla="*/ 0 h 213"/>
                <a:gd name="T8" fmla="*/ 0 w 934"/>
                <a:gd name="T9" fmla="*/ 0 h 213"/>
                <a:gd name="T10" fmla="*/ 0 w 934"/>
                <a:gd name="T11" fmla="*/ 0 h 213"/>
                <a:gd name="T12" fmla="*/ 0 w 934"/>
                <a:gd name="T13" fmla="*/ 0 h 213"/>
                <a:gd name="T14" fmla="*/ 0 w 934"/>
                <a:gd name="T15" fmla="*/ 0 h 213"/>
                <a:gd name="T16" fmla="*/ 0 w 934"/>
                <a:gd name="T17" fmla="*/ 0 h 213"/>
                <a:gd name="T18" fmla="*/ 0 w 934"/>
                <a:gd name="T19" fmla="*/ 0 h 213"/>
                <a:gd name="T20" fmla="*/ 0 w 934"/>
                <a:gd name="T21" fmla="*/ 0 h 213"/>
                <a:gd name="T22" fmla="*/ 0 w 934"/>
                <a:gd name="T23" fmla="*/ 0 h 213"/>
                <a:gd name="T24" fmla="*/ 0 w 934"/>
                <a:gd name="T25" fmla="*/ 0 h 213"/>
                <a:gd name="T26" fmla="*/ 0 w 934"/>
                <a:gd name="T27" fmla="*/ 0 h 213"/>
                <a:gd name="T28" fmla="*/ 0 w 934"/>
                <a:gd name="T29" fmla="*/ 0 h 213"/>
                <a:gd name="T30" fmla="*/ 0 w 934"/>
                <a:gd name="T31" fmla="*/ 0 h 213"/>
                <a:gd name="T32" fmla="*/ 0 w 934"/>
                <a:gd name="T33" fmla="*/ 0 h 213"/>
                <a:gd name="T34" fmla="*/ 0 w 934"/>
                <a:gd name="T35" fmla="*/ 0 h 213"/>
                <a:gd name="T36" fmla="*/ 0 w 934"/>
                <a:gd name="T37" fmla="*/ 0 h 213"/>
                <a:gd name="T38" fmla="*/ 0 w 934"/>
                <a:gd name="T39" fmla="*/ 0 h 213"/>
                <a:gd name="T40" fmla="*/ 0 w 934"/>
                <a:gd name="T41" fmla="*/ 0 h 213"/>
                <a:gd name="T42" fmla="*/ 0 w 934"/>
                <a:gd name="T43" fmla="*/ 0 h 213"/>
                <a:gd name="T44" fmla="*/ 0 w 934"/>
                <a:gd name="T45" fmla="*/ 0 h 213"/>
                <a:gd name="T46" fmla="*/ 0 w 934"/>
                <a:gd name="T47" fmla="*/ 0 h 213"/>
                <a:gd name="T48" fmla="*/ 0 w 934"/>
                <a:gd name="T49" fmla="*/ 0 h 213"/>
                <a:gd name="T50" fmla="*/ 0 w 934"/>
                <a:gd name="T51" fmla="*/ 0 h 213"/>
                <a:gd name="T52" fmla="*/ 0 w 934"/>
                <a:gd name="T53" fmla="*/ 0 h 213"/>
                <a:gd name="T54" fmla="*/ 0 w 934"/>
                <a:gd name="T55" fmla="*/ 0 h 213"/>
                <a:gd name="T56" fmla="*/ 0 w 934"/>
                <a:gd name="T57" fmla="*/ 0 h 213"/>
                <a:gd name="T58" fmla="*/ 0 w 934"/>
                <a:gd name="T59" fmla="*/ 0 h 213"/>
                <a:gd name="T60" fmla="*/ 0 w 934"/>
                <a:gd name="T61" fmla="*/ 0 h 213"/>
                <a:gd name="T62" fmla="*/ 0 w 934"/>
                <a:gd name="T63" fmla="*/ 0 h 213"/>
                <a:gd name="T64" fmla="*/ 0 w 934"/>
                <a:gd name="T65" fmla="*/ 0 h 213"/>
                <a:gd name="T66" fmla="*/ 0 w 934"/>
                <a:gd name="T67" fmla="*/ 0 h 213"/>
                <a:gd name="T68" fmla="*/ 0 w 934"/>
                <a:gd name="T69" fmla="*/ 0 h 213"/>
                <a:gd name="T70" fmla="*/ 0 w 934"/>
                <a:gd name="T71" fmla="*/ 0 h 213"/>
                <a:gd name="T72" fmla="*/ 0 w 934"/>
                <a:gd name="T73" fmla="*/ 0 h 213"/>
                <a:gd name="T74" fmla="*/ 0 w 934"/>
                <a:gd name="T75" fmla="*/ 0 h 213"/>
                <a:gd name="T76" fmla="*/ 0 w 934"/>
                <a:gd name="T77" fmla="*/ 0 h 213"/>
                <a:gd name="T78" fmla="*/ 0 w 934"/>
                <a:gd name="T79" fmla="*/ 0 h 213"/>
                <a:gd name="T80" fmla="*/ 0 w 934"/>
                <a:gd name="T81" fmla="*/ 0 h 213"/>
                <a:gd name="T82" fmla="*/ 0 w 934"/>
                <a:gd name="T83" fmla="*/ 0 h 21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934"/>
                <a:gd name="T127" fmla="*/ 0 h 213"/>
                <a:gd name="T128" fmla="*/ 934 w 934"/>
                <a:gd name="T129" fmla="*/ 213 h 213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934" h="213">
                  <a:moveTo>
                    <a:pt x="285" y="213"/>
                  </a:moveTo>
                  <a:lnTo>
                    <a:pt x="281" y="212"/>
                  </a:lnTo>
                  <a:lnTo>
                    <a:pt x="273" y="210"/>
                  </a:lnTo>
                  <a:lnTo>
                    <a:pt x="260" y="206"/>
                  </a:lnTo>
                  <a:lnTo>
                    <a:pt x="242" y="203"/>
                  </a:lnTo>
                  <a:lnTo>
                    <a:pt x="222" y="198"/>
                  </a:lnTo>
                  <a:lnTo>
                    <a:pt x="198" y="192"/>
                  </a:lnTo>
                  <a:lnTo>
                    <a:pt x="173" y="186"/>
                  </a:lnTo>
                  <a:lnTo>
                    <a:pt x="148" y="179"/>
                  </a:lnTo>
                  <a:lnTo>
                    <a:pt x="122" y="173"/>
                  </a:lnTo>
                  <a:lnTo>
                    <a:pt x="96" y="166"/>
                  </a:lnTo>
                  <a:lnTo>
                    <a:pt x="72" y="160"/>
                  </a:lnTo>
                  <a:lnTo>
                    <a:pt x="50" y="153"/>
                  </a:lnTo>
                  <a:lnTo>
                    <a:pt x="32" y="148"/>
                  </a:lnTo>
                  <a:lnTo>
                    <a:pt x="17" y="142"/>
                  </a:lnTo>
                  <a:lnTo>
                    <a:pt x="6" y="139"/>
                  </a:lnTo>
                  <a:lnTo>
                    <a:pt x="0" y="136"/>
                  </a:lnTo>
                  <a:lnTo>
                    <a:pt x="3" y="131"/>
                  </a:lnTo>
                  <a:lnTo>
                    <a:pt x="6" y="128"/>
                  </a:lnTo>
                  <a:lnTo>
                    <a:pt x="10" y="125"/>
                  </a:lnTo>
                  <a:lnTo>
                    <a:pt x="13" y="121"/>
                  </a:lnTo>
                  <a:lnTo>
                    <a:pt x="312" y="80"/>
                  </a:lnTo>
                  <a:lnTo>
                    <a:pt x="314" y="80"/>
                  </a:lnTo>
                  <a:lnTo>
                    <a:pt x="316" y="66"/>
                  </a:lnTo>
                  <a:lnTo>
                    <a:pt x="317" y="51"/>
                  </a:lnTo>
                  <a:lnTo>
                    <a:pt x="315" y="36"/>
                  </a:lnTo>
                  <a:lnTo>
                    <a:pt x="308" y="23"/>
                  </a:lnTo>
                  <a:lnTo>
                    <a:pt x="306" y="23"/>
                  </a:lnTo>
                  <a:lnTo>
                    <a:pt x="300" y="24"/>
                  </a:lnTo>
                  <a:lnTo>
                    <a:pt x="289" y="25"/>
                  </a:lnTo>
                  <a:lnTo>
                    <a:pt x="276" y="26"/>
                  </a:lnTo>
                  <a:lnTo>
                    <a:pt x="261" y="27"/>
                  </a:lnTo>
                  <a:lnTo>
                    <a:pt x="243" y="29"/>
                  </a:lnTo>
                  <a:lnTo>
                    <a:pt x="224" y="32"/>
                  </a:lnTo>
                  <a:lnTo>
                    <a:pt x="204" y="33"/>
                  </a:lnTo>
                  <a:lnTo>
                    <a:pt x="185" y="35"/>
                  </a:lnTo>
                  <a:lnTo>
                    <a:pt x="165" y="37"/>
                  </a:lnTo>
                  <a:lnTo>
                    <a:pt x="148" y="39"/>
                  </a:lnTo>
                  <a:lnTo>
                    <a:pt x="132" y="40"/>
                  </a:lnTo>
                  <a:lnTo>
                    <a:pt x="118" y="41"/>
                  </a:lnTo>
                  <a:lnTo>
                    <a:pt x="106" y="42"/>
                  </a:lnTo>
                  <a:lnTo>
                    <a:pt x="98" y="44"/>
                  </a:lnTo>
                  <a:lnTo>
                    <a:pt x="95" y="44"/>
                  </a:lnTo>
                  <a:lnTo>
                    <a:pt x="93" y="41"/>
                  </a:lnTo>
                  <a:lnTo>
                    <a:pt x="93" y="38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107" y="29"/>
                  </a:lnTo>
                  <a:lnTo>
                    <a:pt x="121" y="26"/>
                  </a:lnTo>
                  <a:lnTo>
                    <a:pt x="136" y="24"/>
                  </a:lnTo>
                  <a:lnTo>
                    <a:pt x="150" y="23"/>
                  </a:lnTo>
                  <a:lnTo>
                    <a:pt x="164" y="21"/>
                  </a:lnTo>
                  <a:lnTo>
                    <a:pt x="178" y="19"/>
                  </a:lnTo>
                  <a:lnTo>
                    <a:pt x="193" y="16"/>
                  </a:lnTo>
                  <a:lnTo>
                    <a:pt x="208" y="15"/>
                  </a:lnTo>
                  <a:lnTo>
                    <a:pt x="222" y="13"/>
                  </a:lnTo>
                  <a:lnTo>
                    <a:pt x="237" y="12"/>
                  </a:lnTo>
                  <a:lnTo>
                    <a:pt x="251" y="10"/>
                  </a:lnTo>
                  <a:lnTo>
                    <a:pt x="266" y="8"/>
                  </a:lnTo>
                  <a:lnTo>
                    <a:pt x="280" y="7"/>
                  </a:lnTo>
                  <a:lnTo>
                    <a:pt x="294" y="4"/>
                  </a:lnTo>
                  <a:lnTo>
                    <a:pt x="309" y="2"/>
                  </a:lnTo>
                  <a:lnTo>
                    <a:pt x="324" y="0"/>
                  </a:lnTo>
                  <a:lnTo>
                    <a:pt x="333" y="13"/>
                  </a:lnTo>
                  <a:lnTo>
                    <a:pt x="340" y="27"/>
                  </a:lnTo>
                  <a:lnTo>
                    <a:pt x="344" y="44"/>
                  </a:lnTo>
                  <a:lnTo>
                    <a:pt x="347" y="59"/>
                  </a:lnTo>
                  <a:lnTo>
                    <a:pt x="351" y="75"/>
                  </a:lnTo>
                  <a:lnTo>
                    <a:pt x="347" y="91"/>
                  </a:lnTo>
                  <a:lnTo>
                    <a:pt x="340" y="106"/>
                  </a:lnTo>
                  <a:lnTo>
                    <a:pt x="332" y="121"/>
                  </a:lnTo>
                  <a:lnTo>
                    <a:pt x="308" y="124"/>
                  </a:lnTo>
                  <a:lnTo>
                    <a:pt x="306" y="106"/>
                  </a:lnTo>
                  <a:lnTo>
                    <a:pt x="291" y="108"/>
                  </a:lnTo>
                  <a:lnTo>
                    <a:pt x="276" y="109"/>
                  </a:lnTo>
                  <a:lnTo>
                    <a:pt x="261" y="110"/>
                  </a:lnTo>
                  <a:lnTo>
                    <a:pt x="247" y="112"/>
                  </a:lnTo>
                  <a:lnTo>
                    <a:pt x="231" y="113"/>
                  </a:lnTo>
                  <a:lnTo>
                    <a:pt x="216" y="115"/>
                  </a:lnTo>
                  <a:lnTo>
                    <a:pt x="202" y="117"/>
                  </a:lnTo>
                  <a:lnTo>
                    <a:pt x="187" y="119"/>
                  </a:lnTo>
                  <a:lnTo>
                    <a:pt x="173" y="122"/>
                  </a:lnTo>
                  <a:lnTo>
                    <a:pt x="159" y="124"/>
                  </a:lnTo>
                  <a:lnTo>
                    <a:pt x="144" y="127"/>
                  </a:lnTo>
                  <a:lnTo>
                    <a:pt x="129" y="129"/>
                  </a:lnTo>
                  <a:lnTo>
                    <a:pt x="114" y="131"/>
                  </a:lnTo>
                  <a:lnTo>
                    <a:pt x="100" y="134"/>
                  </a:lnTo>
                  <a:lnTo>
                    <a:pt x="85" y="136"/>
                  </a:lnTo>
                  <a:lnTo>
                    <a:pt x="71" y="138"/>
                  </a:lnTo>
                  <a:lnTo>
                    <a:pt x="85" y="141"/>
                  </a:lnTo>
                  <a:lnTo>
                    <a:pt x="98" y="144"/>
                  </a:lnTo>
                  <a:lnTo>
                    <a:pt x="112" y="147"/>
                  </a:lnTo>
                  <a:lnTo>
                    <a:pt x="126" y="150"/>
                  </a:lnTo>
                  <a:lnTo>
                    <a:pt x="139" y="153"/>
                  </a:lnTo>
                  <a:lnTo>
                    <a:pt x="153" y="157"/>
                  </a:lnTo>
                  <a:lnTo>
                    <a:pt x="166" y="161"/>
                  </a:lnTo>
                  <a:lnTo>
                    <a:pt x="180" y="164"/>
                  </a:lnTo>
                  <a:lnTo>
                    <a:pt x="193" y="167"/>
                  </a:lnTo>
                  <a:lnTo>
                    <a:pt x="208" y="170"/>
                  </a:lnTo>
                  <a:lnTo>
                    <a:pt x="221" y="174"/>
                  </a:lnTo>
                  <a:lnTo>
                    <a:pt x="235" y="177"/>
                  </a:lnTo>
                  <a:lnTo>
                    <a:pt x="249" y="179"/>
                  </a:lnTo>
                  <a:lnTo>
                    <a:pt x="262" y="182"/>
                  </a:lnTo>
                  <a:lnTo>
                    <a:pt x="276" y="186"/>
                  </a:lnTo>
                  <a:lnTo>
                    <a:pt x="290" y="188"/>
                  </a:lnTo>
                  <a:lnTo>
                    <a:pt x="295" y="187"/>
                  </a:lnTo>
                  <a:lnTo>
                    <a:pt x="309" y="185"/>
                  </a:lnTo>
                  <a:lnTo>
                    <a:pt x="332" y="181"/>
                  </a:lnTo>
                  <a:lnTo>
                    <a:pt x="362" y="177"/>
                  </a:lnTo>
                  <a:lnTo>
                    <a:pt x="397" y="172"/>
                  </a:lnTo>
                  <a:lnTo>
                    <a:pt x="437" y="165"/>
                  </a:lnTo>
                  <a:lnTo>
                    <a:pt x="482" y="159"/>
                  </a:lnTo>
                  <a:lnTo>
                    <a:pt x="527" y="151"/>
                  </a:lnTo>
                  <a:lnTo>
                    <a:pt x="575" y="143"/>
                  </a:lnTo>
                  <a:lnTo>
                    <a:pt x="622" y="137"/>
                  </a:lnTo>
                  <a:lnTo>
                    <a:pt x="668" y="129"/>
                  </a:lnTo>
                  <a:lnTo>
                    <a:pt x="712" y="122"/>
                  </a:lnTo>
                  <a:lnTo>
                    <a:pt x="753" y="115"/>
                  </a:lnTo>
                  <a:lnTo>
                    <a:pt x="788" y="110"/>
                  </a:lnTo>
                  <a:lnTo>
                    <a:pt x="818" y="104"/>
                  </a:lnTo>
                  <a:lnTo>
                    <a:pt x="841" y="100"/>
                  </a:lnTo>
                  <a:lnTo>
                    <a:pt x="701" y="83"/>
                  </a:lnTo>
                  <a:lnTo>
                    <a:pt x="700" y="79"/>
                  </a:lnTo>
                  <a:lnTo>
                    <a:pt x="702" y="74"/>
                  </a:lnTo>
                  <a:lnTo>
                    <a:pt x="705" y="68"/>
                  </a:lnTo>
                  <a:lnTo>
                    <a:pt x="709" y="64"/>
                  </a:lnTo>
                  <a:lnTo>
                    <a:pt x="934" y="100"/>
                  </a:lnTo>
                  <a:lnTo>
                    <a:pt x="285" y="21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00" name="Freeform 98"/>
            <p:cNvSpPr>
              <a:spLocks/>
            </p:cNvSpPr>
            <p:nvPr/>
          </p:nvSpPr>
          <p:spPr bwMode="auto">
            <a:xfrm>
              <a:off x="700" y="1397"/>
              <a:ext cx="16" cy="40"/>
            </a:xfrm>
            <a:custGeom>
              <a:avLst/>
              <a:gdLst>
                <a:gd name="T0" fmla="*/ 0 w 48"/>
                <a:gd name="T1" fmla="*/ 0 h 118"/>
                <a:gd name="T2" fmla="*/ 0 w 48"/>
                <a:gd name="T3" fmla="*/ 0 h 118"/>
                <a:gd name="T4" fmla="*/ 0 w 48"/>
                <a:gd name="T5" fmla="*/ 0 h 118"/>
                <a:gd name="T6" fmla="*/ 0 w 48"/>
                <a:gd name="T7" fmla="*/ 0 h 118"/>
                <a:gd name="T8" fmla="*/ 0 w 48"/>
                <a:gd name="T9" fmla="*/ 0 h 118"/>
                <a:gd name="T10" fmla="*/ 0 w 48"/>
                <a:gd name="T11" fmla="*/ 0 h 118"/>
                <a:gd name="T12" fmla="*/ 0 w 48"/>
                <a:gd name="T13" fmla="*/ 0 h 118"/>
                <a:gd name="T14" fmla="*/ 0 w 48"/>
                <a:gd name="T15" fmla="*/ 0 h 118"/>
                <a:gd name="T16" fmla="*/ 0 w 48"/>
                <a:gd name="T17" fmla="*/ 0 h 118"/>
                <a:gd name="T18" fmla="*/ 0 w 48"/>
                <a:gd name="T19" fmla="*/ 0 h 118"/>
                <a:gd name="T20" fmla="*/ 0 w 48"/>
                <a:gd name="T21" fmla="*/ 0 h 118"/>
                <a:gd name="T22" fmla="*/ 0 w 48"/>
                <a:gd name="T23" fmla="*/ 0 h 118"/>
                <a:gd name="T24" fmla="*/ 0 w 48"/>
                <a:gd name="T25" fmla="*/ 0 h 118"/>
                <a:gd name="T26" fmla="*/ 0 w 48"/>
                <a:gd name="T27" fmla="*/ 0 h 118"/>
                <a:gd name="T28" fmla="*/ 0 w 48"/>
                <a:gd name="T29" fmla="*/ 0 h 118"/>
                <a:gd name="T30" fmla="*/ 0 w 48"/>
                <a:gd name="T31" fmla="*/ 0 h 118"/>
                <a:gd name="T32" fmla="*/ 0 w 48"/>
                <a:gd name="T33" fmla="*/ 0 h 118"/>
                <a:gd name="T34" fmla="*/ 0 w 48"/>
                <a:gd name="T35" fmla="*/ 0 h 118"/>
                <a:gd name="T36" fmla="*/ 0 w 48"/>
                <a:gd name="T37" fmla="*/ 0 h 11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8"/>
                <a:gd name="T58" fmla="*/ 0 h 118"/>
                <a:gd name="T59" fmla="*/ 48 w 48"/>
                <a:gd name="T60" fmla="*/ 118 h 11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8" h="118">
                  <a:moveTo>
                    <a:pt x="14" y="2"/>
                  </a:moveTo>
                  <a:lnTo>
                    <a:pt x="19" y="15"/>
                  </a:lnTo>
                  <a:lnTo>
                    <a:pt x="25" y="29"/>
                  </a:lnTo>
                  <a:lnTo>
                    <a:pt x="29" y="42"/>
                  </a:lnTo>
                  <a:lnTo>
                    <a:pt x="35" y="55"/>
                  </a:lnTo>
                  <a:lnTo>
                    <a:pt x="39" y="69"/>
                  </a:lnTo>
                  <a:lnTo>
                    <a:pt x="42" y="83"/>
                  </a:lnTo>
                  <a:lnTo>
                    <a:pt x="45" y="97"/>
                  </a:lnTo>
                  <a:lnTo>
                    <a:pt x="48" y="112"/>
                  </a:lnTo>
                  <a:lnTo>
                    <a:pt x="36" y="118"/>
                  </a:lnTo>
                  <a:lnTo>
                    <a:pt x="29" y="105"/>
                  </a:lnTo>
                  <a:lnTo>
                    <a:pt x="27" y="90"/>
                  </a:lnTo>
                  <a:lnTo>
                    <a:pt x="25" y="76"/>
                  </a:lnTo>
                  <a:lnTo>
                    <a:pt x="20" y="61"/>
                  </a:lnTo>
                  <a:lnTo>
                    <a:pt x="0" y="6"/>
                  </a:lnTo>
                  <a:lnTo>
                    <a:pt x="2" y="3"/>
                  </a:lnTo>
                  <a:lnTo>
                    <a:pt x="5" y="1"/>
                  </a:lnTo>
                  <a:lnTo>
                    <a:pt x="10" y="0"/>
                  </a:lnTo>
                  <a:lnTo>
                    <a:pt x="14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01" name="Freeform 99"/>
            <p:cNvSpPr>
              <a:spLocks/>
            </p:cNvSpPr>
            <p:nvPr/>
          </p:nvSpPr>
          <p:spPr bwMode="auto">
            <a:xfrm>
              <a:off x="686" y="1398"/>
              <a:ext cx="18" cy="35"/>
            </a:xfrm>
            <a:custGeom>
              <a:avLst/>
              <a:gdLst>
                <a:gd name="T0" fmla="*/ 0 w 53"/>
                <a:gd name="T1" fmla="*/ 0 h 104"/>
                <a:gd name="T2" fmla="*/ 0 w 53"/>
                <a:gd name="T3" fmla="*/ 0 h 104"/>
                <a:gd name="T4" fmla="*/ 0 w 53"/>
                <a:gd name="T5" fmla="*/ 0 h 104"/>
                <a:gd name="T6" fmla="*/ 0 w 53"/>
                <a:gd name="T7" fmla="*/ 0 h 104"/>
                <a:gd name="T8" fmla="*/ 0 w 53"/>
                <a:gd name="T9" fmla="*/ 0 h 104"/>
                <a:gd name="T10" fmla="*/ 0 w 53"/>
                <a:gd name="T11" fmla="*/ 0 h 104"/>
                <a:gd name="T12" fmla="*/ 0 w 53"/>
                <a:gd name="T13" fmla="*/ 0 h 104"/>
                <a:gd name="T14" fmla="*/ 0 w 53"/>
                <a:gd name="T15" fmla="*/ 0 h 104"/>
                <a:gd name="T16" fmla="*/ 0 w 53"/>
                <a:gd name="T17" fmla="*/ 0 h 104"/>
                <a:gd name="T18" fmla="*/ 0 w 53"/>
                <a:gd name="T19" fmla="*/ 0 h 104"/>
                <a:gd name="T20" fmla="*/ 0 w 53"/>
                <a:gd name="T21" fmla="*/ 0 h 104"/>
                <a:gd name="T22" fmla="*/ 0 w 53"/>
                <a:gd name="T23" fmla="*/ 0 h 104"/>
                <a:gd name="T24" fmla="*/ 0 w 53"/>
                <a:gd name="T25" fmla="*/ 0 h 104"/>
                <a:gd name="T26" fmla="*/ 0 w 53"/>
                <a:gd name="T27" fmla="*/ 0 h 104"/>
                <a:gd name="T28" fmla="*/ 0 w 53"/>
                <a:gd name="T29" fmla="*/ 0 h 104"/>
                <a:gd name="T30" fmla="*/ 0 w 53"/>
                <a:gd name="T31" fmla="*/ 0 h 104"/>
                <a:gd name="T32" fmla="*/ 0 w 53"/>
                <a:gd name="T33" fmla="*/ 0 h 104"/>
                <a:gd name="T34" fmla="*/ 0 w 53"/>
                <a:gd name="T35" fmla="*/ 0 h 104"/>
                <a:gd name="T36" fmla="*/ 0 w 53"/>
                <a:gd name="T37" fmla="*/ 0 h 104"/>
                <a:gd name="T38" fmla="*/ 0 w 53"/>
                <a:gd name="T39" fmla="*/ 0 h 104"/>
                <a:gd name="T40" fmla="*/ 0 w 53"/>
                <a:gd name="T41" fmla="*/ 0 h 104"/>
                <a:gd name="T42" fmla="*/ 0 w 53"/>
                <a:gd name="T43" fmla="*/ 0 h 104"/>
                <a:gd name="T44" fmla="*/ 0 w 53"/>
                <a:gd name="T45" fmla="*/ 0 h 104"/>
                <a:gd name="T46" fmla="*/ 0 w 53"/>
                <a:gd name="T47" fmla="*/ 0 h 104"/>
                <a:gd name="T48" fmla="*/ 0 w 53"/>
                <a:gd name="T49" fmla="*/ 0 h 10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3"/>
                <a:gd name="T76" fmla="*/ 0 h 104"/>
                <a:gd name="T77" fmla="*/ 53 w 53"/>
                <a:gd name="T78" fmla="*/ 104 h 10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3" h="104">
                  <a:moveTo>
                    <a:pt x="12" y="0"/>
                  </a:moveTo>
                  <a:lnTo>
                    <a:pt x="18" y="12"/>
                  </a:lnTo>
                  <a:lnTo>
                    <a:pt x="25" y="24"/>
                  </a:lnTo>
                  <a:lnTo>
                    <a:pt x="31" y="36"/>
                  </a:lnTo>
                  <a:lnTo>
                    <a:pt x="36" y="47"/>
                  </a:lnTo>
                  <a:lnTo>
                    <a:pt x="42" y="59"/>
                  </a:lnTo>
                  <a:lnTo>
                    <a:pt x="46" y="72"/>
                  </a:lnTo>
                  <a:lnTo>
                    <a:pt x="51" y="85"/>
                  </a:lnTo>
                  <a:lnTo>
                    <a:pt x="53" y="98"/>
                  </a:lnTo>
                  <a:lnTo>
                    <a:pt x="49" y="100"/>
                  </a:lnTo>
                  <a:lnTo>
                    <a:pt x="47" y="102"/>
                  </a:lnTo>
                  <a:lnTo>
                    <a:pt x="44" y="104"/>
                  </a:lnTo>
                  <a:lnTo>
                    <a:pt x="41" y="104"/>
                  </a:lnTo>
                  <a:lnTo>
                    <a:pt x="35" y="92"/>
                  </a:lnTo>
                  <a:lnTo>
                    <a:pt x="31" y="80"/>
                  </a:lnTo>
                  <a:lnTo>
                    <a:pt x="28" y="67"/>
                  </a:lnTo>
                  <a:lnTo>
                    <a:pt x="25" y="55"/>
                  </a:lnTo>
                  <a:lnTo>
                    <a:pt x="20" y="42"/>
                  </a:lnTo>
                  <a:lnTo>
                    <a:pt x="16" y="30"/>
                  </a:lnTo>
                  <a:lnTo>
                    <a:pt x="8" y="19"/>
                  </a:lnTo>
                  <a:lnTo>
                    <a:pt x="0" y="10"/>
                  </a:lnTo>
                  <a:lnTo>
                    <a:pt x="1" y="6"/>
                  </a:lnTo>
                  <a:lnTo>
                    <a:pt x="4" y="3"/>
                  </a:lnTo>
                  <a:lnTo>
                    <a:pt x="7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02" name="Freeform 100"/>
            <p:cNvSpPr>
              <a:spLocks/>
            </p:cNvSpPr>
            <p:nvPr/>
          </p:nvSpPr>
          <p:spPr bwMode="auto">
            <a:xfrm>
              <a:off x="671" y="1401"/>
              <a:ext cx="21" cy="35"/>
            </a:xfrm>
            <a:custGeom>
              <a:avLst/>
              <a:gdLst>
                <a:gd name="T0" fmla="*/ 0 w 62"/>
                <a:gd name="T1" fmla="*/ 0 h 103"/>
                <a:gd name="T2" fmla="*/ 0 w 62"/>
                <a:gd name="T3" fmla="*/ 0 h 103"/>
                <a:gd name="T4" fmla="*/ 0 w 62"/>
                <a:gd name="T5" fmla="*/ 0 h 103"/>
                <a:gd name="T6" fmla="*/ 0 w 62"/>
                <a:gd name="T7" fmla="*/ 0 h 103"/>
                <a:gd name="T8" fmla="*/ 0 w 62"/>
                <a:gd name="T9" fmla="*/ 0 h 103"/>
                <a:gd name="T10" fmla="*/ 0 w 62"/>
                <a:gd name="T11" fmla="*/ 0 h 103"/>
                <a:gd name="T12" fmla="*/ 0 w 62"/>
                <a:gd name="T13" fmla="*/ 0 h 103"/>
                <a:gd name="T14" fmla="*/ 0 w 62"/>
                <a:gd name="T15" fmla="*/ 0 h 103"/>
                <a:gd name="T16" fmla="*/ 0 w 62"/>
                <a:gd name="T17" fmla="*/ 0 h 103"/>
                <a:gd name="T18" fmla="*/ 0 w 62"/>
                <a:gd name="T19" fmla="*/ 0 h 103"/>
                <a:gd name="T20" fmla="*/ 0 w 62"/>
                <a:gd name="T21" fmla="*/ 0 h 103"/>
                <a:gd name="T22" fmla="*/ 0 w 62"/>
                <a:gd name="T23" fmla="*/ 0 h 103"/>
                <a:gd name="T24" fmla="*/ 0 w 62"/>
                <a:gd name="T25" fmla="*/ 0 h 103"/>
                <a:gd name="T26" fmla="*/ 0 w 62"/>
                <a:gd name="T27" fmla="*/ 0 h 103"/>
                <a:gd name="T28" fmla="*/ 0 w 62"/>
                <a:gd name="T29" fmla="*/ 0 h 103"/>
                <a:gd name="T30" fmla="*/ 0 w 62"/>
                <a:gd name="T31" fmla="*/ 0 h 103"/>
                <a:gd name="T32" fmla="*/ 0 w 62"/>
                <a:gd name="T33" fmla="*/ 0 h 103"/>
                <a:gd name="T34" fmla="*/ 0 w 62"/>
                <a:gd name="T35" fmla="*/ 0 h 103"/>
                <a:gd name="T36" fmla="*/ 0 w 62"/>
                <a:gd name="T37" fmla="*/ 0 h 103"/>
                <a:gd name="T38" fmla="*/ 0 w 62"/>
                <a:gd name="T39" fmla="*/ 0 h 103"/>
                <a:gd name="T40" fmla="*/ 0 w 62"/>
                <a:gd name="T41" fmla="*/ 0 h 103"/>
                <a:gd name="T42" fmla="*/ 0 w 62"/>
                <a:gd name="T43" fmla="*/ 0 h 103"/>
                <a:gd name="T44" fmla="*/ 0 w 62"/>
                <a:gd name="T45" fmla="*/ 0 h 10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62"/>
                <a:gd name="T70" fmla="*/ 0 h 103"/>
                <a:gd name="T71" fmla="*/ 62 w 62"/>
                <a:gd name="T72" fmla="*/ 103 h 10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62" h="103">
                  <a:moveTo>
                    <a:pt x="12" y="0"/>
                  </a:moveTo>
                  <a:lnTo>
                    <a:pt x="23" y="10"/>
                  </a:lnTo>
                  <a:lnTo>
                    <a:pt x="33" y="21"/>
                  </a:lnTo>
                  <a:lnTo>
                    <a:pt x="41" y="33"/>
                  </a:lnTo>
                  <a:lnTo>
                    <a:pt x="50" y="45"/>
                  </a:lnTo>
                  <a:lnTo>
                    <a:pt x="56" y="58"/>
                  </a:lnTo>
                  <a:lnTo>
                    <a:pt x="60" y="72"/>
                  </a:lnTo>
                  <a:lnTo>
                    <a:pt x="62" y="86"/>
                  </a:lnTo>
                  <a:lnTo>
                    <a:pt x="62" y="100"/>
                  </a:lnTo>
                  <a:lnTo>
                    <a:pt x="60" y="101"/>
                  </a:lnTo>
                  <a:lnTo>
                    <a:pt x="57" y="103"/>
                  </a:lnTo>
                  <a:lnTo>
                    <a:pt x="53" y="103"/>
                  </a:lnTo>
                  <a:lnTo>
                    <a:pt x="50" y="103"/>
                  </a:lnTo>
                  <a:lnTo>
                    <a:pt x="45" y="90"/>
                  </a:lnTo>
                  <a:lnTo>
                    <a:pt x="40" y="77"/>
                  </a:lnTo>
                  <a:lnTo>
                    <a:pt x="37" y="64"/>
                  </a:lnTo>
                  <a:lnTo>
                    <a:pt x="33" y="51"/>
                  </a:lnTo>
                  <a:lnTo>
                    <a:pt x="27" y="37"/>
                  </a:lnTo>
                  <a:lnTo>
                    <a:pt x="21" y="26"/>
                  </a:lnTo>
                  <a:lnTo>
                    <a:pt x="12" y="16"/>
                  </a:lnTo>
                  <a:lnTo>
                    <a:pt x="0" y="6"/>
                  </a:lnTo>
                  <a:lnTo>
                    <a:pt x="0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03" name="Freeform 101"/>
            <p:cNvSpPr>
              <a:spLocks/>
            </p:cNvSpPr>
            <p:nvPr/>
          </p:nvSpPr>
          <p:spPr bwMode="auto">
            <a:xfrm>
              <a:off x="531" y="1408"/>
              <a:ext cx="160" cy="76"/>
            </a:xfrm>
            <a:custGeom>
              <a:avLst/>
              <a:gdLst>
                <a:gd name="T0" fmla="*/ 0 w 479"/>
                <a:gd name="T1" fmla="*/ 0 h 226"/>
                <a:gd name="T2" fmla="*/ 0 w 479"/>
                <a:gd name="T3" fmla="*/ 0 h 226"/>
                <a:gd name="T4" fmla="*/ 0 w 479"/>
                <a:gd name="T5" fmla="*/ 0 h 226"/>
                <a:gd name="T6" fmla="*/ 0 w 479"/>
                <a:gd name="T7" fmla="*/ 0 h 226"/>
                <a:gd name="T8" fmla="*/ 0 w 479"/>
                <a:gd name="T9" fmla="*/ 0 h 226"/>
                <a:gd name="T10" fmla="*/ 0 w 479"/>
                <a:gd name="T11" fmla="*/ 0 h 226"/>
                <a:gd name="T12" fmla="*/ 0 w 479"/>
                <a:gd name="T13" fmla="*/ 0 h 226"/>
                <a:gd name="T14" fmla="*/ 0 w 479"/>
                <a:gd name="T15" fmla="*/ 0 h 226"/>
                <a:gd name="T16" fmla="*/ 0 w 479"/>
                <a:gd name="T17" fmla="*/ 0 h 226"/>
                <a:gd name="T18" fmla="*/ 0 w 479"/>
                <a:gd name="T19" fmla="*/ 0 h 226"/>
                <a:gd name="T20" fmla="*/ 0 w 479"/>
                <a:gd name="T21" fmla="*/ 0 h 226"/>
                <a:gd name="T22" fmla="*/ 0 w 479"/>
                <a:gd name="T23" fmla="*/ 0 h 226"/>
                <a:gd name="T24" fmla="*/ 0 w 479"/>
                <a:gd name="T25" fmla="*/ 0 h 226"/>
                <a:gd name="T26" fmla="*/ 0 w 479"/>
                <a:gd name="T27" fmla="*/ 0 h 226"/>
                <a:gd name="T28" fmla="*/ 0 w 479"/>
                <a:gd name="T29" fmla="*/ 0 h 226"/>
                <a:gd name="T30" fmla="*/ 0 w 479"/>
                <a:gd name="T31" fmla="*/ 0 h 226"/>
                <a:gd name="T32" fmla="*/ 0 w 479"/>
                <a:gd name="T33" fmla="*/ 0 h 226"/>
                <a:gd name="T34" fmla="*/ 0 w 479"/>
                <a:gd name="T35" fmla="*/ 0 h 226"/>
                <a:gd name="T36" fmla="*/ 0 w 479"/>
                <a:gd name="T37" fmla="*/ 0 h 226"/>
                <a:gd name="T38" fmla="*/ 0 w 479"/>
                <a:gd name="T39" fmla="*/ 0 h 226"/>
                <a:gd name="T40" fmla="*/ 0 w 479"/>
                <a:gd name="T41" fmla="*/ 0 h 226"/>
                <a:gd name="T42" fmla="*/ 0 w 479"/>
                <a:gd name="T43" fmla="*/ 0 h 226"/>
                <a:gd name="T44" fmla="*/ 0 w 479"/>
                <a:gd name="T45" fmla="*/ 0 h 226"/>
                <a:gd name="T46" fmla="*/ 0 w 479"/>
                <a:gd name="T47" fmla="*/ 0 h 226"/>
                <a:gd name="T48" fmla="*/ 0 w 479"/>
                <a:gd name="T49" fmla="*/ 0 h 226"/>
                <a:gd name="T50" fmla="*/ 0 w 479"/>
                <a:gd name="T51" fmla="*/ 0 h 226"/>
                <a:gd name="T52" fmla="*/ 0 w 479"/>
                <a:gd name="T53" fmla="*/ 0 h 226"/>
                <a:gd name="T54" fmla="*/ 0 w 479"/>
                <a:gd name="T55" fmla="*/ 0 h 226"/>
                <a:gd name="T56" fmla="*/ 0 w 479"/>
                <a:gd name="T57" fmla="*/ 0 h 226"/>
                <a:gd name="T58" fmla="*/ 0 w 479"/>
                <a:gd name="T59" fmla="*/ 0 h 226"/>
                <a:gd name="T60" fmla="*/ 0 w 479"/>
                <a:gd name="T61" fmla="*/ 0 h 226"/>
                <a:gd name="T62" fmla="*/ 0 w 479"/>
                <a:gd name="T63" fmla="*/ 0 h 226"/>
                <a:gd name="T64" fmla="*/ 0 w 479"/>
                <a:gd name="T65" fmla="*/ 0 h 226"/>
                <a:gd name="T66" fmla="*/ 0 w 479"/>
                <a:gd name="T67" fmla="*/ 0 h 226"/>
                <a:gd name="T68" fmla="*/ 0 w 479"/>
                <a:gd name="T69" fmla="*/ 0 h 226"/>
                <a:gd name="T70" fmla="*/ 0 w 479"/>
                <a:gd name="T71" fmla="*/ 0 h 226"/>
                <a:gd name="T72" fmla="*/ 0 w 479"/>
                <a:gd name="T73" fmla="*/ 0 h 226"/>
                <a:gd name="T74" fmla="*/ 0 w 479"/>
                <a:gd name="T75" fmla="*/ 0 h 226"/>
                <a:gd name="T76" fmla="*/ 0 w 479"/>
                <a:gd name="T77" fmla="*/ 0 h 226"/>
                <a:gd name="T78" fmla="*/ 0 w 479"/>
                <a:gd name="T79" fmla="*/ 0 h 226"/>
                <a:gd name="T80" fmla="*/ 0 w 479"/>
                <a:gd name="T81" fmla="*/ 0 h 226"/>
                <a:gd name="T82" fmla="*/ 0 w 479"/>
                <a:gd name="T83" fmla="*/ 0 h 226"/>
                <a:gd name="T84" fmla="*/ 0 w 479"/>
                <a:gd name="T85" fmla="*/ 0 h 226"/>
                <a:gd name="T86" fmla="*/ 0 w 479"/>
                <a:gd name="T87" fmla="*/ 0 h 226"/>
                <a:gd name="T88" fmla="*/ 0 w 479"/>
                <a:gd name="T89" fmla="*/ 0 h 226"/>
                <a:gd name="T90" fmla="*/ 0 w 479"/>
                <a:gd name="T91" fmla="*/ 0 h 226"/>
                <a:gd name="T92" fmla="*/ 0 w 479"/>
                <a:gd name="T93" fmla="*/ 0 h 226"/>
                <a:gd name="T94" fmla="*/ 0 w 479"/>
                <a:gd name="T95" fmla="*/ 0 h 226"/>
                <a:gd name="T96" fmla="*/ 0 w 479"/>
                <a:gd name="T97" fmla="*/ 0 h 226"/>
                <a:gd name="T98" fmla="*/ 0 w 479"/>
                <a:gd name="T99" fmla="*/ 0 h 226"/>
                <a:gd name="T100" fmla="*/ 0 w 479"/>
                <a:gd name="T101" fmla="*/ 0 h 226"/>
                <a:gd name="T102" fmla="*/ 0 w 479"/>
                <a:gd name="T103" fmla="*/ 0 h 226"/>
                <a:gd name="T104" fmla="*/ 0 w 479"/>
                <a:gd name="T105" fmla="*/ 0 h 226"/>
                <a:gd name="T106" fmla="*/ 0 w 479"/>
                <a:gd name="T107" fmla="*/ 0 h 226"/>
                <a:gd name="T108" fmla="*/ 0 w 479"/>
                <a:gd name="T109" fmla="*/ 0 h 226"/>
                <a:gd name="T110" fmla="*/ 0 w 479"/>
                <a:gd name="T111" fmla="*/ 0 h 226"/>
                <a:gd name="T112" fmla="*/ 0 w 479"/>
                <a:gd name="T113" fmla="*/ 0 h 226"/>
                <a:gd name="T114" fmla="*/ 0 w 479"/>
                <a:gd name="T115" fmla="*/ 0 h 226"/>
                <a:gd name="T116" fmla="*/ 0 w 479"/>
                <a:gd name="T117" fmla="*/ 0 h 22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79"/>
                <a:gd name="T178" fmla="*/ 0 h 226"/>
                <a:gd name="T179" fmla="*/ 479 w 479"/>
                <a:gd name="T180" fmla="*/ 226 h 22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79" h="226">
                  <a:moveTo>
                    <a:pt x="435" y="38"/>
                  </a:moveTo>
                  <a:lnTo>
                    <a:pt x="444" y="60"/>
                  </a:lnTo>
                  <a:lnTo>
                    <a:pt x="453" y="82"/>
                  </a:lnTo>
                  <a:lnTo>
                    <a:pt x="459" y="104"/>
                  </a:lnTo>
                  <a:lnTo>
                    <a:pt x="466" y="127"/>
                  </a:lnTo>
                  <a:lnTo>
                    <a:pt x="470" y="150"/>
                  </a:lnTo>
                  <a:lnTo>
                    <a:pt x="474" y="173"/>
                  </a:lnTo>
                  <a:lnTo>
                    <a:pt x="477" y="197"/>
                  </a:lnTo>
                  <a:lnTo>
                    <a:pt x="479" y="219"/>
                  </a:lnTo>
                  <a:lnTo>
                    <a:pt x="472" y="224"/>
                  </a:lnTo>
                  <a:lnTo>
                    <a:pt x="466" y="226"/>
                  </a:lnTo>
                  <a:lnTo>
                    <a:pt x="460" y="226"/>
                  </a:lnTo>
                  <a:lnTo>
                    <a:pt x="455" y="225"/>
                  </a:lnTo>
                  <a:lnTo>
                    <a:pt x="450" y="222"/>
                  </a:lnTo>
                  <a:lnTo>
                    <a:pt x="446" y="217"/>
                  </a:lnTo>
                  <a:lnTo>
                    <a:pt x="443" y="212"/>
                  </a:lnTo>
                  <a:lnTo>
                    <a:pt x="441" y="205"/>
                  </a:lnTo>
                  <a:lnTo>
                    <a:pt x="437" y="199"/>
                  </a:lnTo>
                  <a:lnTo>
                    <a:pt x="436" y="192"/>
                  </a:lnTo>
                  <a:lnTo>
                    <a:pt x="435" y="186"/>
                  </a:lnTo>
                  <a:lnTo>
                    <a:pt x="435" y="178"/>
                  </a:lnTo>
                  <a:lnTo>
                    <a:pt x="421" y="179"/>
                  </a:lnTo>
                  <a:lnTo>
                    <a:pt x="407" y="181"/>
                  </a:lnTo>
                  <a:lnTo>
                    <a:pt x="392" y="185"/>
                  </a:lnTo>
                  <a:lnTo>
                    <a:pt x="377" y="188"/>
                  </a:lnTo>
                  <a:lnTo>
                    <a:pt x="360" y="191"/>
                  </a:lnTo>
                  <a:lnTo>
                    <a:pt x="343" y="195"/>
                  </a:lnTo>
                  <a:lnTo>
                    <a:pt x="326" y="200"/>
                  </a:lnTo>
                  <a:lnTo>
                    <a:pt x="306" y="203"/>
                  </a:lnTo>
                  <a:lnTo>
                    <a:pt x="0" y="76"/>
                  </a:lnTo>
                  <a:lnTo>
                    <a:pt x="5" y="72"/>
                  </a:lnTo>
                  <a:lnTo>
                    <a:pt x="6" y="65"/>
                  </a:lnTo>
                  <a:lnTo>
                    <a:pt x="6" y="60"/>
                  </a:lnTo>
                  <a:lnTo>
                    <a:pt x="5" y="56"/>
                  </a:lnTo>
                  <a:lnTo>
                    <a:pt x="310" y="180"/>
                  </a:lnTo>
                  <a:lnTo>
                    <a:pt x="326" y="176"/>
                  </a:lnTo>
                  <a:lnTo>
                    <a:pt x="342" y="173"/>
                  </a:lnTo>
                  <a:lnTo>
                    <a:pt x="358" y="169"/>
                  </a:lnTo>
                  <a:lnTo>
                    <a:pt x="375" y="166"/>
                  </a:lnTo>
                  <a:lnTo>
                    <a:pt x="390" y="162"/>
                  </a:lnTo>
                  <a:lnTo>
                    <a:pt x="406" y="158"/>
                  </a:lnTo>
                  <a:lnTo>
                    <a:pt x="421" y="153"/>
                  </a:lnTo>
                  <a:lnTo>
                    <a:pt x="435" y="147"/>
                  </a:lnTo>
                  <a:lnTo>
                    <a:pt x="434" y="126"/>
                  </a:lnTo>
                  <a:lnTo>
                    <a:pt x="431" y="102"/>
                  </a:lnTo>
                  <a:lnTo>
                    <a:pt x="426" y="78"/>
                  </a:lnTo>
                  <a:lnTo>
                    <a:pt x="419" y="54"/>
                  </a:lnTo>
                  <a:lnTo>
                    <a:pt x="411" y="33"/>
                  </a:lnTo>
                  <a:lnTo>
                    <a:pt x="406" y="15"/>
                  </a:lnTo>
                  <a:lnTo>
                    <a:pt x="402" y="5"/>
                  </a:lnTo>
                  <a:lnTo>
                    <a:pt x="400" y="0"/>
                  </a:lnTo>
                  <a:lnTo>
                    <a:pt x="407" y="1"/>
                  </a:lnTo>
                  <a:lnTo>
                    <a:pt x="413" y="5"/>
                  </a:lnTo>
                  <a:lnTo>
                    <a:pt x="418" y="9"/>
                  </a:lnTo>
                  <a:lnTo>
                    <a:pt x="422" y="14"/>
                  </a:lnTo>
                  <a:lnTo>
                    <a:pt x="426" y="20"/>
                  </a:lnTo>
                  <a:lnTo>
                    <a:pt x="429" y="26"/>
                  </a:lnTo>
                  <a:lnTo>
                    <a:pt x="432" y="33"/>
                  </a:lnTo>
                  <a:lnTo>
                    <a:pt x="435" y="3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04" name="Freeform 102"/>
            <p:cNvSpPr>
              <a:spLocks/>
            </p:cNvSpPr>
            <p:nvPr/>
          </p:nvSpPr>
          <p:spPr bwMode="auto">
            <a:xfrm>
              <a:off x="436" y="1415"/>
              <a:ext cx="546" cy="263"/>
            </a:xfrm>
            <a:custGeom>
              <a:avLst/>
              <a:gdLst>
                <a:gd name="T0" fmla="*/ 0 w 1639"/>
                <a:gd name="T1" fmla="*/ 0 h 790"/>
                <a:gd name="T2" fmla="*/ 0 w 1639"/>
                <a:gd name="T3" fmla="*/ 0 h 790"/>
                <a:gd name="T4" fmla="*/ 0 w 1639"/>
                <a:gd name="T5" fmla="*/ 0 h 790"/>
                <a:gd name="T6" fmla="*/ 0 w 1639"/>
                <a:gd name="T7" fmla="*/ 0 h 790"/>
                <a:gd name="T8" fmla="*/ 0 w 1639"/>
                <a:gd name="T9" fmla="*/ 0 h 790"/>
                <a:gd name="T10" fmla="*/ 0 w 1639"/>
                <a:gd name="T11" fmla="*/ 0 h 790"/>
                <a:gd name="T12" fmla="*/ 0 w 1639"/>
                <a:gd name="T13" fmla="*/ 0 h 790"/>
                <a:gd name="T14" fmla="*/ 0 w 1639"/>
                <a:gd name="T15" fmla="*/ 0 h 790"/>
                <a:gd name="T16" fmla="*/ 0 w 1639"/>
                <a:gd name="T17" fmla="*/ 0 h 790"/>
                <a:gd name="T18" fmla="*/ 0 w 1639"/>
                <a:gd name="T19" fmla="*/ 0 h 790"/>
                <a:gd name="T20" fmla="*/ 0 w 1639"/>
                <a:gd name="T21" fmla="*/ 0 h 790"/>
                <a:gd name="T22" fmla="*/ 0 w 1639"/>
                <a:gd name="T23" fmla="*/ 0 h 790"/>
                <a:gd name="T24" fmla="*/ 0 w 1639"/>
                <a:gd name="T25" fmla="*/ 0 h 790"/>
                <a:gd name="T26" fmla="*/ 0 w 1639"/>
                <a:gd name="T27" fmla="*/ 0 h 790"/>
                <a:gd name="T28" fmla="*/ 0 w 1639"/>
                <a:gd name="T29" fmla="*/ 0 h 790"/>
                <a:gd name="T30" fmla="*/ 0 w 1639"/>
                <a:gd name="T31" fmla="*/ 0 h 790"/>
                <a:gd name="T32" fmla="*/ 0 w 1639"/>
                <a:gd name="T33" fmla="*/ 0 h 790"/>
                <a:gd name="T34" fmla="*/ 0 w 1639"/>
                <a:gd name="T35" fmla="*/ 0 h 790"/>
                <a:gd name="T36" fmla="*/ 0 w 1639"/>
                <a:gd name="T37" fmla="*/ 0 h 790"/>
                <a:gd name="T38" fmla="*/ 0 w 1639"/>
                <a:gd name="T39" fmla="*/ 0 h 790"/>
                <a:gd name="T40" fmla="*/ 0 w 1639"/>
                <a:gd name="T41" fmla="*/ 0 h 790"/>
                <a:gd name="T42" fmla="*/ 0 w 1639"/>
                <a:gd name="T43" fmla="*/ 0 h 790"/>
                <a:gd name="T44" fmla="*/ 0 w 1639"/>
                <a:gd name="T45" fmla="*/ 0 h 790"/>
                <a:gd name="T46" fmla="*/ 0 w 1639"/>
                <a:gd name="T47" fmla="*/ 0 h 790"/>
                <a:gd name="T48" fmla="*/ 0 w 1639"/>
                <a:gd name="T49" fmla="*/ 0 h 790"/>
                <a:gd name="T50" fmla="*/ 0 w 1639"/>
                <a:gd name="T51" fmla="*/ 0 h 790"/>
                <a:gd name="T52" fmla="*/ 0 w 1639"/>
                <a:gd name="T53" fmla="*/ 0 h 790"/>
                <a:gd name="T54" fmla="*/ 0 w 1639"/>
                <a:gd name="T55" fmla="*/ 0 h 790"/>
                <a:gd name="T56" fmla="*/ 0 w 1639"/>
                <a:gd name="T57" fmla="*/ 0 h 790"/>
                <a:gd name="T58" fmla="*/ 0 w 1639"/>
                <a:gd name="T59" fmla="*/ 0 h 790"/>
                <a:gd name="T60" fmla="*/ 0 w 1639"/>
                <a:gd name="T61" fmla="*/ 0 h 790"/>
                <a:gd name="T62" fmla="*/ 0 w 1639"/>
                <a:gd name="T63" fmla="*/ 0 h 790"/>
                <a:gd name="T64" fmla="*/ 0 w 1639"/>
                <a:gd name="T65" fmla="*/ 0 h 790"/>
                <a:gd name="T66" fmla="*/ 0 w 1639"/>
                <a:gd name="T67" fmla="*/ 0 h 790"/>
                <a:gd name="T68" fmla="*/ 0 w 1639"/>
                <a:gd name="T69" fmla="*/ 0 h 790"/>
                <a:gd name="T70" fmla="*/ 0 w 1639"/>
                <a:gd name="T71" fmla="*/ 0 h 790"/>
                <a:gd name="T72" fmla="*/ 0 w 1639"/>
                <a:gd name="T73" fmla="*/ 0 h 790"/>
                <a:gd name="T74" fmla="*/ 0 w 1639"/>
                <a:gd name="T75" fmla="*/ 0 h 790"/>
                <a:gd name="T76" fmla="*/ 0 w 1639"/>
                <a:gd name="T77" fmla="*/ 0 h 790"/>
                <a:gd name="T78" fmla="*/ 0 w 1639"/>
                <a:gd name="T79" fmla="*/ 0 h 790"/>
                <a:gd name="T80" fmla="*/ 0 w 1639"/>
                <a:gd name="T81" fmla="*/ 0 h 790"/>
                <a:gd name="T82" fmla="*/ 0 w 1639"/>
                <a:gd name="T83" fmla="*/ 0 h 790"/>
                <a:gd name="T84" fmla="*/ 0 w 1639"/>
                <a:gd name="T85" fmla="*/ 0 h 790"/>
                <a:gd name="T86" fmla="*/ 0 w 1639"/>
                <a:gd name="T87" fmla="*/ 0 h 790"/>
                <a:gd name="T88" fmla="*/ 0 w 1639"/>
                <a:gd name="T89" fmla="*/ 0 h 790"/>
                <a:gd name="T90" fmla="*/ 0 w 1639"/>
                <a:gd name="T91" fmla="*/ 0 h 790"/>
                <a:gd name="T92" fmla="*/ 0 w 1639"/>
                <a:gd name="T93" fmla="*/ 0 h 790"/>
                <a:gd name="T94" fmla="*/ 0 w 1639"/>
                <a:gd name="T95" fmla="*/ 0 h 790"/>
                <a:gd name="T96" fmla="*/ 0 w 1639"/>
                <a:gd name="T97" fmla="*/ 0 h 790"/>
                <a:gd name="T98" fmla="*/ 0 w 1639"/>
                <a:gd name="T99" fmla="*/ 0 h 790"/>
                <a:gd name="T100" fmla="*/ 0 w 1639"/>
                <a:gd name="T101" fmla="*/ 0 h 790"/>
                <a:gd name="T102" fmla="*/ 0 w 1639"/>
                <a:gd name="T103" fmla="*/ 0 h 790"/>
                <a:gd name="T104" fmla="*/ 0 w 1639"/>
                <a:gd name="T105" fmla="*/ 0 h 790"/>
                <a:gd name="T106" fmla="*/ 0 w 1639"/>
                <a:gd name="T107" fmla="*/ 0 h 790"/>
                <a:gd name="T108" fmla="*/ 0 w 1639"/>
                <a:gd name="T109" fmla="*/ 0 h 790"/>
                <a:gd name="T110" fmla="*/ 0 w 1639"/>
                <a:gd name="T111" fmla="*/ 0 h 79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639"/>
                <a:gd name="T169" fmla="*/ 0 h 790"/>
                <a:gd name="T170" fmla="*/ 1639 w 1639"/>
                <a:gd name="T171" fmla="*/ 790 h 79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639" h="790">
                  <a:moveTo>
                    <a:pt x="1407" y="5"/>
                  </a:moveTo>
                  <a:lnTo>
                    <a:pt x="1407" y="11"/>
                  </a:lnTo>
                  <a:lnTo>
                    <a:pt x="1405" y="17"/>
                  </a:lnTo>
                  <a:lnTo>
                    <a:pt x="1399" y="26"/>
                  </a:lnTo>
                  <a:lnTo>
                    <a:pt x="1394" y="34"/>
                  </a:lnTo>
                  <a:lnTo>
                    <a:pt x="1387" y="42"/>
                  </a:lnTo>
                  <a:lnTo>
                    <a:pt x="1382" y="48"/>
                  </a:lnTo>
                  <a:lnTo>
                    <a:pt x="1377" y="53"/>
                  </a:lnTo>
                  <a:lnTo>
                    <a:pt x="1376" y="55"/>
                  </a:lnTo>
                  <a:lnTo>
                    <a:pt x="1284" y="359"/>
                  </a:lnTo>
                  <a:lnTo>
                    <a:pt x="1278" y="372"/>
                  </a:lnTo>
                  <a:lnTo>
                    <a:pt x="1277" y="385"/>
                  </a:lnTo>
                  <a:lnTo>
                    <a:pt x="1279" y="397"/>
                  </a:lnTo>
                  <a:lnTo>
                    <a:pt x="1283" y="410"/>
                  </a:lnTo>
                  <a:lnTo>
                    <a:pt x="1290" y="423"/>
                  </a:lnTo>
                  <a:lnTo>
                    <a:pt x="1295" y="436"/>
                  </a:lnTo>
                  <a:lnTo>
                    <a:pt x="1300" y="449"/>
                  </a:lnTo>
                  <a:lnTo>
                    <a:pt x="1304" y="463"/>
                  </a:lnTo>
                  <a:lnTo>
                    <a:pt x="1306" y="482"/>
                  </a:lnTo>
                  <a:lnTo>
                    <a:pt x="1305" y="502"/>
                  </a:lnTo>
                  <a:lnTo>
                    <a:pt x="1297" y="519"/>
                  </a:lnTo>
                  <a:lnTo>
                    <a:pt x="1282" y="530"/>
                  </a:lnTo>
                  <a:lnTo>
                    <a:pt x="1274" y="528"/>
                  </a:lnTo>
                  <a:lnTo>
                    <a:pt x="1272" y="519"/>
                  </a:lnTo>
                  <a:lnTo>
                    <a:pt x="1272" y="512"/>
                  </a:lnTo>
                  <a:lnTo>
                    <a:pt x="1272" y="507"/>
                  </a:lnTo>
                  <a:lnTo>
                    <a:pt x="1279" y="498"/>
                  </a:lnTo>
                  <a:lnTo>
                    <a:pt x="1280" y="487"/>
                  </a:lnTo>
                  <a:lnTo>
                    <a:pt x="1279" y="476"/>
                  </a:lnTo>
                  <a:lnTo>
                    <a:pt x="1274" y="465"/>
                  </a:lnTo>
                  <a:lnTo>
                    <a:pt x="1270" y="456"/>
                  </a:lnTo>
                  <a:lnTo>
                    <a:pt x="1265" y="448"/>
                  </a:lnTo>
                  <a:lnTo>
                    <a:pt x="1258" y="441"/>
                  </a:lnTo>
                  <a:lnTo>
                    <a:pt x="1251" y="436"/>
                  </a:lnTo>
                  <a:lnTo>
                    <a:pt x="1244" y="450"/>
                  </a:lnTo>
                  <a:lnTo>
                    <a:pt x="1236" y="464"/>
                  </a:lnTo>
                  <a:lnTo>
                    <a:pt x="1228" y="477"/>
                  </a:lnTo>
                  <a:lnTo>
                    <a:pt x="1219" y="490"/>
                  </a:lnTo>
                  <a:lnTo>
                    <a:pt x="1210" y="503"/>
                  </a:lnTo>
                  <a:lnTo>
                    <a:pt x="1200" y="516"/>
                  </a:lnTo>
                  <a:lnTo>
                    <a:pt x="1190" y="528"/>
                  </a:lnTo>
                  <a:lnTo>
                    <a:pt x="1178" y="539"/>
                  </a:lnTo>
                  <a:lnTo>
                    <a:pt x="1193" y="562"/>
                  </a:lnTo>
                  <a:lnTo>
                    <a:pt x="1209" y="583"/>
                  </a:lnTo>
                  <a:lnTo>
                    <a:pt x="1227" y="604"/>
                  </a:lnTo>
                  <a:lnTo>
                    <a:pt x="1245" y="623"/>
                  </a:lnTo>
                  <a:lnTo>
                    <a:pt x="1264" y="642"/>
                  </a:lnTo>
                  <a:lnTo>
                    <a:pt x="1283" y="660"/>
                  </a:lnTo>
                  <a:lnTo>
                    <a:pt x="1304" y="677"/>
                  </a:lnTo>
                  <a:lnTo>
                    <a:pt x="1325" y="693"/>
                  </a:lnTo>
                  <a:lnTo>
                    <a:pt x="1347" y="707"/>
                  </a:lnTo>
                  <a:lnTo>
                    <a:pt x="1370" y="720"/>
                  </a:lnTo>
                  <a:lnTo>
                    <a:pt x="1394" y="731"/>
                  </a:lnTo>
                  <a:lnTo>
                    <a:pt x="1418" y="742"/>
                  </a:lnTo>
                  <a:lnTo>
                    <a:pt x="1441" y="749"/>
                  </a:lnTo>
                  <a:lnTo>
                    <a:pt x="1466" y="757"/>
                  </a:lnTo>
                  <a:lnTo>
                    <a:pt x="1492" y="762"/>
                  </a:lnTo>
                  <a:lnTo>
                    <a:pt x="1518" y="766"/>
                  </a:lnTo>
                  <a:lnTo>
                    <a:pt x="1534" y="767"/>
                  </a:lnTo>
                  <a:lnTo>
                    <a:pt x="1549" y="768"/>
                  </a:lnTo>
                  <a:lnTo>
                    <a:pt x="1564" y="768"/>
                  </a:lnTo>
                  <a:lnTo>
                    <a:pt x="1579" y="767"/>
                  </a:lnTo>
                  <a:lnTo>
                    <a:pt x="1594" y="766"/>
                  </a:lnTo>
                  <a:lnTo>
                    <a:pt x="1610" y="764"/>
                  </a:lnTo>
                  <a:lnTo>
                    <a:pt x="1625" y="763"/>
                  </a:lnTo>
                  <a:lnTo>
                    <a:pt x="1639" y="763"/>
                  </a:lnTo>
                  <a:lnTo>
                    <a:pt x="1637" y="768"/>
                  </a:lnTo>
                  <a:lnTo>
                    <a:pt x="1633" y="771"/>
                  </a:lnTo>
                  <a:lnTo>
                    <a:pt x="1629" y="773"/>
                  </a:lnTo>
                  <a:lnTo>
                    <a:pt x="1624" y="775"/>
                  </a:lnTo>
                  <a:lnTo>
                    <a:pt x="1618" y="776"/>
                  </a:lnTo>
                  <a:lnTo>
                    <a:pt x="1614" y="779"/>
                  </a:lnTo>
                  <a:lnTo>
                    <a:pt x="1608" y="781"/>
                  </a:lnTo>
                  <a:lnTo>
                    <a:pt x="1604" y="783"/>
                  </a:lnTo>
                  <a:lnTo>
                    <a:pt x="1560" y="788"/>
                  </a:lnTo>
                  <a:lnTo>
                    <a:pt x="1517" y="790"/>
                  </a:lnTo>
                  <a:lnTo>
                    <a:pt x="1477" y="789"/>
                  </a:lnTo>
                  <a:lnTo>
                    <a:pt x="1439" y="785"/>
                  </a:lnTo>
                  <a:lnTo>
                    <a:pt x="1405" y="779"/>
                  </a:lnTo>
                  <a:lnTo>
                    <a:pt x="1372" y="769"/>
                  </a:lnTo>
                  <a:lnTo>
                    <a:pt x="1342" y="758"/>
                  </a:lnTo>
                  <a:lnTo>
                    <a:pt x="1312" y="744"/>
                  </a:lnTo>
                  <a:lnTo>
                    <a:pt x="1286" y="728"/>
                  </a:lnTo>
                  <a:lnTo>
                    <a:pt x="1261" y="709"/>
                  </a:lnTo>
                  <a:lnTo>
                    <a:pt x="1239" y="690"/>
                  </a:lnTo>
                  <a:lnTo>
                    <a:pt x="1218" y="668"/>
                  </a:lnTo>
                  <a:lnTo>
                    <a:pt x="1198" y="646"/>
                  </a:lnTo>
                  <a:lnTo>
                    <a:pt x="1181" y="622"/>
                  </a:lnTo>
                  <a:lnTo>
                    <a:pt x="1165" y="597"/>
                  </a:lnTo>
                  <a:lnTo>
                    <a:pt x="1150" y="571"/>
                  </a:lnTo>
                  <a:lnTo>
                    <a:pt x="1144" y="566"/>
                  </a:lnTo>
                  <a:lnTo>
                    <a:pt x="1139" y="564"/>
                  </a:lnTo>
                  <a:lnTo>
                    <a:pt x="1131" y="564"/>
                  </a:lnTo>
                  <a:lnTo>
                    <a:pt x="1124" y="567"/>
                  </a:lnTo>
                  <a:lnTo>
                    <a:pt x="1116" y="570"/>
                  </a:lnTo>
                  <a:lnTo>
                    <a:pt x="1107" y="575"/>
                  </a:lnTo>
                  <a:lnTo>
                    <a:pt x="1100" y="578"/>
                  </a:lnTo>
                  <a:lnTo>
                    <a:pt x="1092" y="580"/>
                  </a:lnTo>
                  <a:lnTo>
                    <a:pt x="1072" y="583"/>
                  </a:lnTo>
                  <a:lnTo>
                    <a:pt x="1053" y="591"/>
                  </a:lnTo>
                  <a:lnTo>
                    <a:pt x="1035" y="601"/>
                  </a:lnTo>
                  <a:lnTo>
                    <a:pt x="1018" y="614"/>
                  </a:lnTo>
                  <a:lnTo>
                    <a:pt x="1003" y="628"/>
                  </a:lnTo>
                  <a:lnTo>
                    <a:pt x="990" y="644"/>
                  </a:lnTo>
                  <a:lnTo>
                    <a:pt x="978" y="660"/>
                  </a:lnTo>
                  <a:lnTo>
                    <a:pt x="969" y="677"/>
                  </a:lnTo>
                  <a:lnTo>
                    <a:pt x="969" y="668"/>
                  </a:lnTo>
                  <a:lnTo>
                    <a:pt x="973" y="640"/>
                  </a:lnTo>
                  <a:lnTo>
                    <a:pt x="982" y="607"/>
                  </a:lnTo>
                  <a:lnTo>
                    <a:pt x="996" y="580"/>
                  </a:lnTo>
                  <a:lnTo>
                    <a:pt x="974" y="571"/>
                  </a:lnTo>
                  <a:lnTo>
                    <a:pt x="953" y="559"/>
                  </a:lnTo>
                  <a:lnTo>
                    <a:pt x="933" y="546"/>
                  </a:lnTo>
                  <a:lnTo>
                    <a:pt x="913" y="531"/>
                  </a:lnTo>
                  <a:lnTo>
                    <a:pt x="894" y="515"/>
                  </a:lnTo>
                  <a:lnTo>
                    <a:pt x="874" y="498"/>
                  </a:lnTo>
                  <a:lnTo>
                    <a:pt x="857" y="480"/>
                  </a:lnTo>
                  <a:lnTo>
                    <a:pt x="840" y="463"/>
                  </a:lnTo>
                  <a:lnTo>
                    <a:pt x="820" y="466"/>
                  </a:lnTo>
                  <a:lnTo>
                    <a:pt x="799" y="472"/>
                  </a:lnTo>
                  <a:lnTo>
                    <a:pt x="781" y="477"/>
                  </a:lnTo>
                  <a:lnTo>
                    <a:pt x="761" y="483"/>
                  </a:lnTo>
                  <a:lnTo>
                    <a:pt x="743" y="491"/>
                  </a:lnTo>
                  <a:lnTo>
                    <a:pt x="725" y="499"/>
                  </a:lnTo>
                  <a:lnTo>
                    <a:pt x="707" y="508"/>
                  </a:lnTo>
                  <a:lnTo>
                    <a:pt x="690" y="519"/>
                  </a:lnTo>
                  <a:lnTo>
                    <a:pt x="673" y="530"/>
                  </a:lnTo>
                  <a:lnTo>
                    <a:pt x="656" y="542"/>
                  </a:lnTo>
                  <a:lnTo>
                    <a:pt x="640" y="555"/>
                  </a:lnTo>
                  <a:lnTo>
                    <a:pt x="625" y="568"/>
                  </a:lnTo>
                  <a:lnTo>
                    <a:pt x="610" y="583"/>
                  </a:lnTo>
                  <a:lnTo>
                    <a:pt x="596" y="598"/>
                  </a:lnTo>
                  <a:lnTo>
                    <a:pt x="581" y="615"/>
                  </a:lnTo>
                  <a:lnTo>
                    <a:pt x="568" y="631"/>
                  </a:lnTo>
                  <a:lnTo>
                    <a:pt x="561" y="643"/>
                  </a:lnTo>
                  <a:lnTo>
                    <a:pt x="553" y="656"/>
                  </a:lnTo>
                  <a:lnTo>
                    <a:pt x="547" y="669"/>
                  </a:lnTo>
                  <a:lnTo>
                    <a:pt x="541" y="681"/>
                  </a:lnTo>
                  <a:lnTo>
                    <a:pt x="536" y="694"/>
                  </a:lnTo>
                  <a:lnTo>
                    <a:pt x="530" y="707"/>
                  </a:lnTo>
                  <a:lnTo>
                    <a:pt x="526" y="721"/>
                  </a:lnTo>
                  <a:lnTo>
                    <a:pt x="522" y="734"/>
                  </a:lnTo>
                  <a:lnTo>
                    <a:pt x="514" y="729"/>
                  </a:lnTo>
                  <a:lnTo>
                    <a:pt x="510" y="720"/>
                  </a:lnTo>
                  <a:lnTo>
                    <a:pt x="508" y="710"/>
                  </a:lnTo>
                  <a:lnTo>
                    <a:pt x="504" y="700"/>
                  </a:lnTo>
                  <a:lnTo>
                    <a:pt x="504" y="668"/>
                  </a:lnTo>
                  <a:lnTo>
                    <a:pt x="510" y="639"/>
                  </a:lnTo>
                  <a:lnTo>
                    <a:pt x="521" y="610"/>
                  </a:lnTo>
                  <a:lnTo>
                    <a:pt x="537" y="584"/>
                  </a:lnTo>
                  <a:lnTo>
                    <a:pt x="555" y="560"/>
                  </a:lnTo>
                  <a:lnTo>
                    <a:pt x="578" y="539"/>
                  </a:lnTo>
                  <a:lnTo>
                    <a:pt x="602" y="519"/>
                  </a:lnTo>
                  <a:lnTo>
                    <a:pt x="628" y="501"/>
                  </a:lnTo>
                  <a:lnTo>
                    <a:pt x="639" y="494"/>
                  </a:lnTo>
                  <a:lnTo>
                    <a:pt x="651" y="489"/>
                  </a:lnTo>
                  <a:lnTo>
                    <a:pt x="662" y="483"/>
                  </a:lnTo>
                  <a:lnTo>
                    <a:pt x="674" y="478"/>
                  </a:lnTo>
                  <a:lnTo>
                    <a:pt x="686" y="474"/>
                  </a:lnTo>
                  <a:lnTo>
                    <a:pt x="697" y="469"/>
                  </a:lnTo>
                  <a:lnTo>
                    <a:pt x="709" y="465"/>
                  </a:lnTo>
                  <a:lnTo>
                    <a:pt x="721" y="461"/>
                  </a:lnTo>
                  <a:lnTo>
                    <a:pt x="733" y="457"/>
                  </a:lnTo>
                  <a:lnTo>
                    <a:pt x="745" y="454"/>
                  </a:lnTo>
                  <a:lnTo>
                    <a:pt x="758" y="450"/>
                  </a:lnTo>
                  <a:lnTo>
                    <a:pt x="770" y="447"/>
                  </a:lnTo>
                  <a:lnTo>
                    <a:pt x="783" y="443"/>
                  </a:lnTo>
                  <a:lnTo>
                    <a:pt x="795" y="440"/>
                  </a:lnTo>
                  <a:lnTo>
                    <a:pt x="808" y="437"/>
                  </a:lnTo>
                  <a:lnTo>
                    <a:pt x="820" y="434"/>
                  </a:lnTo>
                  <a:lnTo>
                    <a:pt x="815" y="422"/>
                  </a:lnTo>
                  <a:lnTo>
                    <a:pt x="808" y="409"/>
                  </a:lnTo>
                  <a:lnTo>
                    <a:pt x="802" y="396"/>
                  </a:lnTo>
                  <a:lnTo>
                    <a:pt x="795" y="384"/>
                  </a:lnTo>
                  <a:lnTo>
                    <a:pt x="789" y="371"/>
                  </a:lnTo>
                  <a:lnTo>
                    <a:pt x="783" y="358"/>
                  </a:lnTo>
                  <a:lnTo>
                    <a:pt x="777" y="344"/>
                  </a:lnTo>
                  <a:lnTo>
                    <a:pt x="772" y="331"/>
                  </a:lnTo>
                  <a:lnTo>
                    <a:pt x="546" y="404"/>
                  </a:lnTo>
                  <a:lnTo>
                    <a:pt x="538" y="401"/>
                  </a:lnTo>
                  <a:lnTo>
                    <a:pt x="520" y="393"/>
                  </a:lnTo>
                  <a:lnTo>
                    <a:pt x="492" y="384"/>
                  </a:lnTo>
                  <a:lnTo>
                    <a:pt x="457" y="371"/>
                  </a:lnTo>
                  <a:lnTo>
                    <a:pt x="415" y="355"/>
                  </a:lnTo>
                  <a:lnTo>
                    <a:pt x="369" y="340"/>
                  </a:lnTo>
                  <a:lnTo>
                    <a:pt x="320" y="323"/>
                  </a:lnTo>
                  <a:lnTo>
                    <a:pt x="270" y="306"/>
                  </a:lnTo>
                  <a:lnTo>
                    <a:pt x="219" y="288"/>
                  </a:lnTo>
                  <a:lnTo>
                    <a:pt x="170" y="272"/>
                  </a:lnTo>
                  <a:lnTo>
                    <a:pt x="125" y="257"/>
                  </a:lnTo>
                  <a:lnTo>
                    <a:pt x="84" y="243"/>
                  </a:lnTo>
                  <a:lnTo>
                    <a:pt x="50" y="231"/>
                  </a:lnTo>
                  <a:lnTo>
                    <a:pt x="23" y="222"/>
                  </a:lnTo>
                  <a:lnTo>
                    <a:pt x="7" y="217"/>
                  </a:lnTo>
                  <a:lnTo>
                    <a:pt x="0" y="214"/>
                  </a:lnTo>
                  <a:lnTo>
                    <a:pt x="0" y="189"/>
                  </a:lnTo>
                  <a:lnTo>
                    <a:pt x="536" y="378"/>
                  </a:lnTo>
                  <a:lnTo>
                    <a:pt x="765" y="301"/>
                  </a:lnTo>
                  <a:lnTo>
                    <a:pt x="760" y="287"/>
                  </a:lnTo>
                  <a:lnTo>
                    <a:pt x="758" y="271"/>
                  </a:lnTo>
                  <a:lnTo>
                    <a:pt x="753" y="258"/>
                  </a:lnTo>
                  <a:lnTo>
                    <a:pt x="741" y="255"/>
                  </a:lnTo>
                  <a:lnTo>
                    <a:pt x="548" y="320"/>
                  </a:lnTo>
                  <a:lnTo>
                    <a:pt x="539" y="321"/>
                  </a:lnTo>
                  <a:lnTo>
                    <a:pt x="520" y="316"/>
                  </a:lnTo>
                  <a:lnTo>
                    <a:pt x="492" y="310"/>
                  </a:lnTo>
                  <a:lnTo>
                    <a:pt x="457" y="301"/>
                  </a:lnTo>
                  <a:lnTo>
                    <a:pt x="415" y="289"/>
                  </a:lnTo>
                  <a:lnTo>
                    <a:pt x="370" y="276"/>
                  </a:lnTo>
                  <a:lnTo>
                    <a:pt x="322" y="261"/>
                  </a:lnTo>
                  <a:lnTo>
                    <a:pt x="272" y="246"/>
                  </a:lnTo>
                  <a:lnTo>
                    <a:pt x="224" y="231"/>
                  </a:lnTo>
                  <a:lnTo>
                    <a:pt x="176" y="216"/>
                  </a:lnTo>
                  <a:lnTo>
                    <a:pt x="131" y="200"/>
                  </a:lnTo>
                  <a:lnTo>
                    <a:pt x="91" y="188"/>
                  </a:lnTo>
                  <a:lnTo>
                    <a:pt x="58" y="178"/>
                  </a:lnTo>
                  <a:lnTo>
                    <a:pt x="33" y="169"/>
                  </a:lnTo>
                  <a:lnTo>
                    <a:pt x="15" y="163"/>
                  </a:lnTo>
                  <a:lnTo>
                    <a:pt x="10" y="161"/>
                  </a:lnTo>
                  <a:lnTo>
                    <a:pt x="7" y="161"/>
                  </a:lnTo>
                  <a:lnTo>
                    <a:pt x="4" y="155"/>
                  </a:lnTo>
                  <a:lnTo>
                    <a:pt x="4" y="148"/>
                  </a:lnTo>
                  <a:lnTo>
                    <a:pt x="4" y="142"/>
                  </a:lnTo>
                  <a:lnTo>
                    <a:pt x="4" y="134"/>
                  </a:lnTo>
                  <a:lnTo>
                    <a:pt x="536" y="296"/>
                  </a:lnTo>
                  <a:lnTo>
                    <a:pt x="740" y="229"/>
                  </a:lnTo>
                  <a:lnTo>
                    <a:pt x="747" y="222"/>
                  </a:lnTo>
                  <a:lnTo>
                    <a:pt x="758" y="214"/>
                  </a:lnTo>
                  <a:lnTo>
                    <a:pt x="771" y="207"/>
                  </a:lnTo>
                  <a:lnTo>
                    <a:pt x="785" y="199"/>
                  </a:lnTo>
                  <a:lnTo>
                    <a:pt x="799" y="192"/>
                  </a:lnTo>
                  <a:lnTo>
                    <a:pt x="813" y="184"/>
                  </a:lnTo>
                  <a:lnTo>
                    <a:pt x="825" y="179"/>
                  </a:lnTo>
                  <a:lnTo>
                    <a:pt x="836" y="174"/>
                  </a:lnTo>
                  <a:lnTo>
                    <a:pt x="840" y="181"/>
                  </a:lnTo>
                  <a:lnTo>
                    <a:pt x="838" y="187"/>
                  </a:lnTo>
                  <a:lnTo>
                    <a:pt x="834" y="193"/>
                  </a:lnTo>
                  <a:lnTo>
                    <a:pt x="829" y="199"/>
                  </a:lnTo>
                  <a:lnTo>
                    <a:pt x="823" y="205"/>
                  </a:lnTo>
                  <a:lnTo>
                    <a:pt x="817" y="210"/>
                  </a:lnTo>
                  <a:lnTo>
                    <a:pt x="811" y="216"/>
                  </a:lnTo>
                  <a:lnTo>
                    <a:pt x="808" y="222"/>
                  </a:lnTo>
                  <a:lnTo>
                    <a:pt x="798" y="238"/>
                  </a:lnTo>
                  <a:lnTo>
                    <a:pt x="793" y="252"/>
                  </a:lnTo>
                  <a:lnTo>
                    <a:pt x="793" y="267"/>
                  </a:lnTo>
                  <a:lnTo>
                    <a:pt x="796" y="282"/>
                  </a:lnTo>
                  <a:lnTo>
                    <a:pt x="803" y="297"/>
                  </a:lnTo>
                  <a:lnTo>
                    <a:pt x="811" y="313"/>
                  </a:lnTo>
                  <a:lnTo>
                    <a:pt x="822" y="333"/>
                  </a:lnTo>
                  <a:lnTo>
                    <a:pt x="834" y="354"/>
                  </a:lnTo>
                  <a:lnTo>
                    <a:pt x="848" y="377"/>
                  </a:lnTo>
                  <a:lnTo>
                    <a:pt x="862" y="399"/>
                  </a:lnTo>
                  <a:lnTo>
                    <a:pt x="877" y="421"/>
                  </a:lnTo>
                  <a:lnTo>
                    <a:pt x="894" y="441"/>
                  </a:lnTo>
                  <a:lnTo>
                    <a:pt x="910" y="462"/>
                  </a:lnTo>
                  <a:lnTo>
                    <a:pt x="927" y="482"/>
                  </a:lnTo>
                  <a:lnTo>
                    <a:pt x="947" y="501"/>
                  </a:lnTo>
                  <a:lnTo>
                    <a:pt x="966" y="519"/>
                  </a:lnTo>
                  <a:lnTo>
                    <a:pt x="979" y="525"/>
                  </a:lnTo>
                  <a:lnTo>
                    <a:pt x="994" y="530"/>
                  </a:lnTo>
                  <a:lnTo>
                    <a:pt x="1007" y="534"/>
                  </a:lnTo>
                  <a:lnTo>
                    <a:pt x="1021" y="539"/>
                  </a:lnTo>
                  <a:lnTo>
                    <a:pt x="1036" y="541"/>
                  </a:lnTo>
                  <a:lnTo>
                    <a:pt x="1050" y="542"/>
                  </a:lnTo>
                  <a:lnTo>
                    <a:pt x="1065" y="541"/>
                  </a:lnTo>
                  <a:lnTo>
                    <a:pt x="1080" y="539"/>
                  </a:lnTo>
                  <a:lnTo>
                    <a:pt x="1101" y="528"/>
                  </a:lnTo>
                  <a:lnTo>
                    <a:pt x="1120" y="515"/>
                  </a:lnTo>
                  <a:lnTo>
                    <a:pt x="1139" y="501"/>
                  </a:lnTo>
                  <a:lnTo>
                    <a:pt x="1157" y="483"/>
                  </a:lnTo>
                  <a:lnTo>
                    <a:pt x="1174" y="466"/>
                  </a:lnTo>
                  <a:lnTo>
                    <a:pt x="1189" y="448"/>
                  </a:lnTo>
                  <a:lnTo>
                    <a:pt x="1202" y="427"/>
                  </a:lnTo>
                  <a:lnTo>
                    <a:pt x="1213" y="406"/>
                  </a:lnTo>
                  <a:lnTo>
                    <a:pt x="1339" y="31"/>
                  </a:lnTo>
                  <a:lnTo>
                    <a:pt x="1346" y="25"/>
                  </a:lnTo>
                  <a:lnTo>
                    <a:pt x="1354" y="17"/>
                  </a:lnTo>
                  <a:lnTo>
                    <a:pt x="1361" y="11"/>
                  </a:lnTo>
                  <a:lnTo>
                    <a:pt x="1369" y="5"/>
                  </a:lnTo>
                  <a:lnTo>
                    <a:pt x="1377" y="1"/>
                  </a:lnTo>
                  <a:lnTo>
                    <a:pt x="1387" y="0"/>
                  </a:lnTo>
                  <a:lnTo>
                    <a:pt x="1397" y="1"/>
                  </a:lnTo>
                  <a:lnTo>
                    <a:pt x="1407" y="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05" name="Freeform 103"/>
            <p:cNvSpPr>
              <a:spLocks/>
            </p:cNvSpPr>
            <p:nvPr/>
          </p:nvSpPr>
          <p:spPr bwMode="auto">
            <a:xfrm>
              <a:off x="896" y="1416"/>
              <a:ext cx="226" cy="283"/>
            </a:xfrm>
            <a:custGeom>
              <a:avLst/>
              <a:gdLst>
                <a:gd name="T0" fmla="*/ 0 w 680"/>
                <a:gd name="T1" fmla="*/ 0 h 850"/>
                <a:gd name="T2" fmla="*/ 0 w 680"/>
                <a:gd name="T3" fmla="*/ 0 h 850"/>
                <a:gd name="T4" fmla="*/ 0 w 680"/>
                <a:gd name="T5" fmla="*/ 0 h 850"/>
                <a:gd name="T6" fmla="*/ 0 w 680"/>
                <a:gd name="T7" fmla="*/ 0 h 850"/>
                <a:gd name="T8" fmla="*/ 0 w 680"/>
                <a:gd name="T9" fmla="*/ 0 h 850"/>
                <a:gd name="T10" fmla="*/ 0 w 680"/>
                <a:gd name="T11" fmla="*/ 0 h 850"/>
                <a:gd name="T12" fmla="*/ 0 w 680"/>
                <a:gd name="T13" fmla="*/ 0 h 850"/>
                <a:gd name="T14" fmla="*/ 0 w 680"/>
                <a:gd name="T15" fmla="*/ 0 h 850"/>
                <a:gd name="T16" fmla="*/ 0 w 680"/>
                <a:gd name="T17" fmla="*/ 0 h 850"/>
                <a:gd name="T18" fmla="*/ 0 w 680"/>
                <a:gd name="T19" fmla="*/ 0 h 850"/>
                <a:gd name="T20" fmla="*/ 0 w 680"/>
                <a:gd name="T21" fmla="*/ 0 h 850"/>
                <a:gd name="T22" fmla="*/ 0 w 680"/>
                <a:gd name="T23" fmla="*/ 0 h 850"/>
                <a:gd name="T24" fmla="*/ 0 w 680"/>
                <a:gd name="T25" fmla="*/ 0 h 850"/>
                <a:gd name="T26" fmla="*/ 0 w 680"/>
                <a:gd name="T27" fmla="*/ 0 h 850"/>
                <a:gd name="T28" fmla="*/ 0 w 680"/>
                <a:gd name="T29" fmla="*/ 0 h 850"/>
                <a:gd name="T30" fmla="*/ 0 w 680"/>
                <a:gd name="T31" fmla="*/ 0 h 850"/>
                <a:gd name="T32" fmla="*/ 0 w 680"/>
                <a:gd name="T33" fmla="*/ 0 h 850"/>
                <a:gd name="T34" fmla="*/ 0 w 680"/>
                <a:gd name="T35" fmla="*/ 0 h 850"/>
                <a:gd name="T36" fmla="*/ 0 w 680"/>
                <a:gd name="T37" fmla="*/ 0 h 850"/>
                <a:gd name="T38" fmla="*/ 0 w 680"/>
                <a:gd name="T39" fmla="*/ 0 h 850"/>
                <a:gd name="T40" fmla="*/ 0 w 680"/>
                <a:gd name="T41" fmla="*/ 0 h 850"/>
                <a:gd name="T42" fmla="*/ 0 w 680"/>
                <a:gd name="T43" fmla="*/ 0 h 850"/>
                <a:gd name="T44" fmla="*/ 0 w 680"/>
                <a:gd name="T45" fmla="*/ 0 h 850"/>
                <a:gd name="T46" fmla="*/ 0 w 680"/>
                <a:gd name="T47" fmla="*/ 0 h 850"/>
                <a:gd name="T48" fmla="*/ 0 w 680"/>
                <a:gd name="T49" fmla="*/ 0 h 850"/>
                <a:gd name="T50" fmla="*/ 0 w 680"/>
                <a:gd name="T51" fmla="*/ 0 h 850"/>
                <a:gd name="T52" fmla="*/ 0 w 680"/>
                <a:gd name="T53" fmla="*/ 0 h 850"/>
                <a:gd name="T54" fmla="*/ 0 w 680"/>
                <a:gd name="T55" fmla="*/ 0 h 850"/>
                <a:gd name="T56" fmla="*/ 0 w 680"/>
                <a:gd name="T57" fmla="*/ 0 h 850"/>
                <a:gd name="T58" fmla="*/ 0 w 680"/>
                <a:gd name="T59" fmla="*/ 0 h 850"/>
                <a:gd name="T60" fmla="*/ 0 w 680"/>
                <a:gd name="T61" fmla="*/ 0 h 850"/>
                <a:gd name="T62" fmla="*/ 0 w 680"/>
                <a:gd name="T63" fmla="*/ 0 h 850"/>
                <a:gd name="T64" fmla="*/ 0 w 680"/>
                <a:gd name="T65" fmla="*/ 0 h 850"/>
                <a:gd name="T66" fmla="*/ 0 w 680"/>
                <a:gd name="T67" fmla="*/ 0 h 850"/>
                <a:gd name="T68" fmla="*/ 0 w 680"/>
                <a:gd name="T69" fmla="*/ 0 h 850"/>
                <a:gd name="T70" fmla="*/ 0 w 680"/>
                <a:gd name="T71" fmla="*/ 0 h 850"/>
                <a:gd name="T72" fmla="*/ 0 w 680"/>
                <a:gd name="T73" fmla="*/ 0 h 850"/>
                <a:gd name="T74" fmla="*/ 0 w 680"/>
                <a:gd name="T75" fmla="*/ 0 h 850"/>
                <a:gd name="T76" fmla="*/ 0 w 680"/>
                <a:gd name="T77" fmla="*/ 0 h 850"/>
                <a:gd name="T78" fmla="*/ 0 w 680"/>
                <a:gd name="T79" fmla="*/ 0 h 850"/>
                <a:gd name="T80" fmla="*/ 0 w 680"/>
                <a:gd name="T81" fmla="*/ 0 h 850"/>
                <a:gd name="T82" fmla="*/ 0 w 680"/>
                <a:gd name="T83" fmla="*/ 0 h 850"/>
                <a:gd name="T84" fmla="*/ 0 w 680"/>
                <a:gd name="T85" fmla="*/ 0 h 850"/>
                <a:gd name="T86" fmla="*/ 0 w 680"/>
                <a:gd name="T87" fmla="*/ 0 h 850"/>
                <a:gd name="T88" fmla="*/ 0 w 680"/>
                <a:gd name="T89" fmla="*/ 0 h 850"/>
                <a:gd name="T90" fmla="*/ 0 w 680"/>
                <a:gd name="T91" fmla="*/ 0 h 850"/>
                <a:gd name="T92" fmla="*/ 0 w 680"/>
                <a:gd name="T93" fmla="*/ 0 h 850"/>
                <a:gd name="T94" fmla="*/ 0 w 680"/>
                <a:gd name="T95" fmla="*/ 0 h 850"/>
                <a:gd name="T96" fmla="*/ 0 w 680"/>
                <a:gd name="T97" fmla="*/ 0 h 850"/>
                <a:gd name="T98" fmla="*/ 0 w 680"/>
                <a:gd name="T99" fmla="*/ 0 h 85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680"/>
                <a:gd name="T151" fmla="*/ 0 h 850"/>
                <a:gd name="T152" fmla="*/ 680 w 680"/>
                <a:gd name="T153" fmla="*/ 850 h 850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680" h="850">
                  <a:moveTo>
                    <a:pt x="335" y="850"/>
                  </a:moveTo>
                  <a:lnTo>
                    <a:pt x="309" y="850"/>
                  </a:lnTo>
                  <a:lnTo>
                    <a:pt x="312" y="827"/>
                  </a:lnTo>
                  <a:lnTo>
                    <a:pt x="321" y="762"/>
                  </a:lnTo>
                  <a:lnTo>
                    <a:pt x="333" y="668"/>
                  </a:lnTo>
                  <a:lnTo>
                    <a:pt x="349" y="559"/>
                  </a:lnTo>
                  <a:lnTo>
                    <a:pt x="366" y="446"/>
                  </a:lnTo>
                  <a:lnTo>
                    <a:pt x="385" y="341"/>
                  </a:lnTo>
                  <a:lnTo>
                    <a:pt x="403" y="256"/>
                  </a:lnTo>
                  <a:lnTo>
                    <a:pt x="419" y="203"/>
                  </a:lnTo>
                  <a:lnTo>
                    <a:pt x="437" y="195"/>
                  </a:lnTo>
                  <a:lnTo>
                    <a:pt x="456" y="188"/>
                  </a:lnTo>
                  <a:lnTo>
                    <a:pt x="477" y="182"/>
                  </a:lnTo>
                  <a:lnTo>
                    <a:pt x="497" y="178"/>
                  </a:lnTo>
                  <a:lnTo>
                    <a:pt x="518" y="177"/>
                  </a:lnTo>
                  <a:lnTo>
                    <a:pt x="540" y="178"/>
                  </a:lnTo>
                  <a:lnTo>
                    <a:pt x="559" y="182"/>
                  </a:lnTo>
                  <a:lnTo>
                    <a:pt x="579" y="191"/>
                  </a:lnTo>
                  <a:lnTo>
                    <a:pt x="526" y="528"/>
                  </a:lnTo>
                  <a:lnTo>
                    <a:pt x="541" y="523"/>
                  </a:lnTo>
                  <a:lnTo>
                    <a:pt x="557" y="515"/>
                  </a:lnTo>
                  <a:lnTo>
                    <a:pt x="573" y="507"/>
                  </a:lnTo>
                  <a:lnTo>
                    <a:pt x="591" y="496"/>
                  </a:lnTo>
                  <a:lnTo>
                    <a:pt x="606" y="483"/>
                  </a:lnTo>
                  <a:lnTo>
                    <a:pt x="619" y="470"/>
                  </a:lnTo>
                  <a:lnTo>
                    <a:pt x="630" y="455"/>
                  </a:lnTo>
                  <a:lnTo>
                    <a:pt x="636" y="439"/>
                  </a:lnTo>
                  <a:lnTo>
                    <a:pt x="639" y="406"/>
                  </a:lnTo>
                  <a:lnTo>
                    <a:pt x="647" y="328"/>
                  </a:lnTo>
                  <a:lnTo>
                    <a:pt x="655" y="243"/>
                  </a:lnTo>
                  <a:lnTo>
                    <a:pt x="658" y="185"/>
                  </a:lnTo>
                  <a:lnTo>
                    <a:pt x="657" y="169"/>
                  </a:lnTo>
                  <a:lnTo>
                    <a:pt x="655" y="151"/>
                  </a:lnTo>
                  <a:lnTo>
                    <a:pt x="650" y="131"/>
                  </a:lnTo>
                  <a:lnTo>
                    <a:pt x="645" y="112"/>
                  </a:lnTo>
                  <a:lnTo>
                    <a:pt x="637" y="92"/>
                  </a:lnTo>
                  <a:lnTo>
                    <a:pt x="628" y="73"/>
                  </a:lnTo>
                  <a:lnTo>
                    <a:pt x="615" y="56"/>
                  </a:lnTo>
                  <a:lnTo>
                    <a:pt x="599" y="41"/>
                  </a:lnTo>
                  <a:lnTo>
                    <a:pt x="573" y="36"/>
                  </a:lnTo>
                  <a:lnTo>
                    <a:pt x="546" y="31"/>
                  </a:lnTo>
                  <a:lnTo>
                    <a:pt x="520" y="29"/>
                  </a:lnTo>
                  <a:lnTo>
                    <a:pt x="494" y="28"/>
                  </a:lnTo>
                  <a:lnTo>
                    <a:pt x="468" y="28"/>
                  </a:lnTo>
                  <a:lnTo>
                    <a:pt x="442" y="29"/>
                  </a:lnTo>
                  <a:lnTo>
                    <a:pt x="415" y="33"/>
                  </a:lnTo>
                  <a:lnTo>
                    <a:pt x="390" y="36"/>
                  </a:lnTo>
                  <a:lnTo>
                    <a:pt x="364" y="41"/>
                  </a:lnTo>
                  <a:lnTo>
                    <a:pt x="339" y="47"/>
                  </a:lnTo>
                  <a:lnTo>
                    <a:pt x="313" y="54"/>
                  </a:lnTo>
                  <a:lnTo>
                    <a:pt x="289" y="62"/>
                  </a:lnTo>
                  <a:lnTo>
                    <a:pt x="264" y="71"/>
                  </a:lnTo>
                  <a:lnTo>
                    <a:pt x="240" y="79"/>
                  </a:lnTo>
                  <a:lnTo>
                    <a:pt x="217" y="89"/>
                  </a:lnTo>
                  <a:lnTo>
                    <a:pt x="194" y="100"/>
                  </a:lnTo>
                  <a:lnTo>
                    <a:pt x="160" y="118"/>
                  </a:lnTo>
                  <a:lnTo>
                    <a:pt x="134" y="138"/>
                  </a:lnTo>
                  <a:lnTo>
                    <a:pt x="116" y="157"/>
                  </a:lnTo>
                  <a:lnTo>
                    <a:pt x="103" y="178"/>
                  </a:lnTo>
                  <a:lnTo>
                    <a:pt x="93" y="199"/>
                  </a:lnTo>
                  <a:lnTo>
                    <a:pt x="85" y="221"/>
                  </a:lnTo>
                  <a:lnTo>
                    <a:pt x="78" y="244"/>
                  </a:lnTo>
                  <a:lnTo>
                    <a:pt x="68" y="268"/>
                  </a:lnTo>
                  <a:lnTo>
                    <a:pt x="42" y="438"/>
                  </a:lnTo>
                  <a:lnTo>
                    <a:pt x="43" y="462"/>
                  </a:lnTo>
                  <a:lnTo>
                    <a:pt x="45" y="486"/>
                  </a:lnTo>
                  <a:lnTo>
                    <a:pt x="48" y="510"/>
                  </a:lnTo>
                  <a:lnTo>
                    <a:pt x="53" y="533"/>
                  </a:lnTo>
                  <a:lnTo>
                    <a:pt x="60" y="553"/>
                  </a:lnTo>
                  <a:lnTo>
                    <a:pt x="71" y="573"/>
                  </a:lnTo>
                  <a:lnTo>
                    <a:pt x="85" y="590"/>
                  </a:lnTo>
                  <a:lnTo>
                    <a:pt x="104" y="603"/>
                  </a:lnTo>
                  <a:lnTo>
                    <a:pt x="120" y="610"/>
                  </a:lnTo>
                  <a:lnTo>
                    <a:pt x="135" y="615"/>
                  </a:lnTo>
                  <a:lnTo>
                    <a:pt x="150" y="619"/>
                  </a:lnTo>
                  <a:lnTo>
                    <a:pt x="163" y="623"/>
                  </a:lnTo>
                  <a:lnTo>
                    <a:pt x="176" y="626"/>
                  </a:lnTo>
                  <a:lnTo>
                    <a:pt x="189" y="628"/>
                  </a:lnTo>
                  <a:lnTo>
                    <a:pt x="201" y="629"/>
                  </a:lnTo>
                  <a:lnTo>
                    <a:pt x="213" y="629"/>
                  </a:lnTo>
                  <a:lnTo>
                    <a:pt x="224" y="629"/>
                  </a:lnTo>
                  <a:lnTo>
                    <a:pt x="236" y="629"/>
                  </a:lnTo>
                  <a:lnTo>
                    <a:pt x="247" y="628"/>
                  </a:lnTo>
                  <a:lnTo>
                    <a:pt x="259" y="626"/>
                  </a:lnTo>
                  <a:lnTo>
                    <a:pt x="271" y="624"/>
                  </a:lnTo>
                  <a:lnTo>
                    <a:pt x="283" y="620"/>
                  </a:lnTo>
                  <a:lnTo>
                    <a:pt x="296" y="617"/>
                  </a:lnTo>
                  <a:lnTo>
                    <a:pt x="310" y="614"/>
                  </a:lnTo>
                  <a:lnTo>
                    <a:pt x="313" y="618"/>
                  </a:lnTo>
                  <a:lnTo>
                    <a:pt x="313" y="625"/>
                  </a:lnTo>
                  <a:lnTo>
                    <a:pt x="311" y="632"/>
                  </a:lnTo>
                  <a:lnTo>
                    <a:pt x="310" y="638"/>
                  </a:lnTo>
                  <a:lnTo>
                    <a:pt x="297" y="642"/>
                  </a:lnTo>
                  <a:lnTo>
                    <a:pt x="284" y="645"/>
                  </a:lnTo>
                  <a:lnTo>
                    <a:pt x="272" y="650"/>
                  </a:lnTo>
                  <a:lnTo>
                    <a:pt x="260" y="652"/>
                  </a:lnTo>
                  <a:lnTo>
                    <a:pt x="248" y="654"/>
                  </a:lnTo>
                  <a:lnTo>
                    <a:pt x="236" y="656"/>
                  </a:lnTo>
                  <a:lnTo>
                    <a:pt x="224" y="658"/>
                  </a:lnTo>
                  <a:lnTo>
                    <a:pt x="212" y="658"/>
                  </a:lnTo>
                  <a:lnTo>
                    <a:pt x="200" y="660"/>
                  </a:lnTo>
                  <a:lnTo>
                    <a:pt x="189" y="660"/>
                  </a:lnTo>
                  <a:lnTo>
                    <a:pt x="177" y="658"/>
                  </a:lnTo>
                  <a:lnTo>
                    <a:pt x="166" y="657"/>
                  </a:lnTo>
                  <a:lnTo>
                    <a:pt x="154" y="655"/>
                  </a:lnTo>
                  <a:lnTo>
                    <a:pt x="141" y="653"/>
                  </a:lnTo>
                  <a:lnTo>
                    <a:pt x="129" y="650"/>
                  </a:lnTo>
                  <a:lnTo>
                    <a:pt x="116" y="647"/>
                  </a:lnTo>
                  <a:lnTo>
                    <a:pt x="99" y="640"/>
                  </a:lnTo>
                  <a:lnTo>
                    <a:pt x="82" y="632"/>
                  </a:lnTo>
                  <a:lnTo>
                    <a:pt x="67" y="623"/>
                  </a:lnTo>
                  <a:lnTo>
                    <a:pt x="52" y="612"/>
                  </a:lnTo>
                  <a:lnTo>
                    <a:pt x="38" y="599"/>
                  </a:lnTo>
                  <a:lnTo>
                    <a:pt x="26" y="585"/>
                  </a:lnTo>
                  <a:lnTo>
                    <a:pt x="17" y="570"/>
                  </a:lnTo>
                  <a:lnTo>
                    <a:pt x="9" y="552"/>
                  </a:lnTo>
                  <a:lnTo>
                    <a:pt x="2" y="500"/>
                  </a:lnTo>
                  <a:lnTo>
                    <a:pt x="0" y="448"/>
                  </a:lnTo>
                  <a:lnTo>
                    <a:pt x="1" y="396"/>
                  </a:lnTo>
                  <a:lnTo>
                    <a:pt x="6" y="344"/>
                  </a:lnTo>
                  <a:lnTo>
                    <a:pt x="15" y="293"/>
                  </a:lnTo>
                  <a:lnTo>
                    <a:pt x="27" y="243"/>
                  </a:lnTo>
                  <a:lnTo>
                    <a:pt x="41" y="194"/>
                  </a:lnTo>
                  <a:lnTo>
                    <a:pt x="58" y="148"/>
                  </a:lnTo>
                  <a:lnTo>
                    <a:pt x="67" y="133"/>
                  </a:lnTo>
                  <a:lnTo>
                    <a:pt x="76" y="121"/>
                  </a:lnTo>
                  <a:lnTo>
                    <a:pt x="84" y="111"/>
                  </a:lnTo>
                  <a:lnTo>
                    <a:pt x="93" y="101"/>
                  </a:lnTo>
                  <a:lnTo>
                    <a:pt x="103" y="93"/>
                  </a:lnTo>
                  <a:lnTo>
                    <a:pt x="112" y="86"/>
                  </a:lnTo>
                  <a:lnTo>
                    <a:pt x="123" y="79"/>
                  </a:lnTo>
                  <a:lnTo>
                    <a:pt x="134" y="74"/>
                  </a:lnTo>
                  <a:lnTo>
                    <a:pt x="146" y="68"/>
                  </a:lnTo>
                  <a:lnTo>
                    <a:pt x="159" y="64"/>
                  </a:lnTo>
                  <a:lnTo>
                    <a:pt x="172" y="60"/>
                  </a:lnTo>
                  <a:lnTo>
                    <a:pt x="187" y="55"/>
                  </a:lnTo>
                  <a:lnTo>
                    <a:pt x="202" y="51"/>
                  </a:lnTo>
                  <a:lnTo>
                    <a:pt x="219" y="47"/>
                  </a:lnTo>
                  <a:lnTo>
                    <a:pt x="237" y="42"/>
                  </a:lnTo>
                  <a:lnTo>
                    <a:pt x="257" y="37"/>
                  </a:lnTo>
                  <a:lnTo>
                    <a:pt x="259" y="37"/>
                  </a:lnTo>
                  <a:lnTo>
                    <a:pt x="264" y="36"/>
                  </a:lnTo>
                  <a:lnTo>
                    <a:pt x="273" y="34"/>
                  </a:lnTo>
                  <a:lnTo>
                    <a:pt x="285" y="31"/>
                  </a:lnTo>
                  <a:lnTo>
                    <a:pt x="300" y="28"/>
                  </a:lnTo>
                  <a:lnTo>
                    <a:pt x="316" y="25"/>
                  </a:lnTo>
                  <a:lnTo>
                    <a:pt x="334" y="22"/>
                  </a:lnTo>
                  <a:lnTo>
                    <a:pt x="353" y="18"/>
                  </a:lnTo>
                  <a:lnTo>
                    <a:pt x="374" y="15"/>
                  </a:lnTo>
                  <a:lnTo>
                    <a:pt x="393" y="12"/>
                  </a:lnTo>
                  <a:lnTo>
                    <a:pt x="414" y="9"/>
                  </a:lnTo>
                  <a:lnTo>
                    <a:pt x="433" y="5"/>
                  </a:lnTo>
                  <a:lnTo>
                    <a:pt x="453" y="3"/>
                  </a:lnTo>
                  <a:lnTo>
                    <a:pt x="470" y="1"/>
                  </a:lnTo>
                  <a:lnTo>
                    <a:pt x="485" y="0"/>
                  </a:lnTo>
                  <a:lnTo>
                    <a:pt x="500" y="0"/>
                  </a:lnTo>
                  <a:lnTo>
                    <a:pt x="523" y="0"/>
                  </a:lnTo>
                  <a:lnTo>
                    <a:pt x="547" y="2"/>
                  </a:lnTo>
                  <a:lnTo>
                    <a:pt x="570" y="7"/>
                  </a:lnTo>
                  <a:lnTo>
                    <a:pt x="592" y="12"/>
                  </a:lnTo>
                  <a:lnTo>
                    <a:pt x="611" y="21"/>
                  </a:lnTo>
                  <a:lnTo>
                    <a:pt x="629" y="31"/>
                  </a:lnTo>
                  <a:lnTo>
                    <a:pt x="645" y="47"/>
                  </a:lnTo>
                  <a:lnTo>
                    <a:pt x="658" y="65"/>
                  </a:lnTo>
                  <a:lnTo>
                    <a:pt x="669" y="92"/>
                  </a:lnTo>
                  <a:lnTo>
                    <a:pt x="675" y="124"/>
                  </a:lnTo>
                  <a:lnTo>
                    <a:pt x="679" y="159"/>
                  </a:lnTo>
                  <a:lnTo>
                    <a:pt x="680" y="196"/>
                  </a:lnTo>
                  <a:lnTo>
                    <a:pt x="680" y="234"/>
                  </a:lnTo>
                  <a:lnTo>
                    <a:pt x="677" y="272"/>
                  </a:lnTo>
                  <a:lnTo>
                    <a:pt x="676" y="308"/>
                  </a:lnTo>
                  <a:lnTo>
                    <a:pt x="676" y="341"/>
                  </a:lnTo>
                  <a:lnTo>
                    <a:pt x="674" y="368"/>
                  </a:lnTo>
                  <a:lnTo>
                    <a:pt x="673" y="393"/>
                  </a:lnTo>
                  <a:lnTo>
                    <a:pt x="671" y="419"/>
                  </a:lnTo>
                  <a:lnTo>
                    <a:pt x="667" y="443"/>
                  </a:lnTo>
                  <a:lnTo>
                    <a:pt x="659" y="465"/>
                  </a:lnTo>
                  <a:lnTo>
                    <a:pt x="648" y="486"/>
                  </a:lnTo>
                  <a:lnTo>
                    <a:pt x="633" y="506"/>
                  </a:lnTo>
                  <a:lnTo>
                    <a:pt x="611" y="523"/>
                  </a:lnTo>
                  <a:lnTo>
                    <a:pt x="600" y="529"/>
                  </a:lnTo>
                  <a:lnTo>
                    <a:pt x="589" y="537"/>
                  </a:lnTo>
                  <a:lnTo>
                    <a:pt x="578" y="543"/>
                  </a:lnTo>
                  <a:lnTo>
                    <a:pt x="567" y="550"/>
                  </a:lnTo>
                  <a:lnTo>
                    <a:pt x="555" y="558"/>
                  </a:lnTo>
                  <a:lnTo>
                    <a:pt x="544" y="563"/>
                  </a:lnTo>
                  <a:lnTo>
                    <a:pt x="532" y="568"/>
                  </a:lnTo>
                  <a:lnTo>
                    <a:pt x="520" y="574"/>
                  </a:lnTo>
                  <a:lnTo>
                    <a:pt x="474" y="850"/>
                  </a:lnTo>
                  <a:lnTo>
                    <a:pt x="450" y="850"/>
                  </a:lnTo>
                  <a:lnTo>
                    <a:pt x="554" y="203"/>
                  </a:lnTo>
                  <a:lnTo>
                    <a:pt x="543" y="201"/>
                  </a:lnTo>
                  <a:lnTo>
                    <a:pt x="528" y="201"/>
                  </a:lnTo>
                  <a:lnTo>
                    <a:pt x="510" y="203"/>
                  </a:lnTo>
                  <a:lnTo>
                    <a:pt x="491" y="206"/>
                  </a:lnTo>
                  <a:lnTo>
                    <a:pt x="470" y="212"/>
                  </a:lnTo>
                  <a:lnTo>
                    <a:pt x="453" y="217"/>
                  </a:lnTo>
                  <a:lnTo>
                    <a:pt x="438" y="221"/>
                  </a:lnTo>
                  <a:lnTo>
                    <a:pt x="427" y="227"/>
                  </a:lnTo>
                  <a:lnTo>
                    <a:pt x="335" y="8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06" name="Freeform 104"/>
            <p:cNvSpPr>
              <a:spLocks/>
            </p:cNvSpPr>
            <p:nvPr/>
          </p:nvSpPr>
          <p:spPr bwMode="auto">
            <a:xfrm>
              <a:off x="931" y="1437"/>
              <a:ext cx="134" cy="165"/>
            </a:xfrm>
            <a:custGeom>
              <a:avLst/>
              <a:gdLst>
                <a:gd name="T0" fmla="*/ 0 w 403"/>
                <a:gd name="T1" fmla="*/ 0 h 496"/>
                <a:gd name="T2" fmla="*/ 0 w 403"/>
                <a:gd name="T3" fmla="*/ 0 h 496"/>
                <a:gd name="T4" fmla="*/ 0 w 403"/>
                <a:gd name="T5" fmla="*/ 0 h 496"/>
                <a:gd name="T6" fmla="*/ 0 w 403"/>
                <a:gd name="T7" fmla="*/ 0 h 496"/>
                <a:gd name="T8" fmla="*/ 0 w 403"/>
                <a:gd name="T9" fmla="*/ 0 h 496"/>
                <a:gd name="T10" fmla="*/ 0 w 403"/>
                <a:gd name="T11" fmla="*/ 0 h 496"/>
                <a:gd name="T12" fmla="*/ 0 w 403"/>
                <a:gd name="T13" fmla="*/ 0 h 496"/>
                <a:gd name="T14" fmla="*/ 0 w 403"/>
                <a:gd name="T15" fmla="*/ 0 h 496"/>
                <a:gd name="T16" fmla="*/ 0 w 403"/>
                <a:gd name="T17" fmla="*/ 0 h 496"/>
                <a:gd name="T18" fmla="*/ 0 w 403"/>
                <a:gd name="T19" fmla="*/ 0 h 496"/>
                <a:gd name="T20" fmla="*/ 0 w 403"/>
                <a:gd name="T21" fmla="*/ 0 h 496"/>
                <a:gd name="T22" fmla="*/ 0 w 403"/>
                <a:gd name="T23" fmla="*/ 0 h 496"/>
                <a:gd name="T24" fmla="*/ 0 w 403"/>
                <a:gd name="T25" fmla="*/ 0 h 496"/>
                <a:gd name="T26" fmla="*/ 0 w 403"/>
                <a:gd name="T27" fmla="*/ 0 h 496"/>
                <a:gd name="T28" fmla="*/ 0 w 403"/>
                <a:gd name="T29" fmla="*/ 0 h 496"/>
                <a:gd name="T30" fmla="*/ 0 w 403"/>
                <a:gd name="T31" fmla="*/ 0 h 496"/>
                <a:gd name="T32" fmla="*/ 0 w 403"/>
                <a:gd name="T33" fmla="*/ 0 h 496"/>
                <a:gd name="T34" fmla="*/ 0 w 403"/>
                <a:gd name="T35" fmla="*/ 0 h 496"/>
                <a:gd name="T36" fmla="*/ 0 w 403"/>
                <a:gd name="T37" fmla="*/ 0 h 496"/>
                <a:gd name="T38" fmla="*/ 0 w 403"/>
                <a:gd name="T39" fmla="*/ 0 h 496"/>
                <a:gd name="T40" fmla="*/ 0 w 403"/>
                <a:gd name="T41" fmla="*/ 0 h 496"/>
                <a:gd name="T42" fmla="*/ 0 w 403"/>
                <a:gd name="T43" fmla="*/ 0 h 496"/>
                <a:gd name="T44" fmla="*/ 0 w 403"/>
                <a:gd name="T45" fmla="*/ 0 h 496"/>
                <a:gd name="T46" fmla="*/ 0 w 403"/>
                <a:gd name="T47" fmla="*/ 0 h 496"/>
                <a:gd name="T48" fmla="*/ 0 w 403"/>
                <a:gd name="T49" fmla="*/ 0 h 496"/>
                <a:gd name="T50" fmla="*/ 0 w 403"/>
                <a:gd name="T51" fmla="*/ 0 h 496"/>
                <a:gd name="T52" fmla="*/ 0 w 403"/>
                <a:gd name="T53" fmla="*/ 0 h 496"/>
                <a:gd name="T54" fmla="*/ 0 w 403"/>
                <a:gd name="T55" fmla="*/ 0 h 496"/>
                <a:gd name="T56" fmla="*/ 0 w 403"/>
                <a:gd name="T57" fmla="*/ 0 h 496"/>
                <a:gd name="T58" fmla="*/ 0 w 403"/>
                <a:gd name="T59" fmla="*/ 0 h 496"/>
                <a:gd name="T60" fmla="*/ 0 w 403"/>
                <a:gd name="T61" fmla="*/ 0 h 496"/>
                <a:gd name="T62" fmla="*/ 0 w 403"/>
                <a:gd name="T63" fmla="*/ 0 h 496"/>
                <a:gd name="T64" fmla="*/ 0 w 403"/>
                <a:gd name="T65" fmla="*/ 0 h 49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03"/>
                <a:gd name="T100" fmla="*/ 0 h 496"/>
                <a:gd name="T101" fmla="*/ 403 w 403"/>
                <a:gd name="T102" fmla="*/ 496 h 49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03" h="496">
                  <a:moveTo>
                    <a:pt x="403" y="0"/>
                  </a:moveTo>
                  <a:lnTo>
                    <a:pt x="384" y="5"/>
                  </a:lnTo>
                  <a:lnTo>
                    <a:pt x="365" y="11"/>
                  </a:lnTo>
                  <a:lnTo>
                    <a:pt x="347" y="16"/>
                  </a:lnTo>
                  <a:lnTo>
                    <a:pt x="328" y="22"/>
                  </a:lnTo>
                  <a:lnTo>
                    <a:pt x="311" y="27"/>
                  </a:lnTo>
                  <a:lnTo>
                    <a:pt x="294" y="32"/>
                  </a:lnTo>
                  <a:lnTo>
                    <a:pt x="277" y="39"/>
                  </a:lnTo>
                  <a:lnTo>
                    <a:pt x="260" y="44"/>
                  </a:lnTo>
                  <a:lnTo>
                    <a:pt x="244" y="50"/>
                  </a:lnTo>
                  <a:lnTo>
                    <a:pt x="228" y="56"/>
                  </a:lnTo>
                  <a:lnTo>
                    <a:pt x="212" y="62"/>
                  </a:lnTo>
                  <a:lnTo>
                    <a:pt x="196" y="67"/>
                  </a:lnTo>
                  <a:lnTo>
                    <a:pt x="180" y="74"/>
                  </a:lnTo>
                  <a:lnTo>
                    <a:pt x="165" y="79"/>
                  </a:lnTo>
                  <a:lnTo>
                    <a:pt x="148" y="86"/>
                  </a:lnTo>
                  <a:lnTo>
                    <a:pt x="133" y="91"/>
                  </a:lnTo>
                  <a:lnTo>
                    <a:pt x="108" y="109"/>
                  </a:lnTo>
                  <a:lnTo>
                    <a:pt x="89" y="132"/>
                  </a:lnTo>
                  <a:lnTo>
                    <a:pt x="74" y="157"/>
                  </a:lnTo>
                  <a:lnTo>
                    <a:pt x="63" y="185"/>
                  </a:lnTo>
                  <a:lnTo>
                    <a:pt x="54" y="215"/>
                  </a:lnTo>
                  <a:lnTo>
                    <a:pt x="48" y="245"/>
                  </a:lnTo>
                  <a:lnTo>
                    <a:pt x="42" y="275"/>
                  </a:lnTo>
                  <a:lnTo>
                    <a:pt x="37" y="305"/>
                  </a:lnTo>
                  <a:lnTo>
                    <a:pt x="33" y="494"/>
                  </a:lnTo>
                  <a:lnTo>
                    <a:pt x="30" y="496"/>
                  </a:lnTo>
                  <a:lnTo>
                    <a:pt x="26" y="496"/>
                  </a:lnTo>
                  <a:lnTo>
                    <a:pt x="20" y="494"/>
                  </a:lnTo>
                  <a:lnTo>
                    <a:pt x="15" y="493"/>
                  </a:lnTo>
                  <a:lnTo>
                    <a:pt x="10" y="491"/>
                  </a:lnTo>
                  <a:lnTo>
                    <a:pt x="5" y="490"/>
                  </a:lnTo>
                  <a:lnTo>
                    <a:pt x="2" y="488"/>
                  </a:lnTo>
                  <a:lnTo>
                    <a:pt x="1" y="488"/>
                  </a:lnTo>
                  <a:lnTo>
                    <a:pt x="0" y="438"/>
                  </a:lnTo>
                  <a:lnTo>
                    <a:pt x="0" y="388"/>
                  </a:lnTo>
                  <a:lnTo>
                    <a:pt x="2" y="337"/>
                  </a:lnTo>
                  <a:lnTo>
                    <a:pt x="6" y="288"/>
                  </a:lnTo>
                  <a:lnTo>
                    <a:pt x="15" y="240"/>
                  </a:lnTo>
                  <a:lnTo>
                    <a:pt x="28" y="193"/>
                  </a:lnTo>
                  <a:lnTo>
                    <a:pt x="46" y="150"/>
                  </a:lnTo>
                  <a:lnTo>
                    <a:pt x="71" y="108"/>
                  </a:lnTo>
                  <a:lnTo>
                    <a:pt x="87" y="99"/>
                  </a:lnTo>
                  <a:lnTo>
                    <a:pt x="103" y="89"/>
                  </a:lnTo>
                  <a:lnTo>
                    <a:pt x="119" y="80"/>
                  </a:lnTo>
                  <a:lnTo>
                    <a:pt x="135" y="73"/>
                  </a:lnTo>
                  <a:lnTo>
                    <a:pt x="152" y="65"/>
                  </a:lnTo>
                  <a:lnTo>
                    <a:pt x="169" y="57"/>
                  </a:lnTo>
                  <a:lnTo>
                    <a:pt x="186" y="51"/>
                  </a:lnTo>
                  <a:lnTo>
                    <a:pt x="204" y="45"/>
                  </a:lnTo>
                  <a:lnTo>
                    <a:pt x="221" y="39"/>
                  </a:lnTo>
                  <a:lnTo>
                    <a:pt x="238" y="35"/>
                  </a:lnTo>
                  <a:lnTo>
                    <a:pt x="256" y="29"/>
                  </a:lnTo>
                  <a:lnTo>
                    <a:pt x="274" y="24"/>
                  </a:lnTo>
                  <a:lnTo>
                    <a:pt x="292" y="19"/>
                  </a:lnTo>
                  <a:lnTo>
                    <a:pt x="310" y="15"/>
                  </a:lnTo>
                  <a:lnTo>
                    <a:pt x="327" y="11"/>
                  </a:lnTo>
                  <a:lnTo>
                    <a:pt x="346" y="6"/>
                  </a:lnTo>
                  <a:lnTo>
                    <a:pt x="353" y="5"/>
                  </a:lnTo>
                  <a:lnTo>
                    <a:pt x="360" y="4"/>
                  </a:lnTo>
                  <a:lnTo>
                    <a:pt x="367" y="3"/>
                  </a:lnTo>
                  <a:lnTo>
                    <a:pt x="375" y="3"/>
                  </a:lnTo>
                  <a:lnTo>
                    <a:pt x="382" y="2"/>
                  </a:lnTo>
                  <a:lnTo>
                    <a:pt x="389" y="1"/>
                  </a:lnTo>
                  <a:lnTo>
                    <a:pt x="396" y="1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07" name="Freeform 105"/>
            <p:cNvSpPr>
              <a:spLocks/>
            </p:cNvSpPr>
            <p:nvPr/>
          </p:nvSpPr>
          <p:spPr bwMode="auto">
            <a:xfrm>
              <a:off x="1013" y="1492"/>
              <a:ext cx="40" cy="207"/>
            </a:xfrm>
            <a:custGeom>
              <a:avLst/>
              <a:gdLst>
                <a:gd name="T0" fmla="*/ 0 w 120"/>
                <a:gd name="T1" fmla="*/ 0 h 622"/>
                <a:gd name="T2" fmla="*/ 0 w 120"/>
                <a:gd name="T3" fmla="*/ 0 h 622"/>
                <a:gd name="T4" fmla="*/ 0 w 120"/>
                <a:gd name="T5" fmla="*/ 0 h 622"/>
                <a:gd name="T6" fmla="*/ 0 w 120"/>
                <a:gd name="T7" fmla="*/ 0 h 622"/>
                <a:gd name="T8" fmla="*/ 0 w 120"/>
                <a:gd name="T9" fmla="*/ 0 h 622"/>
                <a:gd name="T10" fmla="*/ 0 w 120"/>
                <a:gd name="T11" fmla="*/ 0 h 622"/>
                <a:gd name="T12" fmla="*/ 0 w 120"/>
                <a:gd name="T13" fmla="*/ 0 h 622"/>
                <a:gd name="T14" fmla="*/ 0 w 120"/>
                <a:gd name="T15" fmla="*/ 0 h 622"/>
                <a:gd name="T16" fmla="*/ 0 w 120"/>
                <a:gd name="T17" fmla="*/ 0 h 622"/>
                <a:gd name="T18" fmla="*/ 0 w 120"/>
                <a:gd name="T19" fmla="*/ 0 h 6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0"/>
                <a:gd name="T31" fmla="*/ 0 h 622"/>
                <a:gd name="T32" fmla="*/ 120 w 120"/>
                <a:gd name="T33" fmla="*/ 622 h 62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0" h="622">
                  <a:moveTo>
                    <a:pt x="0" y="622"/>
                  </a:moveTo>
                  <a:lnTo>
                    <a:pt x="69" y="203"/>
                  </a:lnTo>
                  <a:lnTo>
                    <a:pt x="106" y="5"/>
                  </a:lnTo>
                  <a:lnTo>
                    <a:pt x="107" y="1"/>
                  </a:lnTo>
                  <a:lnTo>
                    <a:pt x="111" y="0"/>
                  </a:lnTo>
                  <a:lnTo>
                    <a:pt x="116" y="0"/>
                  </a:lnTo>
                  <a:lnTo>
                    <a:pt x="120" y="0"/>
                  </a:lnTo>
                  <a:lnTo>
                    <a:pt x="87" y="209"/>
                  </a:lnTo>
                  <a:lnTo>
                    <a:pt x="19" y="622"/>
                  </a:lnTo>
                  <a:lnTo>
                    <a:pt x="0" y="62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08" name="Freeform 106"/>
            <p:cNvSpPr>
              <a:spLocks/>
            </p:cNvSpPr>
            <p:nvPr/>
          </p:nvSpPr>
          <p:spPr bwMode="auto">
            <a:xfrm>
              <a:off x="609" y="1133"/>
              <a:ext cx="27" cy="124"/>
            </a:xfrm>
            <a:custGeom>
              <a:avLst/>
              <a:gdLst>
                <a:gd name="T0" fmla="*/ 0 w 83"/>
                <a:gd name="T1" fmla="*/ 0 h 372"/>
                <a:gd name="T2" fmla="*/ 0 w 83"/>
                <a:gd name="T3" fmla="*/ 0 h 372"/>
                <a:gd name="T4" fmla="*/ 0 w 83"/>
                <a:gd name="T5" fmla="*/ 0 h 372"/>
                <a:gd name="T6" fmla="*/ 0 w 83"/>
                <a:gd name="T7" fmla="*/ 0 h 372"/>
                <a:gd name="T8" fmla="*/ 0 w 83"/>
                <a:gd name="T9" fmla="*/ 0 h 3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3"/>
                <a:gd name="T16" fmla="*/ 0 h 372"/>
                <a:gd name="T17" fmla="*/ 83 w 83"/>
                <a:gd name="T18" fmla="*/ 372 h 3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3" h="372">
                  <a:moveTo>
                    <a:pt x="83" y="371"/>
                  </a:moveTo>
                  <a:lnTo>
                    <a:pt x="74" y="0"/>
                  </a:lnTo>
                  <a:lnTo>
                    <a:pt x="0" y="1"/>
                  </a:lnTo>
                  <a:lnTo>
                    <a:pt x="8" y="372"/>
                  </a:lnTo>
                  <a:lnTo>
                    <a:pt x="83" y="371"/>
                  </a:lnTo>
                  <a:close/>
                </a:path>
              </a:pathLst>
            </a:custGeom>
            <a:solidFill>
              <a:srgbClr val="9E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09" name="Freeform 107"/>
            <p:cNvSpPr>
              <a:spLocks/>
            </p:cNvSpPr>
            <p:nvPr/>
          </p:nvSpPr>
          <p:spPr bwMode="auto">
            <a:xfrm>
              <a:off x="644" y="1084"/>
              <a:ext cx="28" cy="171"/>
            </a:xfrm>
            <a:custGeom>
              <a:avLst/>
              <a:gdLst>
                <a:gd name="T0" fmla="*/ 0 w 84"/>
                <a:gd name="T1" fmla="*/ 0 h 513"/>
                <a:gd name="T2" fmla="*/ 0 w 84"/>
                <a:gd name="T3" fmla="*/ 0 h 513"/>
                <a:gd name="T4" fmla="*/ 0 w 84"/>
                <a:gd name="T5" fmla="*/ 0 h 513"/>
                <a:gd name="T6" fmla="*/ 0 w 84"/>
                <a:gd name="T7" fmla="*/ 0 h 513"/>
                <a:gd name="T8" fmla="*/ 0 w 84"/>
                <a:gd name="T9" fmla="*/ 0 h 5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4"/>
                <a:gd name="T16" fmla="*/ 0 h 513"/>
                <a:gd name="T17" fmla="*/ 84 w 84"/>
                <a:gd name="T18" fmla="*/ 513 h 5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4" h="513">
                  <a:moveTo>
                    <a:pt x="84" y="511"/>
                  </a:moveTo>
                  <a:lnTo>
                    <a:pt x="75" y="0"/>
                  </a:lnTo>
                  <a:lnTo>
                    <a:pt x="0" y="1"/>
                  </a:lnTo>
                  <a:lnTo>
                    <a:pt x="8" y="513"/>
                  </a:lnTo>
                  <a:lnTo>
                    <a:pt x="84" y="511"/>
                  </a:lnTo>
                  <a:close/>
                </a:path>
              </a:pathLst>
            </a:custGeom>
            <a:solidFill>
              <a:srgbClr val="9E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10" name="Freeform 108"/>
            <p:cNvSpPr>
              <a:spLocks/>
            </p:cNvSpPr>
            <p:nvPr/>
          </p:nvSpPr>
          <p:spPr bwMode="auto">
            <a:xfrm>
              <a:off x="679" y="1112"/>
              <a:ext cx="28" cy="141"/>
            </a:xfrm>
            <a:custGeom>
              <a:avLst/>
              <a:gdLst>
                <a:gd name="T0" fmla="*/ 0 w 84"/>
                <a:gd name="T1" fmla="*/ 0 h 423"/>
                <a:gd name="T2" fmla="*/ 0 w 84"/>
                <a:gd name="T3" fmla="*/ 0 h 423"/>
                <a:gd name="T4" fmla="*/ 0 w 84"/>
                <a:gd name="T5" fmla="*/ 0 h 423"/>
                <a:gd name="T6" fmla="*/ 0 w 84"/>
                <a:gd name="T7" fmla="*/ 0 h 423"/>
                <a:gd name="T8" fmla="*/ 0 w 84"/>
                <a:gd name="T9" fmla="*/ 0 h 4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4"/>
                <a:gd name="T16" fmla="*/ 0 h 423"/>
                <a:gd name="T17" fmla="*/ 84 w 84"/>
                <a:gd name="T18" fmla="*/ 423 h 42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4" h="423">
                  <a:moveTo>
                    <a:pt x="84" y="422"/>
                  </a:moveTo>
                  <a:lnTo>
                    <a:pt x="75" y="0"/>
                  </a:lnTo>
                  <a:lnTo>
                    <a:pt x="0" y="2"/>
                  </a:lnTo>
                  <a:lnTo>
                    <a:pt x="9" y="423"/>
                  </a:lnTo>
                  <a:lnTo>
                    <a:pt x="84" y="422"/>
                  </a:lnTo>
                  <a:close/>
                </a:path>
              </a:pathLst>
            </a:custGeom>
            <a:solidFill>
              <a:srgbClr val="9E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</p:grpSp>
      <p:grpSp>
        <p:nvGrpSpPr>
          <p:cNvPr id="111" name="Group 109"/>
          <p:cNvGrpSpPr>
            <a:grpSpLocks noChangeAspect="1"/>
          </p:cNvGrpSpPr>
          <p:nvPr/>
        </p:nvGrpSpPr>
        <p:grpSpPr bwMode="auto">
          <a:xfrm>
            <a:off x="6840143" y="4007327"/>
            <a:ext cx="582215" cy="594122"/>
            <a:chOff x="431" y="981"/>
            <a:chExt cx="710" cy="725"/>
          </a:xfrm>
        </p:grpSpPr>
        <p:sp>
          <p:nvSpPr>
            <p:cNvPr id="112" name="AutoShape 110"/>
            <p:cNvSpPr>
              <a:spLocks noChangeAspect="1" noChangeArrowheads="1" noTextEdit="1"/>
            </p:cNvSpPr>
            <p:nvPr/>
          </p:nvSpPr>
          <p:spPr bwMode="auto">
            <a:xfrm>
              <a:off x="431" y="981"/>
              <a:ext cx="710" cy="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13" name="Freeform 111"/>
            <p:cNvSpPr>
              <a:spLocks/>
            </p:cNvSpPr>
            <p:nvPr/>
          </p:nvSpPr>
          <p:spPr bwMode="auto">
            <a:xfrm>
              <a:off x="431" y="1270"/>
              <a:ext cx="505" cy="293"/>
            </a:xfrm>
            <a:custGeom>
              <a:avLst/>
              <a:gdLst>
                <a:gd name="T0" fmla="*/ 0 w 1514"/>
                <a:gd name="T1" fmla="*/ 0 h 880"/>
                <a:gd name="T2" fmla="*/ 0 w 1514"/>
                <a:gd name="T3" fmla="*/ 0 h 880"/>
                <a:gd name="T4" fmla="*/ 0 w 1514"/>
                <a:gd name="T5" fmla="*/ 0 h 880"/>
                <a:gd name="T6" fmla="*/ 0 w 1514"/>
                <a:gd name="T7" fmla="*/ 0 h 880"/>
                <a:gd name="T8" fmla="*/ 0 w 1514"/>
                <a:gd name="T9" fmla="*/ 0 h 880"/>
                <a:gd name="T10" fmla="*/ 0 w 1514"/>
                <a:gd name="T11" fmla="*/ 0 h 8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14"/>
                <a:gd name="T19" fmla="*/ 0 h 880"/>
                <a:gd name="T20" fmla="*/ 1514 w 1514"/>
                <a:gd name="T21" fmla="*/ 880 h 8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14" h="880">
                  <a:moveTo>
                    <a:pt x="0" y="204"/>
                  </a:moveTo>
                  <a:lnTo>
                    <a:pt x="0" y="686"/>
                  </a:lnTo>
                  <a:lnTo>
                    <a:pt x="567" y="880"/>
                  </a:lnTo>
                  <a:lnTo>
                    <a:pt x="1304" y="601"/>
                  </a:lnTo>
                  <a:lnTo>
                    <a:pt x="1514" y="0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rgbClr val="A5CEA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14" name="Freeform 112"/>
            <p:cNvSpPr>
              <a:spLocks/>
            </p:cNvSpPr>
            <p:nvPr/>
          </p:nvSpPr>
          <p:spPr bwMode="auto">
            <a:xfrm>
              <a:off x="830" y="1042"/>
              <a:ext cx="213" cy="275"/>
            </a:xfrm>
            <a:custGeom>
              <a:avLst/>
              <a:gdLst>
                <a:gd name="T0" fmla="*/ 0 w 637"/>
                <a:gd name="T1" fmla="*/ 0 h 826"/>
                <a:gd name="T2" fmla="*/ 0 w 637"/>
                <a:gd name="T3" fmla="*/ 0 h 826"/>
                <a:gd name="T4" fmla="*/ 0 w 637"/>
                <a:gd name="T5" fmla="*/ 0 h 826"/>
                <a:gd name="T6" fmla="*/ 0 w 637"/>
                <a:gd name="T7" fmla="*/ 0 h 826"/>
                <a:gd name="T8" fmla="*/ 0 w 637"/>
                <a:gd name="T9" fmla="*/ 0 h 826"/>
                <a:gd name="T10" fmla="*/ 0 w 637"/>
                <a:gd name="T11" fmla="*/ 0 h 826"/>
                <a:gd name="T12" fmla="*/ 0 w 637"/>
                <a:gd name="T13" fmla="*/ 0 h 826"/>
                <a:gd name="T14" fmla="*/ 0 w 637"/>
                <a:gd name="T15" fmla="*/ 0 h 826"/>
                <a:gd name="T16" fmla="*/ 0 w 637"/>
                <a:gd name="T17" fmla="*/ 0 h 826"/>
                <a:gd name="T18" fmla="*/ 0 w 637"/>
                <a:gd name="T19" fmla="*/ 0 h 826"/>
                <a:gd name="T20" fmla="*/ 0 w 637"/>
                <a:gd name="T21" fmla="*/ 0 h 826"/>
                <a:gd name="T22" fmla="*/ 0 w 637"/>
                <a:gd name="T23" fmla="*/ 0 h 826"/>
                <a:gd name="T24" fmla="*/ 0 w 637"/>
                <a:gd name="T25" fmla="*/ 0 h 826"/>
                <a:gd name="T26" fmla="*/ 0 w 637"/>
                <a:gd name="T27" fmla="*/ 0 h 826"/>
                <a:gd name="T28" fmla="*/ 0 w 637"/>
                <a:gd name="T29" fmla="*/ 0 h 826"/>
                <a:gd name="T30" fmla="*/ 0 w 637"/>
                <a:gd name="T31" fmla="*/ 0 h 826"/>
                <a:gd name="T32" fmla="*/ 0 w 637"/>
                <a:gd name="T33" fmla="*/ 0 h 826"/>
                <a:gd name="T34" fmla="*/ 0 w 637"/>
                <a:gd name="T35" fmla="*/ 0 h 826"/>
                <a:gd name="T36" fmla="*/ 0 w 637"/>
                <a:gd name="T37" fmla="*/ 0 h 826"/>
                <a:gd name="T38" fmla="*/ 0 w 637"/>
                <a:gd name="T39" fmla="*/ 0 h 826"/>
                <a:gd name="T40" fmla="*/ 0 w 637"/>
                <a:gd name="T41" fmla="*/ 0 h 826"/>
                <a:gd name="T42" fmla="*/ 0 w 637"/>
                <a:gd name="T43" fmla="*/ 0 h 826"/>
                <a:gd name="T44" fmla="*/ 0 w 637"/>
                <a:gd name="T45" fmla="*/ 0 h 826"/>
                <a:gd name="T46" fmla="*/ 0 w 637"/>
                <a:gd name="T47" fmla="*/ 0 h 826"/>
                <a:gd name="T48" fmla="*/ 0 w 637"/>
                <a:gd name="T49" fmla="*/ 0 h 826"/>
                <a:gd name="T50" fmla="*/ 0 w 637"/>
                <a:gd name="T51" fmla="*/ 0 h 826"/>
                <a:gd name="T52" fmla="*/ 0 w 637"/>
                <a:gd name="T53" fmla="*/ 0 h 826"/>
                <a:gd name="T54" fmla="*/ 0 w 637"/>
                <a:gd name="T55" fmla="*/ 0 h 826"/>
                <a:gd name="T56" fmla="*/ 0 w 637"/>
                <a:gd name="T57" fmla="*/ 0 h 826"/>
                <a:gd name="T58" fmla="*/ 0 w 637"/>
                <a:gd name="T59" fmla="*/ 0 h 826"/>
                <a:gd name="T60" fmla="*/ 0 w 637"/>
                <a:gd name="T61" fmla="*/ 0 h 826"/>
                <a:gd name="T62" fmla="*/ 0 w 637"/>
                <a:gd name="T63" fmla="*/ 0 h 826"/>
                <a:gd name="T64" fmla="*/ 0 w 637"/>
                <a:gd name="T65" fmla="*/ 0 h 826"/>
                <a:gd name="T66" fmla="*/ 0 w 637"/>
                <a:gd name="T67" fmla="*/ 0 h 826"/>
                <a:gd name="T68" fmla="*/ 0 w 637"/>
                <a:gd name="T69" fmla="*/ 0 h 826"/>
                <a:gd name="T70" fmla="*/ 0 w 637"/>
                <a:gd name="T71" fmla="*/ 0 h 826"/>
                <a:gd name="T72" fmla="*/ 0 w 637"/>
                <a:gd name="T73" fmla="*/ 0 h 826"/>
                <a:gd name="T74" fmla="*/ 0 w 637"/>
                <a:gd name="T75" fmla="*/ 0 h 826"/>
                <a:gd name="T76" fmla="*/ 0 w 637"/>
                <a:gd name="T77" fmla="*/ 0 h 826"/>
                <a:gd name="T78" fmla="*/ 0 w 637"/>
                <a:gd name="T79" fmla="*/ 0 h 826"/>
                <a:gd name="T80" fmla="*/ 0 w 637"/>
                <a:gd name="T81" fmla="*/ 0 h 826"/>
                <a:gd name="T82" fmla="*/ 0 w 637"/>
                <a:gd name="T83" fmla="*/ 0 h 826"/>
                <a:gd name="T84" fmla="*/ 0 w 637"/>
                <a:gd name="T85" fmla="*/ 0 h 826"/>
                <a:gd name="T86" fmla="*/ 0 w 637"/>
                <a:gd name="T87" fmla="*/ 0 h 826"/>
                <a:gd name="T88" fmla="*/ 0 w 637"/>
                <a:gd name="T89" fmla="*/ 0 h 826"/>
                <a:gd name="T90" fmla="*/ 0 w 637"/>
                <a:gd name="T91" fmla="*/ 0 h 826"/>
                <a:gd name="T92" fmla="*/ 0 w 637"/>
                <a:gd name="T93" fmla="*/ 0 h 82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637"/>
                <a:gd name="T142" fmla="*/ 0 h 826"/>
                <a:gd name="T143" fmla="*/ 637 w 637"/>
                <a:gd name="T144" fmla="*/ 826 h 82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637" h="826">
                  <a:moveTo>
                    <a:pt x="492" y="437"/>
                  </a:moveTo>
                  <a:lnTo>
                    <a:pt x="500" y="408"/>
                  </a:lnTo>
                  <a:lnTo>
                    <a:pt x="507" y="379"/>
                  </a:lnTo>
                  <a:lnTo>
                    <a:pt x="510" y="347"/>
                  </a:lnTo>
                  <a:lnTo>
                    <a:pt x="511" y="316"/>
                  </a:lnTo>
                  <a:lnTo>
                    <a:pt x="510" y="283"/>
                  </a:lnTo>
                  <a:lnTo>
                    <a:pt x="506" y="252"/>
                  </a:lnTo>
                  <a:lnTo>
                    <a:pt x="499" y="222"/>
                  </a:lnTo>
                  <a:lnTo>
                    <a:pt x="492" y="193"/>
                  </a:lnTo>
                  <a:lnTo>
                    <a:pt x="481" y="165"/>
                  </a:lnTo>
                  <a:lnTo>
                    <a:pt x="468" y="139"/>
                  </a:lnTo>
                  <a:lnTo>
                    <a:pt x="453" y="115"/>
                  </a:lnTo>
                  <a:lnTo>
                    <a:pt x="436" y="92"/>
                  </a:lnTo>
                  <a:lnTo>
                    <a:pt x="419" y="72"/>
                  </a:lnTo>
                  <a:lnTo>
                    <a:pt x="398" y="54"/>
                  </a:lnTo>
                  <a:lnTo>
                    <a:pt x="378" y="38"/>
                  </a:lnTo>
                  <a:lnTo>
                    <a:pt x="356" y="25"/>
                  </a:lnTo>
                  <a:lnTo>
                    <a:pt x="332" y="14"/>
                  </a:lnTo>
                  <a:lnTo>
                    <a:pt x="307" y="7"/>
                  </a:lnTo>
                  <a:lnTo>
                    <a:pt x="282" y="1"/>
                  </a:lnTo>
                  <a:lnTo>
                    <a:pt x="256" y="0"/>
                  </a:lnTo>
                  <a:lnTo>
                    <a:pt x="230" y="1"/>
                  </a:lnTo>
                  <a:lnTo>
                    <a:pt x="205" y="7"/>
                  </a:lnTo>
                  <a:lnTo>
                    <a:pt x="180" y="14"/>
                  </a:lnTo>
                  <a:lnTo>
                    <a:pt x="157" y="25"/>
                  </a:lnTo>
                  <a:lnTo>
                    <a:pt x="135" y="38"/>
                  </a:lnTo>
                  <a:lnTo>
                    <a:pt x="113" y="54"/>
                  </a:lnTo>
                  <a:lnTo>
                    <a:pt x="94" y="72"/>
                  </a:lnTo>
                  <a:lnTo>
                    <a:pt x="75" y="92"/>
                  </a:lnTo>
                  <a:lnTo>
                    <a:pt x="59" y="115"/>
                  </a:lnTo>
                  <a:lnTo>
                    <a:pt x="44" y="139"/>
                  </a:lnTo>
                  <a:lnTo>
                    <a:pt x="32" y="165"/>
                  </a:lnTo>
                  <a:lnTo>
                    <a:pt x="21" y="193"/>
                  </a:lnTo>
                  <a:lnTo>
                    <a:pt x="12" y="222"/>
                  </a:lnTo>
                  <a:lnTo>
                    <a:pt x="6" y="252"/>
                  </a:lnTo>
                  <a:lnTo>
                    <a:pt x="1" y="283"/>
                  </a:lnTo>
                  <a:lnTo>
                    <a:pt x="0" y="316"/>
                  </a:lnTo>
                  <a:lnTo>
                    <a:pt x="1" y="348"/>
                  </a:lnTo>
                  <a:lnTo>
                    <a:pt x="5" y="379"/>
                  </a:lnTo>
                  <a:lnTo>
                    <a:pt x="11" y="409"/>
                  </a:lnTo>
                  <a:lnTo>
                    <a:pt x="19" y="438"/>
                  </a:lnTo>
                  <a:lnTo>
                    <a:pt x="29" y="466"/>
                  </a:lnTo>
                  <a:lnTo>
                    <a:pt x="41" y="492"/>
                  </a:lnTo>
                  <a:lnTo>
                    <a:pt x="55" y="517"/>
                  </a:lnTo>
                  <a:lnTo>
                    <a:pt x="70" y="538"/>
                  </a:lnTo>
                  <a:lnTo>
                    <a:pt x="86" y="559"/>
                  </a:lnTo>
                  <a:lnTo>
                    <a:pt x="106" y="577"/>
                  </a:lnTo>
                  <a:lnTo>
                    <a:pt x="125" y="594"/>
                  </a:lnTo>
                  <a:lnTo>
                    <a:pt x="147" y="607"/>
                  </a:lnTo>
                  <a:lnTo>
                    <a:pt x="170" y="617"/>
                  </a:lnTo>
                  <a:lnTo>
                    <a:pt x="193" y="625"/>
                  </a:lnTo>
                  <a:lnTo>
                    <a:pt x="218" y="629"/>
                  </a:lnTo>
                  <a:lnTo>
                    <a:pt x="244" y="632"/>
                  </a:lnTo>
                  <a:lnTo>
                    <a:pt x="250" y="632"/>
                  </a:lnTo>
                  <a:lnTo>
                    <a:pt x="255" y="631"/>
                  </a:lnTo>
                  <a:lnTo>
                    <a:pt x="262" y="631"/>
                  </a:lnTo>
                  <a:lnTo>
                    <a:pt x="267" y="629"/>
                  </a:lnTo>
                  <a:lnTo>
                    <a:pt x="274" y="628"/>
                  </a:lnTo>
                  <a:lnTo>
                    <a:pt x="279" y="627"/>
                  </a:lnTo>
                  <a:lnTo>
                    <a:pt x="285" y="626"/>
                  </a:lnTo>
                  <a:lnTo>
                    <a:pt x="290" y="625"/>
                  </a:lnTo>
                  <a:lnTo>
                    <a:pt x="261" y="734"/>
                  </a:lnTo>
                  <a:lnTo>
                    <a:pt x="263" y="736"/>
                  </a:lnTo>
                  <a:lnTo>
                    <a:pt x="269" y="741"/>
                  </a:lnTo>
                  <a:lnTo>
                    <a:pt x="281" y="751"/>
                  </a:lnTo>
                  <a:lnTo>
                    <a:pt x="295" y="762"/>
                  </a:lnTo>
                  <a:lnTo>
                    <a:pt x="314" y="775"/>
                  </a:lnTo>
                  <a:lnTo>
                    <a:pt x="336" y="789"/>
                  </a:lnTo>
                  <a:lnTo>
                    <a:pt x="359" y="803"/>
                  </a:lnTo>
                  <a:lnTo>
                    <a:pt x="386" y="816"/>
                  </a:lnTo>
                  <a:lnTo>
                    <a:pt x="401" y="821"/>
                  </a:lnTo>
                  <a:lnTo>
                    <a:pt x="415" y="825"/>
                  </a:lnTo>
                  <a:lnTo>
                    <a:pt x="430" y="826"/>
                  </a:lnTo>
                  <a:lnTo>
                    <a:pt x="444" y="825"/>
                  </a:lnTo>
                  <a:lnTo>
                    <a:pt x="459" y="823"/>
                  </a:lnTo>
                  <a:lnTo>
                    <a:pt x="473" y="819"/>
                  </a:lnTo>
                  <a:lnTo>
                    <a:pt x="487" y="815"/>
                  </a:lnTo>
                  <a:lnTo>
                    <a:pt x="500" y="809"/>
                  </a:lnTo>
                  <a:lnTo>
                    <a:pt x="513" y="804"/>
                  </a:lnTo>
                  <a:lnTo>
                    <a:pt x="526" y="798"/>
                  </a:lnTo>
                  <a:lnTo>
                    <a:pt x="538" y="791"/>
                  </a:lnTo>
                  <a:lnTo>
                    <a:pt x="549" y="786"/>
                  </a:lnTo>
                  <a:lnTo>
                    <a:pt x="559" y="780"/>
                  </a:lnTo>
                  <a:lnTo>
                    <a:pt x="568" y="776"/>
                  </a:lnTo>
                  <a:lnTo>
                    <a:pt x="575" y="772"/>
                  </a:lnTo>
                  <a:lnTo>
                    <a:pt x="582" y="769"/>
                  </a:lnTo>
                  <a:lnTo>
                    <a:pt x="593" y="763"/>
                  </a:lnTo>
                  <a:lnTo>
                    <a:pt x="603" y="753"/>
                  </a:lnTo>
                  <a:lnTo>
                    <a:pt x="612" y="740"/>
                  </a:lnTo>
                  <a:lnTo>
                    <a:pt x="621" y="726"/>
                  </a:lnTo>
                  <a:lnTo>
                    <a:pt x="627" y="712"/>
                  </a:lnTo>
                  <a:lnTo>
                    <a:pt x="633" y="700"/>
                  </a:lnTo>
                  <a:lnTo>
                    <a:pt x="636" y="692"/>
                  </a:lnTo>
                  <a:lnTo>
                    <a:pt x="637" y="689"/>
                  </a:lnTo>
                  <a:lnTo>
                    <a:pt x="492" y="437"/>
                  </a:lnTo>
                  <a:close/>
                </a:path>
              </a:pathLst>
            </a:custGeom>
            <a:solidFill>
              <a:srgbClr val="F2CC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15" name="Freeform 113"/>
            <p:cNvSpPr>
              <a:spLocks/>
            </p:cNvSpPr>
            <p:nvPr/>
          </p:nvSpPr>
          <p:spPr bwMode="auto">
            <a:xfrm>
              <a:off x="832" y="982"/>
              <a:ext cx="309" cy="250"/>
            </a:xfrm>
            <a:custGeom>
              <a:avLst/>
              <a:gdLst>
                <a:gd name="T0" fmla="*/ 0 w 925"/>
                <a:gd name="T1" fmla="*/ 0 h 751"/>
                <a:gd name="T2" fmla="*/ 0 w 925"/>
                <a:gd name="T3" fmla="*/ 0 h 751"/>
                <a:gd name="T4" fmla="*/ 0 w 925"/>
                <a:gd name="T5" fmla="*/ 0 h 751"/>
                <a:gd name="T6" fmla="*/ 0 w 925"/>
                <a:gd name="T7" fmla="*/ 0 h 751"/>
                <a:gd name="T8" fmla="*/ 0 w 925"/>
                <a:gd name="T9" fmla="*/ 0 h 751"/>
                <a:gd name="T10" fmla="*/ 0 w 925"/>
                <a:gd name="T11" fmla="*/ 0 h 751"/>
                <a:gd name="T12" fmla="*/ 0 w 925"/>
                <a:gd name="T13" fmla="*/ 0 h 751"/>
                <a:gd name="T14" fmla="*/ 0 w 925"/>
                <a:gd name="T15" fmla="*/ 0 h 751"/>
                <a:gd name="T16" fmla="*/ 0 w 925"/>
                <a:gd name="T17" fmla="*/ 0 h 751"/>
                <a:gd name="T18" fmla="*/ 0 w 925"/>
                <a:gd name="T19" fmla="*/ 0 h 751"/>
                <a:gd name="T20" fmla="*/ 0 w 925"/>
                <a:gd name="T21" fmla="*/ 0 h 751"/>
                <a:gd name="T22" fmla="*/ 0 w 925"/>
                <a:gd name="T23" fmla="*/ 0 h 751"/>
                <a:gd name="T24" fmla="*/ 0 w 925"/>
                <a:gd name="T25" fmla="*/ 0 h 751"/>
                <a:gd name="T26" fmla="*/ 0 w 925"/>
                <a:gd name="T27" fmla="*/ 0 h 751"/>
                <a:gd name="T28" fmla="*/ 0 w 925"/>
                <a:gd name="T29" fmla="*/ 0 h 751"/>
                <a:gd name="T30" fmla="*/ 0 w 925"/>
                <a:gd name="T31" fmla="*/ 0 h 751"/>
                <a:gd name="T32" fmla="*/ 0 w 925"/>
                <a:gd name="T33" fmla="*/ 0 h 751"/>
                <a:gd name="T34" fmla="*/ 0 w 925"/>
                <a:gd name="T35" fmla="*/ 0 h 751"/>
                <a:gd name="T36" fmla="*/ 0 w 925"/>
                <a:gd name="T37" fmla="*/ 0 h 751"/>
                <a:gd name="T38" fmla="*/ 0 w 925"/>
                <a:gd name="T39" fmla="*/ 0 h 751"/>
                <a:gd name="T40" fmla="*/ 0 w 925"/>
                <a:gd name="T41" fmla="*/ 0 h 751"/>
                <a:gd name="T42" fmla="*/ 0 w 925"/>
                <a:gd name="T43" fmla="*/ 0 h 751"/>
                <a:gd name="T44" fmla="*/ 0 w 925"/>
                <a:gd name="T45" fmla="*/ 0 h 751"/>
                <a:gd name="T46" fmla="*/ 0 w 925"/>
                <a:gd name="T47" fmla="*/ 0 h 751"/>
                <a:gd name="T48" fmla="*/ 0 w 925"/>
                <a:gd name="T49" fmla="*/ 0 h 751"/>
                <a:gd name="T50" fmla="*/ 0 w 925"/>
                <a:gd name="T51" fmla="*/ 0 h 751"/>
                <a:gd name="T52" fmla="*/ 0 w 925"/>
                <a:gd name="T53" fmla="*/ 0 h 751"/>
                <a:gd name="T54" fmla="*/ 0 w 925"/>
                <a:gd name="T55" fmla="*/ 0 h 751"/>
                <a:gd name="T56" fmla="*/ 0 w 925"/>
                <a:gd name="T57" fmla="*/ 0 h 751"/>
                <a:gd name="T58" fmla="*/ 0 w 925"/>
                <a:gd name="T59" fmla="*/ 0 h 751"/>
                <a:gd name="T60" fmla="*/ 0 w 925"/>
                <a:gd name="T61" fmla="*/ 0 h 751"/>
                <a:gd name="T62" fmla="*/ 0 w 925"/>
                <a:gd name="T63" fmla="*/ 0 h 751"/>
                <a:gd name="T64" fmla="*/ 0 w 925"/>
                <a:gd name="T65" fmla="*/ 0 h 751"/>
                <a:gd name="T66" fmla="*/ 0 w 925"/>
                <a:gd name="T67" fmla="*/ 0 h 751"/>
                <a:gd name="T68" fmla="*/ 0 w 925"/>
                <a:gd name="T69" fmla="*/ 0 h 751"/>
                <a:gd name="T70" fmla="*/ 0 w 925"/>
                <a:gd name="T71" fmla="*/ 0 h 751"/>
                <a:gd name="T72" fmla="*/ 0 w 925"/>
                <a:gd name="T73" fmla="*/ 0 h 751"/>
                <a:gd name="T74" fmla="*/ 0 w 925"/>
                <a:gd name="T75" fmla="*/ 0 h 751"/>
                <a:gd name="T76" fmla="*/ 0 w 925"/>
                <a:gd name="T77" fmla="*/ 0 h 751"/>
                <a:gd name="T78" fmla="*/ 0 w 925"/>
                <a:gd name="T79" fmla="*/ 0 h 751"/>
                <a:gd name="T80" fmla="*/ 0 w 925"/>
                <a:gd name="T81" fmla="*/ 0 h 751"/>
                <a:gd name="T82" fmla="*/ 0 w 925"/>
                <a:gd name="T83" fmla="*/ 0 h 751"/>
                <a:gd name="T84" fmla="*/ 0 w 925"/>
                <a:gd name="T85" fmla="*/ 0 h 751"/>
                <a:gd name="T86" fmla="*/ 0 w 925"/>
                <a:gd name="T87" fmla="*/ 0 h 751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925"/>
                <a:gd name="T133" fmla="*/ 0 h 751"/>
                <a:gd name="T134" fmla="*/ 925 w 925"/>
                <a:gd name="T135" fmla="*/ 751 h 751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925" h="751">
                  <a:moveTo>
                    <a:pt x="924" y="382"/>
                  </a:moveTo>
                  <a:lnTo>
                    <a:pt x="922" y="360"/>
                  </a:lnTo>
                  <a:lnTo>
                    <a:pt x="919" y="340"/>
                  </a:lnTo>
                  <a:lnTo>
                    <a:pt x="915" y="321"/>
                  </a:lnTo>
                  <a:lnTo>
                    <a:pt x="911" y="303"/>
                  </a:lnTo>
                  <a:lnTo>
                    <a:pt x="905" y="286"/>
                  </a:lnTo>
                  <a:lnTo>
                    <a:pt x="899" y="270"/>
                  </a:lnTo>
                  <a:lnTo>
                    <a:pt x="892" y="256"/>
                  </a:lnTo>
                  <a:lnTo>
                    <a:pt x="885" y="243"/>
                  </a:lnTo>
                  <a:lnTo>
                    <a:pt x="872" y="224"/>
                  </a:lnTo>
                  <a:lnTo>
                    <a:pt x="860" y="205"/>
                  </a:lnTo>
                  <a:lnTo>
                    <a:pt x="847" y="188"/>
                  </a:lnTo>
                  <a:lnTo>
                    <a:pt x="834" y="173"/>
                  </a:lnTo>
                  <a:lnTo>
                    <a:pt x="819" y="161"/>
                  </a:lnTo>
                  <a:lnTo>
                    <a:pt x="800" y="150"/>
                  </a:lnTo>
                  <a:lnTo>
                    <a:pt x="780" y="141"/>
                  </a:lnTo>
                  <a:lnTo>
                    <a:pt x="756" y="136"/>
                  </a:lnTo>
                  <a:lnTo>
                    <a:pt x="736" y="135"/>
                  </a:lnTo>
                  <a:lnTo>
                    <a:pt x="717" y="136"/>
                  </a:lnTo>
                  <a:lnTo>
                    <a:pt x="697" y="138"/>
                  </a:lnTo>
                  <a:lnTo>
                    <a:pt x="678" y="141"/>
                  </a:lnTo>
                  <a:lnTo>
                    <a:pt x="659" y="146"/>
                  </a:lnTo>
                  <a:lnTo>
                    <a:pt x="642" y="149"/>
                  </a:lnTo>
                  <a:lnTo>
                    <a:pt x="626" y="152"/>
                  </a:lnTo>
                  <a:lnTo>
                    <a:pt x="613" y="154"/>
                  </a:lnTo>
                  <a:lnTo>
                    <a:pt x="601" y="136"/>
                  </a:lnTo>
                  <a:lnTo>
                    <a:pt x="585" y="117"/>
                  </a:lnTo>
                  <a:lnTo>
                    <a:pt x="569" y="99"/>
                  </a:lnTo>
                  <a:lnTo>
                    <a:pt x="551" y="82"/>
                  </a:lnTo>
                  <a:lnTo>
                    <a:pt x="530" y="65"/>
                  </a:lnTo>
                  <a:lnTo>
                    <a:pt x="507" y="50"/>
                  </a:lnTo>
                  <a:lnTo>
                    <a:pt x="484" y="36"/>
                  </a:lnTo>
                  <a:lnTo>
                    <a:pt x="457" y="24"/>
                  </a:lnTo>
                  <a:lnTo>
                    <a:pt x="441" y="18"/>
                  </a:lnTo>
                  <a:lnTo>
                    <a:pt x="424" y="12"/>
                  </a:lnTo>
                  <a:lnTo>
                    <a:pt x="407" y="8"/>
                  </a:lnTo>
                  <a:lnTo>
                    <a:pt x="389" y="5"/>
                  </a:lnTo>
                  <a:lnTo>
                    <a:pt x="372" y="1"/>
                  </a:lnTo>
                  <a:lnTo>
                    <a:pt x="353" y="0"/>
                  </a:lnTo>
                  <a:lnTo>
                    <a:pt x="334" y="0"/>
                  </a:lnTo>
                  <a:lnTo>
                    <a:pt x="315" y="1"/>
                  </a:lnTo>
                  <a:lnTo>
                    <a:pt x="298" y="2"/>
                  </a:lnTo>
                  <a:lnTo>
                    <a:pt x="281" y="5"/>
                  </a:lnTo>
                  <a:lnTo>
                    <a:pt x="264" y="7"/>
                  </a:lnTo>
                  <a:lnTo>
                    <a:pt x="249" y="9"/>
                  </a:lnTo>
                  <a:lnTo>
                    <a:pt x="234" y="11"/>
                  </a:lnTo>
                  <a:lnTo>
                    <a:pt x="219" y="13"/>
                  </a:lnTo>
                  <a:lnTo>
                    <a:pt x="205" y="15"/>
                  </a:lnTo>
                  <a:lnTo>
                    <a:pt x="191" y="19"/>
                  </a:lnTo>
                  <a:lnTo>
                    <a:pt x="178" y="22"/>
                  </a:lnTo>
                  <a:lnTo>
                    <a:pt x="165" y="25"/>
                  </a:lnTo>
                  <a:lnTo>
                    <a:pt x="153" y="28"/>
                  </a:lnTo>
                  <a:lnTo>
                    <a:pt x="141" y="32"/>
                  </a:lnTo>
                  <a:lnTo>
                    <a:pt x="130" y="35"/>
                  </a:lnTo>
                  <a:lnTo>
                    <a:pt x="119" y="39"/>
                  </a:lnTo>
                  <a:lnTo>
                    <a:pt x="109" y="44"/>
                  </a:lnTo>
                  <a:lnTo>
                    <a:pt x="100" y="48"/>
                  </a:lnTo>
                  <a:lnTo>
                    <a:pt x="76" y="61"/>
                  </a:lnTo>
                  <a:lnTo>
                    <a:pt x="55" y="75"/>
                  </a:lnTo>
                  <a:lnTo>
                    <a:pt x="38" y="91"/>
                  </a:lnTo>
                  <a:lnTo>
                    <a:pt x="24" y="109"/>
                  </a:lnTo>
                  <a:lnTo>
                    <a:pt x="13" y="128"/>
                  </a:lnTo>
                  <a:lnTo>
                    <a:pt x="5" y="150"/>
                  </a:lnTo>
                  <a:lnTo>
                    <a:pt x="1" y="173"/>
                  </a:lnTo>
                  <a:lnTo>
                    <a:pt x="0" y="197"/>
                  </a:lnTo>
                  <a:lnTo>
                    <a:pt x="1" y="217"/>
                  </a:lnTo>
                  <a:lnTo>
                    <a:pt x="5" y="237"/>
                  </a:lnTo>
                  <a:lnTo>
                    <a:pt x="12" y="255"/>
                  </a:lnTo>
                  <a:lnTo>
                    <a:pt x="22" y="271"/>
                  </a:lnTo>
                  <a:lnTo>
                    <a:pt x="33" y="287"/>
                  </a:lnTo>
                  <a:lnTo>
                    <a:pt x="48" y="301"/>
                  </a:lnTo>
                  <a:lnTo>
                    <a:pt x="64" y="313"/>
                  </a:lnTo>
                  <a:lnTo>
                    <a:pt x="82" y="324"/>
                  </a:lnTo>
                  <a:lnTo>
                    <a:pt x="103" y="334"/>
                  </a:lnTo>
                  <a:lnTo>
                    <a:pt x="126" y="343"/>
                  </a:lnTo>
                  <a:lnTo>
                    <a:pt x="151" y="352"/>
                  </a:lnTo>
                  <a:lnTo>
                    <a:pt x="178" y="359"/>
                  </a:lnTo>
                  <a:lnTo>
                    <a:pt x="206" y="366"/>
                  </a:lnTo>
                  <a:lnTo>
                    <a:pt x="235" y="371"/>
                  </a:lnTo>
                  <a:lnTo>
                    <a:pt x="268" y="377"/>
                  </a:lnTo>
                  <a:lnTo>
                    <a:pt x="300" y="382"/>
                  </a:lnTo>
                  <a:lnTo>
                    <a:pt x="310" y="384"/>
                  </a:lnTo>
                  <a:lnTo>
                    <a:pt x="323" y="389"/>
                  </a:lnTo>
                  <a:lnTo>
                    <a:pt x="337" y="394"/>
                  </a:lnTo>
                  <a:lnTo>
                    <a:pt x="351" y="402"/>
                  </a:lnTo>
                  <a:lnTo>
                    <a:pt x="363" y="410"/>
                  </a:lnTo>
                  <a:lnTo>
                    <a:pt x="374" y="419"/>
                  </a:lnTo>
                  <a:lnTo>
                    <a:pt x="380" y="429"/>
                  </a:lnTo>
                  <a:lnTo>
                    <a:pt x="383" y="440"/>
                  </a:lnTo>
                  <a:lnTo>
                    <a:pt x="396" y="568"/>
                  </a:lnTo>
                  <a:lnTo>
                    <a:pt x="397" y="571"/>
                  </a:lnTo>
                  <a:lnTo>
                    <a:pt x="401" y="582"/>
                  </a:lnTo>
                  <a:lnTo>
                    <a:pt x="408" y="597"/>
                  </a:lnTo>
                  <a:lnTo>
                    <a:pt x="418" y="616"/>
                  </a:lnTo>
                  <a:lnTo>
                    <a:pt x="430" y="638"/>
                  </a:lnTo>
                  <a:lnTo>
                    <a:pt x="446" y="661"/>
                  </a:lnTo>
                  <a:lnTo>
                    <a:pt x="464" y="683"/>
                  </a:lnTo>
                  <a:lnTo>
                    <a:pt x="486" y="703"/>
                  </a:lnTo>
                  <a:lnTo>
                    <a:pt x="507" y="721"/>
                  </a:lnTo>
                  <a:lnTo>
                    <a:pt x="527" y="734"/>
                  </a:lnTo>
                  <a:lnTo>
                    <a:pt x="544" y="743"/>
                  </a:lnTo>
                  <a:lnTo>
                    <a:pt x="562" y="750"/>
                  </a:lnTo>
                  <a:lnTo>
                    <a:pt x="578" y="751"/>
                  </a:lnTo>
                  <a:lnTo>
                    <a:pt x="593" y="748"/>
                  </a:lnTo>
                  <a:lnTo>
                    <a:pt x="609" y="741"/>
                  </a:lnTo>
                  <a:lnTo>
                    <a:pt x="626" y="728"/>
                  </a:lnTo>
                  <a:lnTo>
                    <a:pt x="640" y="712"/>
                  </a:lnTo>
                  <a:lnTo>
                    <a:pt x="648" y="695"/>
                  </a:lnTo>
                  <a:lnTo>
                    <a:pt x="653" y="676"/>
                  </a:lnTo>
                  <a:lnTo>
                    <a:pt x="655" y="659"/>
                  </a:lnTo>
                  <a:lnTo>
                    <a:pt x="654" y="644"/>
                  </a:lnTo>
                  <a:lnTo>
                    <a:pt x="652" y="631"/>
                  </a:lnTo>
                  <a:lnTo>
                    <a:pt x="651" y="623"/>
                  </a:lnTo>
                  <a:lnTo>
                    <a:pt x="649" y="620"/>
                  </a:lnTo>
                  <a:lnTo>
                    <a:pt x="652" y="622"/>
                  </a:lnTo>
                  <a:lnTo>
                    <a:pt x="658" y="626"/>
                  </a:lnTo>
                  <a:lnTo>
                    <a:pt x="668" y="634"/>
                  </a:lnTo>
                  <a:lnTo>
                    <a:pt x="681" y="641"/>
                  </a:lnTo>
                  <a:lnTo>
                    <a:pt x="695" y="649"/>
                  </a:lnTo>
                  <a:lnTo>
                    <a:pt x="711" y="655"/>
                  </a:lnTo>
                  <a:lnTo>
                    <a:pt x="728" y="660"/>
                  </a:lnTo>
                  <a:lnTo>
                    <a:pt x="744" y="661"/>
                  </a:lnTo>
                  <a:lnTo>
                    <a:pt x="762" y="658"/>
                  </a:lnTo>
                  <a:lnTo>
                    <a:pt x="785" y="649"/>
                  </a:lnTo>
                  <a:lnTo>
                    <a:pt x="809" y="637"/>
                  </a:lnTo>
                  <a:lnTo>
                    <a:pt x="834" y="622"/>
                  </a:lnTo>
                  <a:lnTo>
                    <a:pt x="858" y="601"/>
                  </a:lnTo>
                  <a:lnTo>
                    <a:pt x="879" y="577"/>
                  </a:lnTo>
                  <a:lnTo>
                    <a:pt x="898" y="549"/>
                  </a:lnTo>
                  <a:lnTo>
                    <a:pt x="910" y="518"/>
                  </a:lnTo>
                  <a:lnTo>
                    <a:pt x="917" y="482"/>
                  </a:lnTo>
                  <a:lnTo>
                    <a:pt x="923" y="446"/>
                  </a:lnTo>
                  <a:lnTo>
                    <a:pt x="925" y="414"/>
                  </a:lnTo>
                  <a:lnTo>
                    <a:pt x="924" y="382"/>
                  </a:lnTo>
                  <a:close/>
                </a:path>
              </a:pathLst>
            </a:custGeom>
            <a:solidFill>
              <a:srgbClr val="66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16" name="Freeform 114"/>
            <p:cNvSpPr>
              <a:spLocks/>
            </p:cNvSpPr>
            <p:nvPr/>
          </p:nvSpPr>
          <p:spPr bwMode="auto">
            <a:xfrm>
              <a:off x="587" y="1554"/>
              <a:ext cx="424" cy="145"/>
            </a:xfrm>
            <a:custGeom>
              <a:avLst/>
              <a:gdLst>
                <a:gd name="T0" fmla="*/ 0 w 1271"/>
                <a:gd name="T1" fmla="*/ 0 h 434"/>
                <a:gd name="T2" fmla="*/ 0 w 1271"/>
                <a:gd name="T3" fmla="*/ 0 h 434"/>
                <a:gd name="T4" fmla="*/ 0 w 1271"/>
                <a:gd name="T5" fmla="*/ 0 h 434"/>
                <a:gd name="T6" fmla="*/ 0 w 1271"/>
                <a:gd name="T7" fmla="*/ 0 h 434"/>
                <a:gd name="T8" fmla="*/ 0 w 1271"/>
                <a:gd name="T9" fmla="*/ 0 h 434"/>
                <a:gd name="T10" fmla="*/ 0 w 1271"/>
                <a:gd name="T11" fmla="*/ 0 h 434"/>
                <a:gd name="T12" fmla="*/ 0 w 1271"/>
                <a:gd name="T13" fmla="*/ 0 h 434"/>
                <a:gd name="T14" fmla="*/ 0 w 1271"/>
                <a:gd name="T15" fmla="*/ 0 h 434"/>
                <a:gd name="T16" fmla="*/ 0 w 1271"/>
                <a:gd name="T17" fmla="*/ 0 h 434"/>
                <a:gd name="T18" fmla="*/ 0 w 1271"/>
                <a:gd name="T19" fmla="*/ 0 h 434"/>
                <a:gd name="T20" fmla="*/ 0 w 1271"/>
                <a:gd name="T21" fmla="*/ 0 h 434"/>
                <a:gd name="T22" fmla="*/ 0 w 1271"/>
                <a:gd name="T23" fmla="*/ 0 h 434"/>
                <a:gd name="T24" fmla="*/ 0 w 1271"/>
                <a:gd name="T25" fmla="*/ 0 h 434"/>
                <a:gd name="T26" fmla="*/ 0 w 1271"/>
                <a:gd name="T27" fmla="*/ 0 h 434"/>
                <a:gd name="T28" fmla="*/ 0 w 1271"/>
                <a:gd name="T29" fmla="*/ 0 h 434"/>
                <a:gd name="T30" fmla="*/ 0 w 1271"/>
                <a:gd name="T31" fmla="*/ 0 h 434"/>
                <a:gd name="T32" fmla="*/ 0 w 1271"/>
                <a:gd name="T33" fmla="*/ 0 h 434"/>
                <a:gd name="T34" fmla="*/ 0 w 1271"/>
                <a:gd name="T35" fmla="*/ 0 h 434"/>
                <a:gd name="T36" fmla="*/ 0 w 1271"/>
                <a:gd name="T37" fmla="*/ 0 h 434"/>
                <a:gd name="T38" fmla="*/ 0 w 1271"/>
                <a:gd name="T39" fmla="*/ 0 h 434"/>
                <a:gd name="T40" fmla="*/ 0 w 1271"/>
                <a:gd name="T41" fmla="*/ 0 h 434"/>
                <a:gd name="T42" fmla="*/ 0 w 1271"/>
                <a:gd name="T43" fmla="*/ 0 h 434"/>
                <a:gd name="T44" fmla="*/ 0 w 1271"/>
                <a:gd name="T45" fmla="*/ 0 h 434"/>
                <a:gd name="T46" fmla="*/ 0 w 1271"/>
                <a:gd name="T47" fmla="*/ 0 h 434"/>
                <a:gd name="T48" fmla="*/ 0 w 1271"/>
                <a:gd name="T49" fmla="*/ 0 h 434"/>
                <a:gd name="T50" fmla="*/ 0 w 1271"/>
                <a:gd name="T51" fmla="*/ 0 h 434"/>
                <a:gd name="T52" fmla="*/ 0 w 1271"/>
                <a:gd name="T53" fmla="*/ 0 h 434"/>
                <a:gd name="T54" fmla="*/ 0 w 1271"/>
                <a:gd name="T55" fmla="*/ 0 h 434"/>
                <a:gd name="T56" fmla="*/ 0 w 1271"/>
                <a:gd name="T57" fmla="*/ 0 h 434"/>
                <a:gd name="T58" fmla="*/ 0 w 1271"/>
                <a:gd name="T59" fmla="*/ 0 h 434"/>
                <a:gd name="T60" fmla="*/ 0 w 1271"/>
                <a:gd name="T61" fmla="*/ 0 h 434"/>
                <a:gd name="T62" fmla="*/ 0 w 1271"/>
                <a:gd name="T63" fmla="*/ 0 h 434"/>
                <a:gd name="T64" fmla="*/ 0 w 1271"/>
                <a:gd name="T65" fmla="*/ 0 h 434"/>
                <a:gd name="T66" fmla="*/ 0 w 1271"/>
                <a:gd name="T67" fmla="*/ 0 h 434"/>
                <a:gd name="T68" fmla="*/ 0 w 1271"/>
                <a:gd name="T69" fmla="*/ 0 h 434"/>
                <a:gd name="T70" fmla="*/ 0 w 1271"/>
                <a:gd name="T71" fmla="*/ 0 h 434"/>
                <a:gd name="T72" fmla="*/ 0 w 1271"/>
                <a:gd name="T73" fmla="*/ 0 h 434"/>
                <a:gd name="T74" fmla="*/ 0 w 1271"/>
                <a:gd name="T75" fmla="*/ 0 h 434"/>
                <a:gd name="T76" fmla="*/ 0 w 1271"/>
                <a:gd name="T77" fmla="*/ 0 h 434"/>
                <a:gd name="T78" fmla="*/ 0 w 1271"/>
                <a:gd name="T79" fmla="*/ 0 h 434"/>
                <a:gd name="T80" fmla="*/ 0 w 1271"/>
                <a:gd name="T81" fmla="*/ 0 h 434"/>
                <a:gd name="T82" fmla="*/ 0 w 1271"/>
                <a:gd name="T83" fmla="*/ 0 h 434"/>
                <a:gd name="T84" fmla="*/ 0 w 1271"/>
                <a:gd name="T85" fmla="*/ 0 h 434"/>
                <a:gd name="T86" fmla="*/ 0 w 1271"/>
                <a:gd name="T87" fmla="*/ 0 h 434"/>
                <a:gd name="T88" fmla="*/ 0 w 1271"/>
                <a:gd name="T89" fmla="*/ 0 h 434"/>
                <a:gd name="T90" fmla="*/ 0 w 1271"/>
                <a:gd name="T91" fmla="*/ 0 h 434"/>
                <a:gd name="T92" fmla="*/ 0 w 1271"/>
                <a:gd name="T93" fmla="*/ 0 h 434"/>
                <a:gd name="T94" fmla="*/ 0 w 1271"/>
                <a:gd name="T95" fmla="*/ 0 h 434"/>
                <a:gd name="T96" fmla="*/ 0 w 1271"/>
                <a:gd name="T97" fmla="*/ 0 h 434"/>
                <a:gd name="T98" fmla="*/ 0 w 1271"/>
                <a:gd name="T99" fmla="*/ 0 h 434"/>
                <a:gd name="T100" fmla="*/ 0 w 1271"/>
                <a:gd name="T101" fmla="*/ 0 h 434"/>
                <a:gd name="T102" fmla="*/ 0 w 1271"/>
                <a:gd name="T103" fmla="*/ 0 h 434"/>
                <a:gd name="T104" fmla="*/ 0 w 1271"/>
                <a:gd name="T105" fmla="*/ 0 h 434"/>
                <a:gd name="T106" fmla="*/ 0 w 1271"/>
                <a:gd name="T107" fmla="*/ 0 h 434"/>
                <a:gd name="T108" fmla="*/ 0 w 1271"/>
                <a:gd name="T109" fmla="*/ 0 h 434"/>
                <a:gd name="T110" fmla="*/ 0 w 1271"/>
                <a:gd name="T111" fmla="*/ 0 h 434"/>
                <a:gd name="T112" fmla="*/ 0 w 1271"/>
                <a:gd name="T113" fmla="*/ 0 h 434"/>
                <a:gd name="T114" fmla="*/ 0 w 1271"/>
                <a:gd name="T115" fmla="*/ 0 h 434"/>
                <a:gd name="T116" fmla="*/ 0 w 1271"/>
                <a:gd name="T117" fmla="*/ 0 h 43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271"/>
                <a:gd name="T178" fmla="*/ 0 h 434"/>
                <a:gd name="T179" fmla="*/ 1271 w 1271"/>
                <a:gd name="T180" fmla="*/ 434 h 43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271" h="434">
                  <a:moveTo>
                    <a:pt x="18" y="434"/>
                  </a:moveTo>
                  <a:lnTo>
                    <a:pt x="1271" y="434"/>
                  </a:lnTo>
                  <a:lnTo>
                    <a:pt x="995" y="79"/>
                  </a:lnTo>
                  <a:lnTo>
                    <a:pt x="994" y="79"/>
                  </a:lnTo>
                  <a:lnTo>
                    <a:pt x="989" y="77"/>
                  </a:lnTo>
                  <a:lnTo>
                    <a:pt x="981" y="75"/>
                  </a:lnTo>
                  <a:lnTo>
                    <a:pt x="971" y="74"/>
                  </a:lnTo>
                  <a:lnTo>
                    <a:pt x="958" y="71"/>
                  </a:lnTo>
                  <a:lnTo>
                    <a:pt x="943" y="69"/>
                  </a:lnTo>
                  <a:lnTo>
                    <a:pt x="927" y="64"/>
                  </a:lnTo>
                  <a:lnTo>
                    <a:pt x="907" y="61"/>
                  </a:lnTo>
                  <a:lnTo>
                    <a:pt x="886" y="58"/>
                  </a:lnTo>
                  <a:lnTo>
                    <a:pt x="863" y="54"/>
                  </a:lnTo>
                  <a:lnTo>
                    <a:pt x="839" y="49"/>
                  </a:lnTo>
                  <a:lnTo>
                    <a:pt x="813" y="45"/>
                  </a:lnTo>
                  <a:lnTo>
                    <a:pt x="786" y="41"/>
                  </a:lnTo>
                  <a:lnTo>
                    <a:pt x="758" y="36"/>
                  </a:lnTo>
                  <a:lnTo>
                    <a:pt x="729" y="32"/>
                  </a:lnTo>
                  <a:lnTo>
                    <a:pt x="700" y="28"/>
                  </a:lnTo>
                  <a:lnTo>
                    <a:pt x="670" y="23"/>
                  </a:lnTo>
                  <a:lnTo>
                    <a:pt x="639" y="19"/>
                  </a:lnTo>
                  <a:lnTo>
                    <a:pt x="609" y="16"/>
                  </a:lnTo>
                  <a:lnTo>
                    <a:pt x="579" y="12"/>
                  </a:lnTo>
                  <a:lnTo>
                    <a:pt x="548" y="9"/>
                  </a:lnTo>
                  <a:lnTo>
                    <a:pt x="518" y="7"/>
                  </a:lnTo>
                  <a:lnTo>
                    <a:pt x="489" y="5"/>
                  </a:lnTo>
                  <a:lnTo>
                    <a:pt x="459" y="3"/>
                  </a:lnTo>
                  <a:lnTo>
                    <a:pt x="432" y="2"/>
                  </a:lnTo>
                  <a:lnTo>
                    <a:pt x="405" y="0"/>
                  </a:lnTo>
                  <a:lnTo>
                    <a:pt x="379" y="2"/>
                  </a:lnTo>
                  <a:lnTo>
                    <a:pt x="354" y="2"/>
                  </a:lnTo>
                  <a:lnTo>
                    <a:pt x="331" y="4"/>
                  </a:lnTo>
                  <a:lnTo>
                    <a:pt x="310" y="6"/>
                  </a:lnTo>
                  <a:lnTo>
                    <a:pt x="290" y="9"/>
                  </a:lnTo>
                  <a:lnTo>
                    <a:pt x="273" y="13"/>
                  </a:lnTo>
                  <a:lnTo>
                    <a:pt x="260" y="18"/>
                  </a:lnTo>
                  <a:lnTo>
                    <a:pt x="247" y="22"/>
                  </a:lnTo>
                  <a:lnTo>
                    <a:pt x="233" y="28"/>
                  </a:lnTo>
                  <a:lnTo>
                    <a:pt x="218" y="33"/>
                  </a:lnTo>
                  <a:lnTo>
                    <a:pt x="202" y="41"/>
                  </a:lnTo>
                  <a:lnTo>
                    <a:pt x="186" y="48"/>
                  </a:lnTo>
                  <a:lnTo>
                    <a:pt x="171" y="57"/>
                  </a:lnTo>
                  <a:lnTo>
                    <a:pt x="155" y="66"/>
                  </a:lnTo>
                  <a:lnTo>
                    <a:pt x="138" y="75"/>
                  </a:lnTo>
                  <a:lnTo>
                    <a:pt x="123" y="86"/>
                  </a:lnTo>
                  <a:lnTo>
                    <a:pt x="108" y="97"/>
                  </a:lnTo>
                  <a:lnTo>
                    <a:pt x="93" y="109"/>
                  </a:lnTo>
                  <a:lnTo>
                    <a:pt x="79" y="122"/>
                  </a:lnTo>
                  <a:lnTo>
                    <a:pt x="66" y="135"/>
                  </a:lnTo>
                  <a:lnTo>
                    <a:pt x="54" y="149"/>
                  </a:lnTo>
                  <a:lnTo>
                    <a:pt x="43" y="164"/>
                  </a:lnTo>
                  <a:lnTo>
                    <a:pt x="18" y="210"/>
                  </a:lnTo>
                  <a:lnTo>
                    <a:pt x="5" y="255"/>
                  </a:lnTo>
                  <a:lnTo>
                    <a:pt x="0" y="301"/>
                  </a:lnTo>
                  <a:lnTo>
                    <a:pt x="0" y="343"/>
                  </a:lnTo>
                  <a:lnTo>
                    <a:pt x="5" y="380"/>
                  </a:lnTo>
                  <a:lnTo>
                    <a:pt x="10" y="408"/>
                  </a:lnTo>
                  <a:lnTo>
                    <a:pt x="16" y="428"/>
                  </a:lnTo>
                  <a:lnTo>
                    <a:pt x="18" y="434"/>
                  </a:lnTo>
                  <a:close/>
                </a:path>
              </a:pathLst>
            </a:custGeom>
            <a:solidFill>
              <a:srgbClr val="0035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17" name="Freeform 115"/>
            <p:cNvSpPr>
              <a:spLocks/>
            </p:cNvSpPr>
            <p:nvPr/>
          </p:nvSpPr>
          <p:spPr bwMode="auto">
            <a:xfrm>
              <a:off x="678" y="1262"/>
              <a:ext cx="432" cy="427"/>
            </a:xfrm>
            <a:custGeom>
              <a:avLst/>
              <a:gdLst>
                <a:gd name="T0" fmla="*/ 0 w 1295"/>
                <a:gd name="T1" fmla="*/ 0 h 1280"/>
                <a:gd name="T2" fmla="*/ 0 w 1295"/>
                <a:gd name="T3" fmla="*/ 0 h 1280"/>
                <a:gd name="T4" fmla="*/ 0 w 1295"/>
                <a:gd name="T5" fmla="*/ 0 h 1280"/>
                <a:gd name="T6" fmla="*/ 0 w 1295"/>
                <a:gd name="T7" fmla="*/ 0 h 1280"/>
                <a:gd name="T8" fmla="*/ 0 w 1295"/>
                <a:gd name="T9" fmla="*/ 0 h 1280"/>
                <a:gd name="T10" fmla="*/ 0 w 1295"/>
                <a:gd name="T11" fmla="*/ 0 h 1280"/>
                <a:gd name="T12" fmla="*/ 0 w 1295"/>
                <a:gd name="T13" fmla="*/ 0 h 1280"/>
                <a:gd name="T14" fmla="*/ 0 w 1295"/>
                <a:gd name="T15" fmla="*/ 0 h 1280"/>
                <a:gd name="T16" fmla="*/ 0 w 1295"/>
                <a:gd name="T17" fmla="*/ 0 h 1280"/>
                <a:gd name="T18" fmla="*/ 0 w 1295"/>
                <a:gd name="T19" fmla="*/ 0 h 1280"/>
                <a:gd name="T20" fmla="*/ 0 w 1295"/>
                <a:gd name="T21" fmla="*/ 0 h 1280"/>
                <a:gd name="T22" fmla="*/ 0 w 1295"/>
                <a:gd name="T23" fmla="*/ 0 h 1280"/>
                <a:gd name="T24" fmla="*/ 0 w 1295"/>
                <a:gd name="T25" fmla="*/ 0 h 1280"/>
                <a:gd name="T26" fmla="*/ 0 w 1295"/>
                <a:gd name="T27" fmla="*/ 0 h 1280"/>
                <a:gd name="T28" fmla="*/ 0 w 1295"/>
                <a:gd name="T29" fmla="*/ 0 h 1280"/>
                <a:gd name="T30" fmla="*/ 0 w 1295"/>
                <a:gd name="T31" fmla="*/ 0 h 1280"/>
                <a:gd name="T32" fmla="*/ 0 w 1295"/>
                <a:gd name="T33" fmla="*/ 0 h 1280"/>
                <a:gd name="T34" fmla="*/ 0 w 1295"/>
                <a:gd name="T35" fmla="*/ 0 h 1280"/>
                <a:gd name="T36" fmla="*/ 0 w 1295"/>
                <a:gd name="T37" fmla="*/ 0 h 1280"/>
                <a:gd name="T38" fmla="*/ 0 w 1295"/>
                <a:gd name="T39" fmla="*/ 0 h 1280"/>
                <a:gd name="T40" fmla="*/ 0 w 1295"/>
                <a:gd name="T41" fmla="*/ 0 h 1280"/>
                <a:gd name="T42" fmla="*/ 0 w 1295"/>
                <a:gd name="T43" fmla="*/ 0 h 1280"/>
                <a:gd name="T44" fmla="*/ 0 w 1295"/>
                <a:gd name="T45" fmla="*/ 0 h 1280"/>
                <a:gd name="T46" fmla="*/ 0 w 1295"/>
                <a:gd name="T47" fmla="*/ 0 h 1280"/>
                <a:gd name="T48" fmla="*/ 0 w 1295"/>
                <a:gd name="T49" fmla="*/ 0 h 1280"/>
                <a:gd name="T50" fmla="*/ 0 w 1295"/>
                <a:gd name="T51" fmla="*/ 0 h 1280"/>
                <a:gd name="T52" fmla="*/ 0 w 1295"/>
                <a:gd name="T53" fmla="*/ 0 h 1280"/>
                <a:gd name="T54" fmla="*/ 0 w 1295"/>
                <a:gd name="T55" fmla="*/ 0 h 1280"/>
                <a:gd name="T56" fmla="*/ 0 w 1295"/>
                <a:gd name="T57" fmla="*/ 0 h 1280"/>
                <a:gd name="T58" fmla="*/ 0 w 1295"/>
                <a:gd name="T59" fmla="*/ 0 h 1280"/>
                <a:gd name="T60" fmla="*/ 0 w 1295"/>
                <a:gd name="T61" fmla="*/ 0 h 1280"/>
                <a:gd name="T62" fmla="*/ 0 w 1295"/>
                <a:gd name="T63" fmla="*/ 0 h 1280"/>
                <a:gd name="T64" fmla="*/ 0 w 1295"/>
                <a:gd name="T65" fmla="*/ 0 h 1280"/>
                <a:gd name="T66" fmla="*/ 0 w 1295"/>
                <a:gd name="T67" fmla="*/ 0 h 1280"/>
                <a:gd name="T68" fmla="*/ 0 w 1295"/>
                <a:gd name="T69" fmla="*/ 0 h 1280"/>
                <a:gd name="T70" fmla="*/ 0 w 1295"/>
                <a:gd name="T71" fmla="*/ 0 h 1280"/>
                <a:gd name="T72" fmla="*/ 0 w 1295"/>
                <a:gd name="T73" fmla="*/ 0 h 1280"/>
                <a:gd name="T74" fmla="*/ 0 w 1295"/>
                <a:gd name="T75" fmla="*/ 0 h 1280"/>
                <a:gd name="T76" fmla="*/ 0 w 1295"/>
                <a:gd name="T77" fmla="*/ 0 h 1280"/>
                <a:gd name="T78" fmla="*/ 0 w 1295"/>
                <a:gd name="T79" fmla="*/ 0 h 1280"/>
                <a:gd name="T80" fmla="*/ 0 w 1295"/>
                <a:gd name="T81" fmla="*/ 0 h 1280"/>
                <a:gd name="T82" fmla="*/ 0 w 1295"/>
                <a:gd name="T83" fmla="*/ 0 h 1280"/>
                <a:gd name="T84" fmla="*/ 0 w 1295"/>
                <a:gd name="T85" fmla="*/ 0 h 1280"/>
                <a:gd name="T86" fmla="*/ 0 w 1295"/>
                <a:gd name="T87" fmla="*/ 0 h 1280"/>
                <a:gd name="T88" fmla="*/ 0 w 1295"/>
                <a:gd name="T89" fmla="*/ 0 h 1280"/>
                <a:gd name="T90" fmla="*/ 0 w 1295"/>
                <a:gd name="T91" fmla="*/ 0 h 1280"/>
                <a:gd name="T92" fmla="*/ 0 w 1295"/>
                <a:gd name="T93" fmla="*/ 0 h 1280"/>
                <a:gd name="T94" fmla="*/ 0 w 1295"/>
                <a:gd name="T95" fmla="*/ 0 h 1280"/>
                <a:gd name="T96" fmla="*/ 0 w 1295"/>
                <a:gd name="T97" fmla="*/ 0 h 1280"/>
                <a:gd name="T98" fmla="*/ 0 w 1295"/>
                <a:gd name="T99" fmla="*/ 0 h 1280"/>
                <a:gd name="T100" fmla="*/ 0 w 1295"/>
                <a:gd name="T101" fmla="*/ 0 h 128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295"/>
                <a:gd name="T154" fmla="*/ 0 h 1280"/>
                <a:gd name="T155" fmla="*/ 1295 w 1295"/>
                <a:gd name="T156" fmla="*/ 1280 h 1280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295" h="1280">
                  <a:moveTo>
                    <a:pt x="726" y="41"/>
                  </a:moveTo>
                  <a:lnTo>
                    <a:pt x="724" y="41"/>
                  </a:lnTo>
                  <a:lnTo>
                    <a:pt x="718" y="42"/>
                  </a:lnTo>
                  <a:lnTo>
                    <a:pt x="708" y="44"/>
                  </a:lnTo>
                  <a:lnTo>
                    <a:pt x="695" y="48"/>
                  </a:lnTo>
                  <a:lnTo>
                    <a:pt x="680" y="52"/>
                  </a:lnTo>
                  <a:lnTo>
                    <a:pt x="661" y="57"/>
                  </a:lnTo>
                  <a:lnTo>
                    <a:pt x="642" y="64"/>
                  </a:lnTo>
                  <a:lnTo>
                    <a:pt x="621" y="72"/>
                  </a:lnTo>
                  <a:lnTo>
                    <a:pt x="598" y="81"/>
                  </a:lnTo>
                  <a:lnTo>
                    <a:pt x="577" y="92"/>
                  </a:lnTo>
                  <a:lnTo>
                    <a:pt x="555" y="104"/>
                  </a:lnTo>
                  <a:lnTo>
                    <a:pt x="533" y="118"/>
                  </a:lnTo>
                  <a:lnTo>
                    <a:pt x="513" y="134"/>
                  </a:lnTo>
                  <a:lnTo>
                    <a:pt x="494" y="152"/>
                  </a:lnTo>
                  <a:lnTo>
                    <a:pt x="477" y="171"/>
                  </a:lnTo>
                  <a:lnTo>
                    <a:pt x="463" y="193"/>
                  </a:lnTo>
                  <a:lnTo>
                    <a:pt x="444" y="226"/>
                  </a:lnTo>
                  <a:lnTo>
                    <a:pt x="429" y="256"/>
                  </a:lnTo>
                  <a:lnTo>
                    <a:pt x="417" y="286"/>
                  </a:lnTo>
                  <a:lnTo>
                    <a:pt x="408" y="318"/>
                  </a:lnTo>
                  <a:lnTo>
                    <a:pt x="399" y="351"/>
                  </a:lnTo>
                  <a:lnTo>
                    <a:pt x="391" y="389"/>
                  </a:lnTo>
                  <a:lnTo>
                    <a:pt x="385" y="433"/>
                  </a:lnTo>
                  <a:lnTo>
                    <a:pt x="377" y="484"/>
                  </a:lnTo>
                  <a:lnTo>
                    <a:pt x="371" y="537"/>
                  </a:lnTo>
                  <a:lnTo>
                    <a:pt x="366" y="589"/>
                  </a:lnTo>
                  <a:lnTo>
                    <a:pt x="362" y="637"/>
                  </a:lnTo>
                  <a:lnTo>
                    <a:pt x="357" y="679"/>
                  </a:lnTo>
                  <a:lnTo>
                    <a:pt x="348" y="715"/>
                  </a:lnTo>
                  <a:lnTo>
                    <a:pt x="336" y="744"/>
                  </a:lnTo>
                  <a:lnTo>
                    <a:pt x="320" y="765"/>
                  </a:lnTo>
                  <a:lnTo>
                    <a:pt x="297" y="775"/>
                  </a:lnTo>
                  <a:lnTo>
                    <a:pt x="269" y="772"/>
                  </a:lnTo>
                  <a:lnTo>
                    <a:pt x="243" y="756"/>
                  </a:lnTo>
                  <a:lnTo>
                    <a:pt x="219" y="731"/>
                  </a:lnTo>
                  <a:lnTo>
                    <a:pt x="199" y="702"/>
                  </a:lnTo>
                  <a:lnTo>
                    <a:pt x="183" y="671"/>
                  </a:lnTo>
                  <a:lnTo>
                    <a:pt x="171" y="644"/>
                  </a:lnTo>
                  <a:lnTo>
                    <a:pt x="163" y="626"/>
                  </a:lnTo>
                  <a:lnTo>
                    <a:pt x="161" y="618"/>
                  </a:lnTo>
                  <a:lnTo>
                    <a:pt x="0" y="703"/>
                  </a:lnTo>
                  <a:lnTo>
                    <a:pt x="1" y="706"/>
                  </a:lnTo>
                  <a:lnTo>
                    <a:pt x="3" y="716"/>
                  </a:lnTo>
                  <a:lnTo>
                    <a:pt x="6" y="730"/>
                  </a:lnTo>
                  <a:lnTo>
                    <a:pt x="13" y="750"/>
                  </a:lnTo>
                  <a:lnTo>
                    <a:pt x="19" y="773"/>
                  </a:lnTo>
                  <a:lnTo>
                    <a:pt x="29" y="802"/>
                  </a:lnTo>
                  <a:lnTo>
                    <a:pt x="39" y="832"/>
                  </a:lnTo>
                  <a:lnTo>
                    <a:pt x="52" y="865"/>
                  </a:lnTo>
                  <a:lnTo>
                    <a:pt x="59" y="882"/>
                  </a:lnTo>
                  <a:lnTo>
                    <a:pt x="68" y="899"/>
                  </a:lnTo>
                  <a:lnTo>
                    <a:pt x="79" y="917"/>
                  </a:lnTo>
                  <a:lnTo>
                    <a:pt x="92" y="934"/>
                  </a:lnTo>
                  <a:lnTo>
                    <a:pt x="105" y="951"/>
                  </a:lnTo>
                  <a:lnTo>
                    <a:pt x="119" y="968"/>
                  </a:lnTo>
                  <a:lnTo>
                    <a:pt x="134" y="984"/>
                  </a:lnTo>
                  <a:lnTo>
                    <a:pt x="149" y="1000"/>
                  </a:lnTo>
                  <a:lnTo>
                    <a:pt x="166" y="1014"/>
                  </a:lnTo>
                  <a:lnTo>
                    <a:pt x="182" y="1028"/>
                  </a:lnTo>
                  <a:lnTo>
                    <a:pt x="197" y="1040"/>
                  </a:lnTo>
                  <a:lnTo>
                    <a:pt x="212" y="1051"/>
                  </a:lnTo>
                  <a:lnTo>
                    <a:pt x="227" y="1060"/>
                  </a:lnTo>
                  <a:lnTo>
                    <a:pt x="242" y="1066"/>
                  </a:lnTo>
                  <a:lnTo>
                    <a:pt x="255" y="1072"/>
                  </a:lnTo>
                  <a:lnTo>
                    <a:pt x="267" y="1075"/>
                  </a:lnTo>
                  <a:lnTo>
                    <a:pt x="286" y="1078"/>
                  </a:lnTo>
                  <a:lnTo>
                    <a:pt x="299" y="1079"/>
                  </a:lnTo>
                  <a:lnTo>
                    <a:pt x="309" y="1080"/>
                  </a:lnTo>
                  <a:lnTo>
                    <a:pt x="317" y="1079"/>
                  </a:lnTo>
                  <a:lnTo>
                    <a:pt x="326" y="1077"/>
                  </a:lnTo>
                  <a:lnTo>
                    <a:pt x="339" y="1075"/>
                  </a:lnTo>
                  <a:lnTo>
                    <a:pt x="357" y="1071"/>
                  </a:lnTo>
                  <a:lnTo>
                    <a:pt x="383" y="1065"/>
                  </a:lnTo>
                  <a:lnTo>
                    <a:pt x="393" y="1064"/>
                  </a:lnTo>
                  <a:lnTo>
                    <a:pt x="401" y="1066"/>
                  </a:lnTo>
                  <a:lnTo>
                    <a:pt x="408" y="1071"/>
                  </a:lnTo>
                  <a:lnTo>
                    <a:pt x="413" y="1076"/>
                  </a:lnTo>
                  <a:lnTo>
                    <a:pt x="417" y="1085"/>
                  </a:lnTo>
                  <a:lnTo>
                    <a:pt x="422" y="1095"/>
                  </a:lnTo>
                  <a:lnTo>
                    <a:pt x="427" y="1105"/>
                  </a:lnTo>
                  <a:lnTo>
                    <a:pt x="432" y="1118"/>
                  </a:lnTo>
                  <a:lnTo>
                    <a:pt x="440" y="1131"/>
                  </a:lnTo>
                  <a:lnTo>
                    <a:pt x="449" y="1147"/>
                  </a:lnTo>
                  <a:lnTo>
                    <a:pt x="460" y="1161"/>
                  </a:lnTo>
                  <a:lnTo>
                    <a:pt x="474" y="1176"/>
                  </a:lnTo>
                  <a:lnTo>
                    <a:pt x="491" y="1191"/>
                  </a:lnTo>
                  <a:lnTo>
                    <a:pt x="512" y="1206"/>
                  </a:lnTo>
                  <a:lnTo>
                    <a:pt x="538" y="1221"/>
                  </a:lnTo>
                  <a:lnTo>
                    <a:pt x="568" y="1236"/>
                  </a:lnTo>
                  <a:lnTo>
                    <a:pt x="610" y="1252"/>
                  </a:lnTo>
                  <a:lnTo>
                    <a:pt x="652" y="1264"/>
                  </a:lnTo>
                  <a:lnTo>
                    <a:pt x="692" y="1271"/>
                  </a:lnTo>
                  <a:lnTo>
                    <a:pt x="731" y="1277"/>
                  </a:lnTo>
                  <a:lnTo>
                    <a:pt x="769" y="1280"/>
                  </a:lnTo>
                  <a:lnTo>
                    <a:pt x="804" y="1280"/>
                  </a:lnTo>
                  <a:lnTo>
                    <a:pt x="838" y="1278"/>
                  </a:lnTo>
                  <a:lnTo>
                    <a:pt x="871" y="1275"/>
                  </a:lnTo>
                  <a:lnTo>
                    <a:pt x="900" y="1270"/>
                  </a:lnTo>
                  <a:lnTo>
                    <a:pt x="926" y="1265"/>
                  </a:lnTo>
                  <a:lnTo>
                    <a:pt x="950" y="1259"/>
                  </a:lnTo>
                  <a:lnTo>
                    <a:pt x="969" y="1253"/>
                  </a:lnTo>
                  <a:lnTo>
                    <a:pt x="987" y="1247"/>
                  </a:lnTo>
                  <a:lnTo>
                    <a:pt x="1000" y="1242"/>
                  </a:lnTo>
                  <a:lnTo>
                    <a:pt x="1008" y="1238"/>
                  </a:lnTo>
                  <a:lnTo>
                    <a:pt x="1014" y="1236"/>
                  </a:lnTo>
                  <a:lnTo>
                    <a:pt x="1019" y="1226"/>
                  </a:lnTo>
                  <a:lnTo>
                    <a:pt x="1030" y="1201"/>
                  </a:lnTo>
                  <a:lnTo>
                    <a:pt x="1045" y="1164"/>
                  </a:lnTo>
                  <a:lnTo>
                    <a:pt x="1064" y="1116"/>
                  </a:lnTo>
                  <a:lnTo>
                    <a:pt x="1084" y="1060"/>
                  </a:lnTo>
                  <a:lnTo>
                    <a:pt x="1108" y="997"/>
                  </a:lnTo>
                  <a:lnTo>
                    <a:pt x="1133" y="929"/>
                  </a:lnTo>
                  <a:lnTo>
                    <a:pt x="1158" y="857"/>
                  </a:lnTo>
                  <a:lnTo>
                    <a:pt x="1183" y="785"/>
                  </a:lnTo>
                  <a:lnTo>
                    <a:pt x="1208" y="714"/>
                  </a:lnTo>
                  <a:lnTo>
                    <a:pt x="1231" y="646"/>
                  </a:lnTo>
                  <a:lnTo>
                    <a:pt x="1250" y="582"/>
                  </a:lnTo>
                  <a:lnTo>
                    <a:pt x="1268" y="527"/>
                  </a:lnTo>
                  <a:lnTo>
                    <a:pt x="1282" y="479"/>
                  </a:lnTo>
                  <a:lnTo>
                    <a:pt x="1290" y="443"/>
                  </a:lnTo>
                  <a:lnTo>
                    <a:pt x="1295" y="419"/>
                  </a:lnTo>
                  <a:lnTo>
                    <a:pt x="1295" y="384"/>
                  </a:lnTo>
                  <a:lnTo>
                    <a:pt x="1294" y="347"/>
                  </a:lnTo>
                  <a:lnTo>
                    <a:pt x="1290" y="310"/>
                  </a:lnTo>
                  <a:lnTo>
                    <a:pt x="1285" y="274"/>
                  </a:lnTo>
                  <a:lnTo>
                    <a:pt x="1277" y="240"/>
                  </a:lnTo>
                  <a:lnTo>
                    <a:pt x="1268" y="207"/>
                  </a:lnTo>
                  <a:lnTo>
                    <a:pt x="1257" y="178"/>
                  </a:lnTo>
                  <a:lnTo>
                    <a:pt x="1245" y="153"/>
                  </a:lnTo>
                  <a:lnTo>
                    <a:pt x="1232" y="136"/>
                  </a:lnTo>
                  <a:lnTo>
                    <a:pt x="1212" y="111"/>
                  </a:lnTo>
                  <a:lnTo>
                    <a:pt x="1186" y="82"/>
                  </a:lnTo>
                  <a:lnTo>
                    <a:pt x="1159" y="54"/>
                  </a:lnTo>
                  <a:lnTo>
                    <a:pt x="1131" y="29"/>
                  </a:lnTo>
                  <a:lnTo>
                    <a:pt x="1106" y="10"/>
                  </a:lnTo>
                  <a:lnTo>
                    <a:pt x="1088" y="0"/>
                  </a:lnTo>
                  <a:lnTo>
                    <a:pt x="1077" y="2"/>
                  </a:lnTo>
                  <a:lnTo>
                    <a:pt x="1050" y="40"/>
                  </a:lnTo>
                  <a:lnTo>
                    <a:pt x="1021" y="69"/>
                  </a:lnTo>
                  <a:lnTo>
                    <a:pt x="992" y="91"/>
                  </a:lnTo>
                  <a:lnTo>
                    <a:pt x="963" y="105"/>
                  </a:lnTo>
                  <a:lnTo>
                    <a:pt x="932" y="113"/>
                  </a:lnTo>
                  <a:lnTo>
                    <a:pt x="904" y="116"/>
                  </a:lnTo>
                  <a:lnTo>
                    <a:pt x="876" y="114"/>
                  </a:lnTo>
                  <a:lnTo>
                    <a:pt x="849" y="107"/>
                  </a:lnTo>
                  <a:lnTo>
                    <a:pt x="823" y="100"/>
                  </a:lnTo>
                  <a:lnTo>
                    <a:pt x="800" y="90"/>
                  </a:lnTo>
                  <a:lnTo>
                    <a:pt x="779" y="78"/>
                  </a:lnTo>
                  <a:lnTo>
                    <a:pt x="761" y="67"/>
                  </a:lnTo>
                  <a:lnTo>
                    <a:pt x="747" y="57"/>
                  </a:lnTo>
                  <a:lnTo>
                    <a:pt x="736" y="49"/>
                  </a:lnTo>
                  <a:lnTo>
                    <a:pt x="729" y="43"/>
                  </a:lnTo>
                  <a:lnTo>
                    <a:pt x="726" y="41"/>
                  </a:lnTo>
                  <a:close/>
                </a:path>
              </a:pathLst>
            </a:custGeom>
            <a:solidFill>
              <a:srgbClr val="D87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18" name="Freeform 116"/>
            <p:cNvSpPr>
              <a:spLocks/>
            </p:cNvSpPr>
            <p:nvPr/>
          </p:nvSpPr>
          <p:spPr bwMode="auto">
            <a:xfrm>
              <a:off x="471" y="1007"/>
              <a:ext cx="340" cy="417"/>
            </a:xfrm>
            <a:custGeom>
              <a:avLst/>
              <a:gdLst>
                <a:gd name="T0" fmla="*/ 0 w 1019"/>
                <a:gd name="T1" fmla="*/ 0 h 1249"/>
                <a:gd name="T2" fmla="*/ 0 w 1019"/>
                <a:gd name="T3" fmla="*/ 0 h 1249"/>
                <a:gd name="T4" fmla="*/ 0 w 1019"/>
                <a:gd name="T5" fmla="*/ 0 h 1249"/>
                <a:gd name="T6" fmla="*/ 0 w 1019"/>
                <a:gd name="T7" fmla="*/ 0 h 1249"/>
                <a:gd name="T8" fmla="*/ 0 w 1019"/>
                <a:gd name="T9" fmla="*/ 0 h 1249"/>
                <a:gd name="T10" fmla="*/ 0 w 1019"/>
                <a:gd name="T11" fmla="*/ 0 h 1249"/>
                <a:gd name="T12" fmla="*/ 0 w 1019"/>
                <a:gd name="T13" fmla="*/ 0 h 1249"/>
                <a:gd name="T14" fmla="*/ 0 w 1019"/>
                <a:gd name="T15" fmla="*/ 0 h 1249"/>
                <a:gd name="T16" fmla="*/ 0 w 1019"/>
                <a:gd name="T17" fmla="*/ 0 h 1249"/>
                <a:gd name="T18" fmla="*/ 0 w 1019"/>
                <a:gd name="T19" fmla="*/ 0 h 1249"/>
                <a:gd name="T20" fmla="*/ 0 w 1019"/>
                <a:gd name="T21" fmla="*/ 0 h 1249"/>
                <a:gd name="T22" fmla="*/ 0 w 1019"/>
                <a:gd name="T23" fmla="*/ 0 h 1249"/>
                <a:gd name="T24" fmla="*/ 0 w 1019"/>
                <a:gd name="T25" fmla="*/ 0 h 1249"/>
                <a:gd name="T26" fmla="*/ 0 w 1019"/>
                <a:gd name="T27" fmla="*/ 0 h 1249"/>
                <a:gd name="T28" fmla="*/ 0 w 1019"/>
                <a:gd name="T29" fmla="*/ 0 h 124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019"/>
                <a:gd name="T46" fmla="*/ 0 h 1249"/>
                <a:gd name="T47" fmla="*/ 1019 w 1019"/>
                <a:gd name="T48" fmla="*/ 1249 h 124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019" h="1249">
                  <a:moveTo>
                    <a:pt x="21" y="176"/>
                  </a:moveTo>
                  <a:lnTo>
                    <a:pt x="65" y="998"/>
                  </a:lnTo>
                  <a:lnTo>
                    <a:pt x="312" y="1003"/>
                  </a:lnTo>
                  <a:lnTo>
                    <a:pt x="312" y="1027"/>
                  </a:lnTo>
                  <a:lnTo>
                    <a:pt x="0" y="1058"/>
                  </a:lnTo>
                  <a:lnTo>
                    <a:pt x="0" y="1148"/>
                  </a:lnTo>
                  <a:lnTo>
                    <a:pt x="256" y="1249"/>
                  </a:lnTo>
                  <a:lnTo>
                    <a:pt x="958" y="1098"/>
                  </a:lnTo>
                  <a:lnTo>
                    <a:pt x="958" y="1043"/>
                  </a:lnTo>
                  <a:lnTo>
                    <a:pt x="738" y="1003"/>
                  </a:lnTo>
                  <a:lnTo>
                    <a:pt x="738" y="958"/>
                  </a:lnTo>
                  <a:lnTo>
                    <a:pt x="993" y="867"/>
                  </a:lnTo>
                  <a:lnTo>
                    <a:pt x="1019" y="20"/>
                  </a:lnTo>
                  <a:lnTo>
                    <a:pt x="181" y="0"/>
                  </a:lnTo>
                  <a:lnTo>
                    <a:pt x="21" y="176"/>
                  </a:lnTo>
                  <a:close/>
                </a:path>
              </a:pathLst>
            </a:custGeom>
            <a:solidFill>
              <a:srgbClr val="D8D8D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19" name="Freeform 117"/>
            <p:cNvSpPr>
              <a:spLocks/>
            </p:cNvSpPr>
            <p:nvPr/>
          </p:nvSpPr>
          <p:spPr bwMode="auto">
            <a:xfrm>
              <a:off x="523" y="1367"/>
              <a:ext cx="299" cy="118"/>
            </a:xfrm>
            <a:custGeom>
              <a:avLst/>
              <a:gdLst>
                <a:gd name="T0" fmla="*/ 0 w 896"/>
                <a:gd name="T1" fmla="*/ 0 h 356"/>
                <a:gd name="T2" fmla="*/ 0 w 896"/>
                <a:gd name="T3" fmla="*/ 0 h 356"/>
                <a:gd name="T4" fmla="*/ 0 w 896"/>
                <a:gd name="T5" fmla="*/ 0 h 356"/>
                <a:gd name="T6" fmla="*/ 0 w 896"/>
                <a:gd name="T7" fmla="*/ 0 h 356"/>
                <a:gd name="T8" fmla="*/ 0 w 896"/>
                <a:gd name="T9" fmla="*/ 0 h 356"/>
                <a:gd name="T10" fmla="*/ 0 w 896"/>
                <a:gd name="T11" fmla="*/ 0 h 356"/>
                <a:gd name="T12" fmla="*/ 0 w 896"/>
                <a:gd name="T13" fmla="*/ 0 h 35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96"/>
                <a:gd name="T22" fmla="*/ 0 h 356"/>
                <a:gd name="T23" fmla="*/ 896 w 896"/>
                <a:gd name="T24" fmla="*/ 356 h 35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96" h="356">
                  <a:moveTo>
                    <a:pt x="4" y="140"/>
                  </a:moveTo>
                  <a:lnTo>
                    <a:pt x="0" y="211"/>
                  </a:lnTo>
                  <a:lnTo>
                    <a:pt x="346" y="356"/>
                  </a:lnTo>
                  <a:lnTo>
                    <a:pt x="876" y="200"/>
                  </a:lnTo>
                  <a:lnTo>
                    <a:pt x="896" y="41"/>
                  </a:lnTo>
                  <a:lnTo>
                    <a:pt x="776" y="0"/>
                  </a:lnTo>
                  <a:lnTo>
                    <a:pt x="4" y="140"/>
                  </a:lnTo>
                  <a:close/>
                </a:path>
              </a:pathLst>
            </a:custGeom>
            <a:solidFill>
              <a:srgbClr val="BFB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20" name="Freeform 118"/>
            <p:cNvSpPr>
              <a:spLocks/>
            </p:cNvSpPr>
            <p:nvPr/>
          </p:nvSpPr>
          <p:spPr bwMode="auto">
            <a:xfrm>
              <a:off x="764" y="1375"/>
              <a:ext cx="58" cy="79"/>
            </a:xfrm>
            <a:custGeom>
              <a:avLst/>
              <a:gdLst>
                <a:gd name="T0" fmla="*/ 0 w 173"/>
                <a:gd name="T1" fmla="*/ 0 h 236"/>
                <a:gd name="T2" fmla="*/ 0 w 173"/>
                <a:gd name="T3" fmla="*/ 0 h 236"/>
                <a:gd name="T4" fmla="*/ 0 w 173"/>
                <a:gd name="T5" fmla="*/ 0 h 236"/>
                <a:gd name="T6" fmla="*/ 0 w 173"/>
                <a:gd name="T7" fmla="*/ 0 h 236"/>
                <a:gd name="T8" fmla="*/ 0 w 173"/>
                <a:gd name="T9" fmla="*/ 0 h 236"/>
                <a:gd name="T10" fmla="*/ 0 w 173"/>
                <a:gd name="T11" fmla="*/ 0 h 236"/>
                <a:gd name="T12" fmla="*/ 0 w 173"/>
                <a:gd name="T13" fmla="*/ 0 h 236"/>
                <a:gd name="T14" fmla="*/ 0 w 173"/>
                <a:gd name="T15" fmla="*/ 0 h 236"/>
                <a:gd name="T16" fmla="*/ 0 w 173"/>
                <a:gd name="T17" fmla="*/ 0 h 236"/>
                <a:gd name="T18" fmla="*/ 0 w 173"/>
                <a:gd name="T19" fmla="*/ 0 h 236"/>
                <a:gd name="T20" fmla="*/ 0 w 173"/>
                <a:gd name="T21" fmla="*/ 0 h 236"/>
                <a:gd name="T22" fmla="*/ 0 w 173"/>
                <a:gd name="T23" fmla="*/ 0 h 236"/>
                <a:gd name="T24" fmla="*/ 0 w 173"/>
                <a:gd name="T25" fmla="*/ 0 h 236"/>
                <a:gd name="T26" fmla="*/ 0 w 173"/>
                <a:gd name="T27" fmla="*/ 0 h 236"/>
                <a:gd name="T28" fmla="*/ 0 w 173"/>
                <a:gd name="T29" fmla="*/ 0 h 236"/>
                <a:gd name="T30" fmla="*/ 0 w 173"/>
                <a:gd name="T31" fmla="*/ 0 h 236"/>
                <a:gd name="T32" fmla="*/ 0 w 173"/>
                <a:gd name="T33" fmla="*/ 0 h 236"/>
                <a:gd name="T34" fmla="*/ 0 w 173"/>
                <a:gd name="T35" fmla="*/ 0 h 236"/>
                <a:gd name="T36" fmla="*/ 0 w 173"/>
                <a:gd name="T37" fmla="*/ 0 h 236"/>
                <a:gd name="T38" fmla="*/ 0 w 173"/>
                <a:gd name="T39" fmla="*/ 0 h 236"/>
                <a:gd name="T40" fmla="*/ 0 w 173"/>
                <a:gd name="T41" fmla="*/ 0 h 236"/>
                <a:gd name="T42" fmla="*/ 0 w 173"/>
                <a:gd name="T43" fmla="*/ 0 h 236"/>
                <a:gd name="T44" fmla="*/ 0 w 173"/>
                <a:gd name="T45" fmla="*/ 0 h 236"/>
                <a:gd name="T46" fmla="*/ 0 w 173"/>
                <a:gd name="T47" fmla="*/ 0 h 2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73"/>
                <a:gd name="T73" fmla="*/ 0 h 236"/>
                <a:gd name="T74" fmla="*/ 173 w 173"/>
                <a:gd name="T75" fmla="*/ 236 h 2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73" h="236">
                  <a:moveTo>
                    <a:pt x="5" y="67"/>
                  </a:moveTo>
                  <a:lnTo>
                    <a:pt x="6" y="72"/>
                  </a:lnTo>
                  <a:lnTo>
                    <a:pt x="4" y="80"/>
                  </a:lnTo>
                  <a:lnTo>
                    <a:pt x="3" y="88"/>
                  </a:lnTo>
                  <a:lnTo>
                    <a:pt x="6" y="97"/>
                  </a:lnTo>
                  <a:lnTo>
                    <a:pt x="17" y="109"/>
                  </a:lnTo>
                  <a:lnTo>
                    <a:pt x="29" y="120"/>
                  </a:lnTo>
                  <a:lnTo>
                    <a:pt x="41" y="131"/>
                  </a:lnTo>
                  <a:lnTo>
                    <a:pt x="54" y="140"/>
                  </a:lnTo>
                  <a:lnTo>
                    <a:pt x="65" y="149"/>
                  </a:lnTo>
                  <a:lnTo>
                    <a:pt x="74" y="156"/>
                  </a:lnTo>
                  <a:lnTo>
                    <a:pt x="80" y="160"/>
                  </a:lnTo>
                  <a:lnTo>
                    <a:pt x="82" y="161"/>
                  </a:lnTo>
                  <a:lnTo>
                    <a:pt x="133" y="236"/>
                  </a:lnTo>
                  <a:lnTo>
                    <a:pt x="173" y="41"/>
                  </a:lnTo>
                  <a:lnTo>
                    <a:pt x="68" y="0"/>
                  </a:lnTo>
                  <a:lnTo>
                    <a:pt x="64" y="2"/>
                  </a:lnTo>
                  <a:lnTo>
                    <a:pt x="54" y="5"/>
                  </a:lnTo>
                  <a:lnTo>
                    <a:pt x="41" y="11"/>
                  </a:lnTo>
                  <a:lnTo>
                    <a:pt x="27" y="19"/>
                  </a:lnTo>
                  <a:lnTo>
                    <a:pt x="13" y="29"/>
                  </a:lnTo>
                  <a:lnTo>
                    <a:pt x="4" y="39"/>
                  </a:lnTo>
                  <a:lnTo>
                    <a:pt x="0" y="52"/>
                  </a:lnTo>
                  <a:lnTo>
                    <a:pt x="5" y="67"/>
                  </a:lnTo>
                  <a:close/>
                </a:path>
              </a:pathLst>
            </a:custGeom>
            <a:solidFill>
              <a:srgbClr val="F2CC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21" name="Freeform 119"/>
            <p:cNvSpPr>
              <a:spLocks/>
            </p:cNvSpPr>
            <p:nvPr/>
          </p:nvSpPr>
          <p:spPr bwMode="auto">
            <a:xfrm>
              <a:off x="658" y="1392"/>
              <a:ext cx="91" cy="101"/>
            </a:xfrm>
            <a:custGeom>
              <a:avLst/>
              <a:gdLst>
                <a:gd name="T0" fmla="*/ 0 w 271"/>
                <a:gd name="T1" fmla="*/ 0 h 303"/>
                <a:gd name="T2" fmla="*/ 0 w 271"/>
                <a:gd name="T3" fmla="*/ 0 h 303"/>
                <a:gd name="T4" fmla="*/ 0 w 271"/>
                <a:gd name="T5" fmla="*/ 0 h 303"/>
                <a:gd name="T6" fmla="*/ 0 w 271"/>
                <a:gd name="T7" fmla="*/ 0 h 303"/>
                <a:gd name="T8" fmla="*/ 0 w 271"/>
                <a:gd name="T9" fmla="*/ 0 h 303"/>
                <a:gd name="T10" fmla="*/ 0 w 271"/>
                <a:gd name="T11" fmla="*/ 0 h 303"/>
                <a:gd name="T12" fmla="*/ 0 w 271"/>
                <a:gd name="T13" fmla="*/ 0 h 303"/>
                <a:gd name="T14" fmla="*/ 0 w 271"/>
                <a:gd name="T15" fmla="*/ 0 h 303"/>
                <a:gd name="T16" fmla="*/ 0 w 271"/>
                <a:gd name="T17" fmla="*/ 0 h 303"/>
                <a:gd name="T18" fmla="*/ 0 w 271"/>
                <a:gd name="T19" fmla="*/ 0 h 303"/>
                <a:gd name="T20" fmla="*/ 0 w 271"/>
                <a:gd name="T21" fmla="*/ 0 h 303"/>
                <a:gd name="T22" fmla="*/ 0 w 271"/>
                <a:gd name="T23" fmla="*/ 0 h 303"/>
                <a:gd name="T24" fmla="*/ 0 w 271"/>
                <a:gd name="T25" fmla="*/ 0 h 303"/>
                <a:gd name="T26" fmla="*/ 0 w 271"/>
                <a:gd name="T27" fmla="*/ 0 h 303"/>
                <a:gd name="T28" fmla="*/ 0 w 271"/>
                <a:gd name="T29" fmla="*/ 0 h 303"/>
                <a:gd name="T30" fmla="*/ 0 w 271"/>
                <a:gd name="T31" fmla="*/ 0 h 303"/>
                <a:gd name="T32" fmla="*/ 0 w 271"/>
                <a:gd name="T33" fmla="*/ 0 h 303"/>
                <a:gd name="T34" fmla="*/ 0 w 271"/>
                <a:gd name="T35" fmla="*/ 0 h 303"/>
                <a:gd name="T36" fmla="*/ 0 w 271"/>
                <a:gd name="T37" fmla="*/ 0 h 303"/>
                <a:gd name="T38" fmla="*/ 0 w 271"/>
                <a:gd name="T39" fmla="*/ 0 h 303"/>
                <a:gd name="T40" fmla="*/ 0 w 271"/>
                <a:gd name="T41" fmla="*/ 0 h 303"/>
                <a:gd name="T42" fmla="*/ 0 w 271"/>
                <a:gd name="T43" fmla="*/ 0 h 303"/>
                <a:gd name="T44" fmla="*/ 0 w 271"/>
                <a:gd name="T45" fmla="*/ 0 h 303"/>
                <a:gd name="T46" fmla="*/ 0 w 271"/>
                <a:gd name="T47" fmla="*/ 0 h 303"/>
                <a:gd name="T48" fmla="*/ 0 w 271"/>
                <a:gd name="T49" fmla="*/ 0 h 303"/>
                <a:gd name="T50" fmla="*/ 0 w 271"/>
                <a:gd name="T51" fmla="*/ 0 h 303"/>
                <a:gd name="T52" fmla="*/ 0 w 271"/>
                <a:gd name="T53" fmla="*/ 0 h 303"/>
                <a:gd name="T54" fmla="*/ 0 w 271"/>
                <a:gd name="T55" fmla="*/ 0 h 303"/>
                <a:gd name="T56" fmla="*/ 0 w 271"/>
                <a:gd name="T57" fmla="*/ 0 h 303"/>
                <a:gd name="T58" fmla="*/ 0 w 271"/>
                <a:gd name="T59" fmla="*/ 0 h 303"/>
                <a:gd name="T60" fmla="*/ 0 w 271"/>
                <a:gd name="T61" fmla="*/ 0 h 303"/>
                <a:gd name="T62" fmla="*/ 0 w 271"/>
                <a:gd name="T63" fmla="*/ 0 h 303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71"/>
                <a:gd name="T97" fmla="*/ 0 h 303"/>
                <a:gd name="T98" fmla="*/ 271 w 271"/>
                <a:gd name="T99" fmla="*/ 303 h 303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71" h="303">
                  <a:moveTo>
                    <a:pt x="0" y="54"/>
                  </a:moveTo>
                  <a:lnTo>
                    <a:pt x="11" y="72"/>
                  </a:lnTo>
                  <a:lnTo>
                    <a:pt x="21" y="93"/>
                  </a:lnTo>
                  <a:lnTo>
                    <a:pt x="27" y="117"/>
                  </a:lnTo>
                  <a:lnTo>
                    <a:pt x="31" y="144"/>
                  </a:lnTo>
                  <a:lnTo>
                    <a:pt x="29" y="161"/>
                  </a:lnTo>
                  <a:lnTo>
                    <a:pt x="28" y="182"/>
                  </a:lnTo>
                  <a:lnTo>
                    <a:pt x="28" y="203"/>
                  </a:lnTo>
                  <a:lnTo>
                    <a:pt x="28" y="227"/>
                  </a:lnTo>
                  <a:lnTo>
                    <a:pt x="31" y="249"/>
                  </a:lnTo>
                  <a:lnTo>
                    <a:pt x="36" y="270"/>
                  </a:lnTo>
                  <a:lnTo>
                    <a:pt x="46" y="287"/>
                  </a:lnTo>
                  <a:lnTo>
                    <a:pt x="60" y="299"/>
                  </a:lnTo>
                  <a:lnTo>
                    <a:pt x="79" y="303"/>
                  </a:lnTo>
                  <a:lnTo>
                    <a:pt x="103" y="298"/>
                  </a:lnTo>
                  <a:lnTo>
                    <a:pt x="129" y="286"/>
                  </a:lnTo>
                  <a:lnTo>
                    <a:pt x="155" y="271"/>
                  </a:lnTo>
                  <a:lnTo>
                    <a:pt x="179" y="254"/>
                  </a:lnTo>
                  <a:lnTo>
                    <a:pt x="198" y="239"/>
                  </a:lnTo>
                  <a:lnTo>
                    <a:pt x="212" y="228"/>
                  </a:lnTo>
                  <a:lnTo>
                    <a:pt x="216" y="224"/>
                  </a:lnTo>
                  <a:lnTo>
                    <a:pt x="218" y="221"/>
                  </a:lnTo>
                  <a:lnTo>
                    <a:pt x="225" y="211"/>
                  </a:lnTo>
                  <a:lnTo>
                    <a:pt x="233" y="197"/>
                  </a:lnTo>
                  <a:lnTo>
                    <a:pt x="243" y="179"/>
                  </a:lnTo>
                  <a:lnTo>
                    <a:pt x="253" y="162"/>
                  </a:lnTo>
                  <a:lnTo>
                    <a:pt x="263" y="146"/>
                  </a:lnTo>
                  <a:lnTo>
                    <a:pt x="269" y="132"/>
                  </a:lnTo>
                  <a:lnTo>
                    <a:pt x="271" y="123"/>
                  </a:lnTo>
                  <a:lnTo>
                    <a:pt x="271" y="98"/>
                  </a:lnTo>
                  <a:lnTo>
                    <a:pt x="268" y="59"/>
                  </a:lnTo>
                  <a:lnTo>
                    <a:pt x="258" y="21"/>
                  </a:lnTo>
                  <a:lnTo>
                    <a:pt x="241" y="3"/>
                  </a:lnTo>
                  <a:lnTo>
                    <a:pt x="231" y="4"/>
                  </a:lnTo>
                  <a:lnTo>
                    <a:pt x="222" y="10"/>
                  </a:lnTo>
                  <a:lnTo>
                    <a:pt x="217" y="20"/>
                  </a:lnTo>
                  <a:lnTo>
                    <a:pt x="212" y="31"/>
                  </a:lnTo>
                  <a:lnTo>
                    <a:pt x="208" y="43"/>
                  </a:lnTo>
                  <a:lnTo>
                    <a:pt x="206" y="54"/>
                  </a:lnTo>
                  <a:lnTo>
                    <a:pt x="205" y="60"/>
                  </a:lnTo>
                  <a:lnTo>
                    <a:pt x="205" y="63"/>
                  </a:lnTo>
                  <a:lnTo>
                    <a:pt x="204" y="61"/>
                  </a:lnTo>
                  <a:lnTo>
                    <a:pt x="201" y="56"/>
                  </a:lnTo>
                  <a:lnTo>
                    <a:pt x="196" y="47"/>
                  </a:lnTo>
                  <a:lnTo>
                    <a:pt x="191" y="37"/>
                  </a:lnTo>
                  <a:lnTo>
                    <a:pt x="186" y="27"/>
                  </a:lnTo>
                  <a:lnTo>
                    <a:pt x="180" y="17"/>
                  </a:lnTo>
                  <a:lnTo>
                    <a:pt x="175" y="8"/>
                  </a:lnTo>
                  <a:lnTo>
                    <a:pt x="170" y="3"/>
                  </a:lnTo>
                  <a:lnTo>
                    <a:pt x="167" y="2"/>
                  </a:lnTo>
                  <a:lnTo>
                    <a:pt x="160" y="0"/>
                  </a:lnTo>
                  <a:lnTo>
                    <a:pt x="150" y="2"/>
                  </a:lnTo>
                  <a:lnTo>
                    <a:pt x="138" y="3"/>
                  </a:lnTo>
                  <a:lnTo>
                    <a:pt x="124" y="5"/>
                  </a:lnTo>
                  <a:lnTo>
                    <a:pt x="109" y="8"/>
                  </a:lnTo>
                  <a:lnTo>
                    <a:pt x="93" y="11"/>
                  </a:lnTo>
                  <a:lnTo>
                    <a:pt x="77" y="15"/>
                  </a:lnTo>
                  <a:lnTo>
                    <a:pt x="61" y="19"/>
                  </a:lnTo>
                  <a:lnTo>
                    <a:pt x="46" y="24"/>
                  </a:lnTo>
                  <a:lnTo>
                    <a:pt x="32" y="29"/>
                  </a:lnTo>
                  <a:lnTo>
                    <a:pt x="20" y="34"/>
                  </a:lnTo>
                  <a:lnTo>
                    <a:pt x="10" y="38"/>
                  </a:lnTo>
                  <a:lnTo>
                    <a:pt x="3" y="44"/>
                  </a:lnTo>
                  <a:lnTo>
                    <a:pt x="0" y="49"/>
                  </a:lnTo>
                  <a:lnTo>
                    <a:pt x="0" y="54"/>
                  </a:lnTo>
                  <a:close/>
                </a:path>
              </a:pathLst>
            </a:custGeom>
            <a:solidFill>
              <a:srgbClr val="F2CC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22" name="Freeform 120"/>
            <p:cNvSpPr>
              <a:spLocks/>
            </p:cNvSpPr>
            <p:nvPr/>
          </p:nvSpPr>
          <p:spPr bwMode="auto">
            <a:xfrm>
              <a:off x="885" y="1409"/>
              <a:ext cx="247" cy="238"/>
            </a:xfrm>
            <a:custGeom>
              <a:avLst/>
              <a:gdLst>
                <a:gd name="T0" fmla="*/ 0 w 742"/>
                <a:gd name="T1" fmla="*/ 0 h 715"/>
                <a:gd name="T2" fmla="*/ 0 w 742"/>
                <a:gd name="T3" fmla="*/ 0 h 715"/>
                <a:gd name="T4" fmla="*/ 0 w 742"/>
                <a:gd name="T5" fmla="*/ 0 h 715"/>
                <a:gd name="T6" fmla="*/ 0 w 742"/>
                <a:gd name="T7" fmla="*/ 0 h 715"/>
                <a:gd name="T8" fmla="*/ 0 w 742"/>
                <a:gd name="T9" fmla="*/ 0 h 715"/>
                <a:gd name="T10" fmla="*/ 0 w 742"/>
                <a:gd name="T11" fmla="*/ 0 h 715"/>
                <a:gd name="T12" fmla="*/ 0 w 742"/>
                <a:gd name="T13" fmla="*/ 0 h 715"/>
                <a:gd name="T14" fmla="*/ 0 w 742"/>
                <a:gd name="T15" fmla="*/ 0 h 715"/>
                <a:gd name="T16" fmla="*/ 0 w 742"/>
                <a:gd name="T17" fmla="*/ 0 h 715"/>
                <a:gd name="T18" fmla="*/ 0 w 742"/>
                <a:gd name="T19" fmla="*/ 0 h 715"/>
                <a:gd name="T20" fmla="*/ 0 w 742"/>
                <a:gd name="T21" fmla="*/ 0 h 715"/>
                <a:gd name="T22" fmla="*/ 0 w 742"/>
                <a:gd name="T23" fmla="*/ 0 h 715"/>
                <a:gd name="T24" fmla="*/ 0 w 742"/>
                <a:gd name="T25" fmla="*/ 0 h 715"/>
                <a:gd name="T26" fmla="*/ 0 w 742"/>
                <a:gd name="T27" fmla="*/ 0 h 715"/>
                <a:gd name="T28" fmla="*/ 0 w 742"/>
                <a:gd name="T29" fmla="*/ 0 h 715"/>
                <a:gd name="T30" fmla="*/ 0 w 742"/>
                <a:gd name="T31" fmla="*/ 0 h 715"/>
                <a:gd name="T32" fmla="*/ 0 w 742"/>
                <a:gd name="T33" fmla="*/ 0 h 715"/>
                <a:gd name="T34" fmla="*/ 0 w 742"/>
                <a:gd name="T35" fmla="*/ 0 h 715"/>
                <a:gd name="T36" fmla="*/ 0 w 742"/>
                <a:gd name="T37" fmla="*/ 0 h 715"/>
                <a:gd name="T38" fmla="*/ 0 w 742"/>
                <a:gd name="T39" fmla="*/ 0 h 715"/>
                <a:gd name="T40" fmla="*/ 0 w 742"/>
                <a:gd name="T41" fmla="*/ 0 h 715"/>
                <a:gd name="T42" fmla="*/ 0 w 742"/>
                <a:gd name="T43" fmla="*/ 0 h 715"/>
                <a:gd name="T44" fmla="*/ 0 w 742"/>
                <a:gd name="T45" fmla="*/ 0 h 715"/>
                <a:gd name="T46" fmla="*/ 0 w 742"/>
                <a:gd name="T47" fmla="*/ 0 h 715"/>
                <a:gd name="T48" fmla="*/ 0 w 742"/>
                <a:gd name="T49" fmla="*/ 0 h 715"/>
                <a:gd name="T50" fmla="*/ 0 w 742"/>
                <a:gd name="T51" fmla="*/ 0 h 715"/>
                <a:gd name="T52" fmla="*/ 0 w 742"/>
                <a:gd name="T53" fmla="*/ 0 h 715"/>
                <a:gd name="T54" fmla="*/ 0 w 742"/>
                <a:gd name="T55" fmla="*/ 0 h 715"/>
                <a:gd name="T56" fmla="*/ 0 w 742"/>
                <a:gd name="T57" fmla="*/ 0 h 715"/>
                <a:gd name="T58" fmla="*/ 0 w 742"/>
                <a:gd name="T59" fmla="*/ 0 h 715"/>
                <a:gd name="T60" fmla="*/ 0 w 742"/>
                <a:gd name="T61" fmla="*/ 0 h 715"/>
                <a:gd name="T62" fmla="*/ 0 w 742"/>
                <a:gd name="T63" fmla="*/ 0 h 715"/>
                <a:gd name="T64" fmla="*/ 0 w 742"/>
                <a:gd name="T65" fmla="*/ 0 h 715"/>
                <a:gd name="T66" fmla="*/ 0 w 742"/>
                <a:gd name="T67" fmla="*/ 0 h 715"/>
                <a:gd name="T68" fmla="*/ 0 w 742"/>
                <a:gd name="T69" fmla="*/ 0 h 715"/>
                <a:gd name="T70" fmla="*/ 0 w 742"/>
                <a:gd name="T71" fmla="*/ 0 h 715"/>
                <a:gd name="T72" fmla="*/ 0 w 742"/>
                <a:gd name="T73" fmla="*/ 0 h 715"/>
                <a:gd name="T74" fmla="*/ 0 w 742"/>
                <a:gd name="T75" fmla="*/ 0 h 715"/>
                <a:gd name="T76" fmla="*/ 0 w 742"/>
                <a:gd name="T77" fmla="*/ 0 h 715"/>
                <a:gd name="T78" fmla="*/ 0 w 742"/>
                <a:gd name="T79" fmla="*/ 0 h 715"/>
                <a:gd name="T80" fmla="*/ 0 w 742"/>
                <a:gd name="T81" fmla="*/ 0 h 715"/>
                <a:gd name="T82" fmla="*/ 0 w 742"/>
                <a:gd name="T83" fmla="*/ 0 h 715"/>
                <a:gd name="T84" fmla="*/ 0 w 742"/>
                <a:gd name="T85" fmla="*/ 0 h 715"/>
                <a:gd name="T86" fmla="*/ 0 w 742"/>
                <a:gd name="T87" fmla="*/ 0 h 715"/>
                <a:gd name="T88" fmla="*/ 0 w 742"/>
                <a:gd name="T89" fmla="*/ 0 h 715"/>
                <a:gd name="T90" fmla="*/ 0 w 742"/>
                <a:gd name="T91" fmla="*/ 0 h 71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742"/>
                <a:gd name="T139" fmla="*/ 0 h 715"/>
                <a:gd name="T140" fmla="*/ 742 w 742"/>
                <a:gd name="T141" fmla="*/ 715 h 71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742" h="715">
                  <a:moveTo>
                    <a:pt x="125" y="86"/>
                  </a:moveTo>
                  <a:lnTo>
                    <a:pt x="109" y="97"/>
                  </a:lnTo>
                  <a:lnTo>
                    <a:pt x="92" y="114"/>
                  </a:lnTo>
                  <a:lnTo>
                    <a:pt x="76" y="138"/>
                  </a:lnTo>
                  <a:lnTo>
                    <a:pt x="61" y="164"/>
                  </a:lnTo>
                  <a:lnTo>
                    <a:pt x="48" y="192"/>
                  </a:lnTo>
                  <a:lnTo>
                    <a:pt x="37" y="221"/>
                  </a:lnTo>
                  <a:lnTo>
                    <a:pt x="29" y="246"/>
                  </a:lnTo>
                  <a:lnTo>
                    <a:pt x="25" y="266"/>
                  </a:lnTo>
                  <a:lnTo>
                    <a:pt x="15" y="359"/>
                  </a:lnTo>
                  <a:lnTo>
                    <a:pt x="8" y="449"/>
                  </a:lnTo>
                  <a:lnTo>
                    <a:pt x="2" y="517"/>
                  </a:lnTo>
                  <a:lnTo>
                    <a:pt x="0" y="544"/>
                  </a:lnTo>
                  <a:lnTo>
                    <a:pt x="1" y="549"/>
                  </a:lnTo>
                  <a:lnTo>
                    <a:pt x="4" y="562"/>
                  </a:lnTo>
                  <a:lnTo>
                    <a:pt x="11" y="583"/>
                  </a:lnTo>
                  <a:lnTo>
                    <a:pt x="21" y="607"/>
                  </a:lnTo>
                  <a:lnTo>
                    <a:pt x="35" y="633"/>
                  </a:lnTo>
                  <a:lnTo>
                    <a:pt x="54" y="658"/>
                  </a:lnTo>
                  <a:lnTo>
                    <a:pt x="80" y="678"/>
                  </a:lnTo>
                  <a:lnTo>
                    <a:pt x="112" y="695"/>
                  </a:lnTo>
                  <a:lnTo>
                    <a:pt x="137" y="702"/>
                  </a:lnTo>
                  <a:lnTo>
                    <a:pt x="162" y="709"/>
                  </a:lnTo>
                  <a:lnTo>
                    <a:pt x="186" y="712"/>
                  </a:lnTo>
                  <a:lnTo>
                    <a:pt x="208" y="714"/>
                  </a:lnTo>
                  <a:lnTo>
                    <a:pt x="229" y="715"/>
                  </a:lnTo>
                  <a:lnTo>
                    <a:pt x="250" y="715"/>
                  </a:lnTo>
                  <a:lnTo>
                    <a:pt x="269" y="713"/>
                  </a:lnTo>
                  <a:lnTo>
                    <a:pt x="286" y="711"/>
                  </a:lnTo>
                  <a:lnTo>
                    <a:pt x="302" y="708"/>
                  </a:lnTo>
                  <a:lnTo>
                    <a:pt x="316" y="704"/>
                  </a:lnTo>
                  <a:lnTo>
                    <a:pt x="329" y="701"/>
                  </a:lnTo>
                  <a:lnTo>
                    <a:pt x="339" y="698"/>
                  </a:lnTo>
                  <a:lnTo>
                    <a:pt x="347" y="695"/>
                  </a:lnTo>
                  <a:lnTo>
                    <a:pt x="353" y="692"/>
                  </a:lnTo>
                  <a:lnTo>
                    <a:pt x="357" y="691"/>
                  </a:lnTo>
                  <a:lnTo>
                    <a:pt x="358" y="690"/>
                  </a:lnTo>
                  <a:lnTo>
                    <a:pt x="361" y="689"/>
                  </a:lnTo>
                  <a:lnTo>
                    <a:pt x="371" y="686"/>
                  </a:lnTo>
                  <a:lnTo>
                    <a:pt x="387" y="681"/>
                  </a:lnTo>
                  <a:lnTo>
                    <a:pt x="407" y="674"/>
                  </a:lnTo>
                  <a:lnTo>
                    <a:pt x="431" y="665"/>
                  </a:lnTo>
                  <a:lnTo>
                    <a:pt x="458" y="657"/>
                  </a:lnTo>
                  <a:lnTo>
                    <a:pt x="487" y="646"/>
                  </a:lnTo>
                  <a:lnTo>
                    <a:pt x="516" y="635"/>
                  </a:lnTo>
                  <a:lnTo>
                    <a:pt x="547" y="624"/>
                  </a:lnTo>
                  <a:lnTo>
                    <a:pt x="576" y="612"/>
                  </a:lnTo>
                  <a:lnTo>
                    <a:pt x="604" y="601"/>
                  </a:lnTo>
                  <a:lnTo>
                    <a:pt x="629" y="591"/>
                  </a:lnTo>
                  <a:lnTo>
                    <a:pt x="652" y="580"/>
                  </a:lnTo>
                  <a:lnTo>
                    <a:pt x="669" y="570"/>
                  </a:lnTo>
                  <a:lnTo>
                    <a:pt x="682" y="562"/>
                  </a:lnTo>
                  <a:lnTo>
                    <a:pt x="689" y="555"/>
                  </a:lnTo>
                  <a:lnTo>
                    <a:pt x="706" y="510"/>
                  </a:lnTo>
                  <a:lnTo>
                    <a:pt x="720" y="451"/>
                  </a:lnTo>
                  <a:lnTo>
                    <a:pt x="732" y="381"/>
                  </a:lnTo>
                  <a:lnTo>
                    <a:pt x="740" y="306"/>
                  </a:lnTo>
                  <a:lnTo>
                    <a:pt x="742" y="233"/>
                  </a:lnTo>
                  <a:lnTo>
                    <a:pt x="739" y="165"/>
                  </a:lnTo>
                  <a:lnTo>
                    <a:pt x="729" y="111"/>
                  </a:lnTo>
                  <a:lnTo>
                    <a:pt x="713" y="74"/>
                  </a:lnTo>
                  <a:lnTo>
                    <a:pt x="690" y="49"/>
                  </a:lnTo>
                  <a:lnTo>
                    <a:pt x="668" y="31"/>
                  </a:lnTo>
                  <a:lnTo>
                    <a:pt x="648" y="18"/>
                  </a:lnTo>
                  <a:lnTo>
                    <a:pt x="630" y="9"/>
                  </a:lnTo>
                  <a:lnTo>
                    <a:pt x="614" y="4"/>
                  </a:lnTo>
                  <a:lnTo>
                    <a:pt x="602" y="1"/>
                  </a:lnTo>
                  <a:lnTo>
                    <a:pt x="594" y="0"/>
                  </a:lnTo>
                  <a:lnTo>
                    <a:pt x="592" y="0"/>
                  </a:lnTo>
                  <a:lnTo>
                    <a:pt x="590" y="0"/>
                  </a:lnTo>
                  <a:lnTo>
                    <a:pt x="585" y="0"/>
                  </a:lnTo>
                  <a:lnTo>
                    <a:pt x="576" y="0"/>
                  </a:lnTo>
                  <a:lnTo>
                    <a:pt x="564" y="0"/>
                  </a:lnTo>
                  <a:lnTo>
                    <a:pt x="549" y="1"/>
                  </a:lnTo>
                  <a:lnTo>
                    <a:pt x="532" y="1"/>
                  </a:lnTo>
                  <a:lnTo>
                    <a:pt x="513" y="3"/>
                  </a:lnTo>
                  <a:lnTo>
                    <a:pt x="491" y="4"/>
                  </a:lnTo>
                  <a:lnTo>
                    <a:pt x="469" y="6"/>
                  </a:lnTo>
                  <a:lnTo>
                    <a:pt x="445" y="7"/>
                  </a:lnTo>
                  <a:lnTo>
                    <a:pt x="420" y="10"/>
                  </a:lnTo>
                  <a:lnTo>
                    <a:pt x="395" y="13"/>
                  </a:lnTo>
                  <a:lnTo>
                    <a:pt x="369" y="17"/>
                  </a:lnTo>
                  <a:lnTo>
                    <a:pt x="343" y="22"/>
                  </a:lnTo>
                  <a:lnTo>
                    <a:pt x="318" y="26"/>
                  </a:lnTo>
                  <a:lnTo>
                    <a:pt x="293" y="33"/>
                  </a:lnTo>
                  <a:lnTo>
                    <a:pt x="262" y="42"/>
                  </a:lnTo>
                  <a:lnTo>
                    <a:pt x="233" y="49"/>
                  </a:lnTo>
                  <a:lnTo>
                    <a:pt x="209" y="57"/>
                  </a:lnTo>
                  <a:lnTo>
                    <a:pt x="188" y="63"/>
                  </a:lnTo>
                  <a:lnTo>
                    <a:pt x="169" y="69"/>
                  </a:lnTo>
                  <a:lnTo>
                    <a:pt x="153" y="75"/>
                  </a:lnTo>
                  <a:lnTo>
                    <a:pt x="139" y="81"/>
                  </a:lnTo>
                  <a:lnTo>
                    <a:pt x="125" y="86"/>
                  </a:lnTo>
                  <a:close/>
                </a:path>
              </a:pathLst>
            </a:custGeom>
            <a:solidFill>
              <a:srgbClr val="59A35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23" name="Freeform 121"/>
            <p:cNvSpPr>
              <a:spLocks/>
            </p:cNvSpPr>
            <p:nvPr/>
          </p:nvSpPr>
          <p:spPr bwMode="auto">
            <a:xfrm>
              <a:off x="989" y="1469"/>
              <a:ext cx="105" cy="230"/>
            </a:xfrm>
            <a:custGeom>
              <a:avLst/>
              <a:gdLst>
                <a:gd name="T0" fmla="*/ 0 w 317"/>
                <a:gd name="T1" fmla="*/ 0 h 690"/>
                <a:gd name="T2" fmla="*/ 0 w 317"/>
                <a:gd name="T3" fmla="*/ 0 h 690"/>
                <a:gd name="T4" fmla="*/ 0 w 317"/>
                <a:gd name="T5" fmla="*/ 0 h 690"/>
                <a:gd name="T6" fmla="*/ 0 w 317"/>
                <a:gd name="T7" fmla="*/ 0 h 690"/>
                <a:gd name="T8" fmla="*/ 0 w 317"/>
                <a:gd name="T9" fmla="*/ 0 h 690"/>
                <a:gd name="T10" fmla="*/ 0 w 317"/>
                <a:gd name="T11" fmla="*/ 0 h 690"/>
                <a:gd name="T12" fmla="*/ 0 w 317"/>
                <a:gd name="T13" fmla="*/ 0 h 690"/>
                <a:gd name="T14" fmla="*/ 0 w 317"/>
                <a:gd name="T15" fmla="*/ 0 h 690"/>
                <a:gd name="T16" fmla="*/ 0 w 317"/>
                <a:gd name="T17" fmla="*/ 0 h 690"/>
                <a:gd name="T18" fmla="*/ 0 w 317"/>
                <a:gd name="T19" fmla="*/ 0 h 690"/>
                <a:gd name="T20" fmla="*/ 0 w 317"/>
                <a:gd name="T21" fmla="*/ 0 h 690"/>
                <a:gd name="T22" fmla="*/ 0 w 317"/>
                <a:gd name="T23" fmla="*/ 0 h 690"/>
                <a:gd name="T24" fmla="*/ 0 w 317"/>
                <a:gd name="T25" fmla="*/ 0 h 690"/>
                <a:gd name="T26" fmla="*/ 0 w 317"/>
                <a:gd name="T27" fmla="*/ 0 h 690"/>
                <a:gd name="T28" fmla="*/ 0 w 317"/>
                <a:gd name="T29" fmla="*/ 0 h 690"/>
                <a:gd name="T30" fmla="*/ 0 w 317"/>
                <a:gd name="T31" fmla="*/ 0 h 690"/>
                <a:gd name="T32" fmla="*/ 0 w 317"/>
                <a:gd name="T33" fmla="*/ 0 h 690"/>
                <a:gd name="T34" fmla="*/ 0 w 317"/>
                <a:gd name="T35" fmla="*/ 0 h 690"/>
                <a:gd name="T36" fmla="*/ 0 w 317"/>
                <a:gd name="T37" fmla="*/ 0 h 690"/>
                <a:gd name="T38" fmla="*/ 0 w 317"/>
                <a:gd name="T39" fmla="*/ 0 h 69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17"/>
                <a:gd name="T61" fmla="*/ 0 h 690"/>
                <a:gd name="T62" fmla="*/ 317 w 317"/>
                <a:gd name="T63" fmla="*/ 690 h 690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17" h="690">
                  <a:moveTo>
                    <a:pt x="94" y="46"/>
                  </a:moveTo>
                  <a:lnTo>
                    <a:pt x="0" y="690"/>
                  </a:lnTo>
                  <a:lnTo>
                    <a:pt x="216" y="690"/>
                  </a:lnTo>
                  <a:lnTo>
                    <a:pt x="317" y="29"/>
                  </a:lnTo>
                  <a:lnTo>
                    <a:pt x="317" y="28"/>
                  </a:lnTo>
                  <a:lnTo>
                    <a:pt x="317" y="24"/>
                  </a:lnTo>
                  <a:lnTo>
                    <a:pt x="316" y="21"/>
                  </a:lnTo>
                  <a:lnTo>
                    <a:pt x="312" y="16"/>
                  </a:lnTo>
                  <a:lnTo>
                    <a:pt x="303" y="11"/>
                  </a:lnTo>
                  <a:lnTo>
                    <a:pt x="291" y="6"/>
                  </a:lnTo>
                  <a:lnTo>
                    <a:pt x="272" y="3"/>
                  </a:lnTo>
                  <a:lnTo>
                    <a:pt x="246" y="0"/>
                  </a:lnTo>
                  <a:lnTo>
                    <a:pt x="215" y="2"/>
                  </a:lnTo>
                  <a:lnTo>
                    <a:pt x="187" y="6"/>
                  </a:lnTo>
                  <a:lnTo>
                    <a:pt x="162" y="13"/>
                  </a:lnTo>
                  <a:lnTo>
                    <a:pt x="139" y="21"/>
                  </a:lnTo>
                  <a:lnTo>
                    <a:pt x="121" y="31"/>
                  </a:lnTo>
                  <a:lnTo>
                    <a:pt x="106" y="38"/>
                  </a:lnTo>
                  <a:lnTo>
                    <a:pt x="97" y="44"/>
                  </a:lnTo>
                  <a:lnTo>
                    <a:pt x="94" y="46"/>
                  </a:lnTo>
                  <a:close/>
                </a:path>
              </a:pathLst>
            </a:custGeom>
            <a:solidFill>
              <a:srgbClr val="A5A5A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24" name="Freeform 122"/>
            <p:cNvSpPr>
              <a:spLocks/>
            </p:cNvSpPr>
            <p:nvPr/>
          </p:nvSpPr>
          <p:spPr bwMode="auto">
            <a:xfrm>
              <a:off x="475" y="1227"/>
              <a:ext cx="621" cy="313"/>
            </a:xfrm>
            <a:custGeom>
              <a:avLst/>
              <a:gdLst>
                <a:gd name="T0" fmla="*/ 0 w 1863"/>
                <a:gd name="T1" fmla="*/ 0 h 940"/>
                <a:gd name="T2" fmla="*/ 0 w 1863"/>
                <a:gd name="T3" fmla="*/ 0 h 940"/>
                <a:gd name="T4" fmla="*/ 0 w 1863"/>
                <a:gd name="T5" fmla="*/ 0 h 940"/>
                <a:gd name="T6" fmla="*/ 0 w 1863"/>
                <a:gd name="T7" fmla="*/ 0 h 940"/>
                <a:gd name="T8" fmla="*/ 0 w 1863"/>
                <a:gd name="T9" fmla="*/ 0 h 940"/>
                <a:gd name="T10" fmla="*/ 0 w 1863"/>
                <a:gd name="T11" fmla="*/ 0 h 940"/>
                <a:gd name="T12" fmla="*/ 0 w 1863"/>
                <a:gd name="T13" fmla="*/ 0 h 940"/>
                <a:gd name="T14" fmla="*/ 0 w 1863"/>
                <a:gd name="T15" fmla="*/ 0 h 940"/>
                <a:gd name="T16" fmla="*/ 0 w 1863"/>
                <a:gd name="T17" fmla="*/ 0 h 940"/>
                <a:gd name="T18" fmla="*/ 0 w 1863"/>
                <a:gd name="T19" fmla="*/ 0 h 940"/>
                <a:gd name="T20" fmla="*/ 0 w 1863"/>
                <a:gd name="T21" fmla="*/ 0 h 940"/>
                <a:gd name="T22" fmla="*/ 0 w 1863"/>
                <a:gd name="T23" fmla="*/ 0 h 940"/>
                <a:gd name="T24" fmla="*/ 0 w 1863"/>
                <a:gd name="T25" fmla="*/ 0 h 940"/>
                <a:gd name="T26" fmla="*/ 0 w 1863"/>
                <a:gd name="T27" fmla="*/ 0 h 940"/>
                <a:gd name="T28" fmla="*/ 0 w 1863"/>
                <a:gd name="T29" fmla="*/ 0 h 940"/>
                <a:gd name="T30" fmla="*/ 0 w 1863"/>
                <a:gd name="T31" fmla="*/ 0 h 940"/>
                <a:gd name="T32" fmla="*/ 0 w 1863"/>
                <a:gd name="T33" fmla="*/ 0 h 940"/>
                <a:gd name="T34" fmla="*/ 0 w 1863"/>
                <a:gd name="T35" fmla="*/ 0 h 940"/>
                <a:gd name="T36" fmla="*/ 0 w 1863"/>
                <a:gd name="T37" fmla="*/ 0 h 940"/>
                <a:gd name="T38" fmla="*/ 0 w 1863"/>
                <a:gd name="T39" fmla="*/ 0 h 940"/>
                <a:gd name="T40" fmla="*/ 0 w 1863"/>
                <a:gd name="T41" fmla="*/ 0 h 940"/>
                <a:gd name="T42" fmla="*/ 0 w 1863"/>
                <a:gd name="T43" fmla="*/ 0 h 940"/>
                <a:gd name="T44" fmla="*/ 0 w 1863"/>
                <a:gd name="T45" fmla="*/ 0 h 940"/>
                <a:gd name="T46" fmla="*/ 0 w 1863"/>
                <a:gd name="T47" fmla="*/ 0 h 940"/>
                <a:gd name="T48" fmla="*/ 0 w 1863"/>
                <a:gd name="T49" fmla="*/ 0 h 940"/>
                <a:gd name="T50" fmla="*/ 0 w 1863"/>
                <a:gd name="T51" fmla="*/ 0 h 940"/>
                <a:gd name="T52" fmla="*/ 0 w 1863"/>
                <a:gd name="T53" fmla="*/ 0 h 940"/>
                <a:gd name="T54" fmla="*/ 0 w 1863"/>
                <a:gd name="T55" fmla="*/ 0 h 940"/>
                <a:gd name="T56" fmla="*/ 0 w 1863"/>
                <a:gd name="T57" fmla="*/ 0 h 940"/>
                <a:gd name="T58" fmla="*/ 0 w 1863"/>
                <a:gd name="T59" fmla="*/ 0 h 940"/>
                <a:gd name="T60" fmla="*/ 0 w 1863"/>
                <a:gd name="T61" fmla="*/ 0 h 940"/>
                <a:gd name="T62" fmla="*/ 0 w 1863"/>
                <a:gd name="T63" fmla="*/ 0 h 940"/>
                <a:gd name="T64" fmla="*/ 0 w 1863"/>
                <a:gd name="T65" fmla="*/ 0 h 940"/>
                <a:gd name="T66" fmla="*/ 0 w 1863"/>
                <a:gd name="T67" fmla="*/ 0 h 940"/>
                <a:gd name="T68" fmla="*/ 0 w 1863"/>
                <a:gd name="T69" fmla="*/ 0 h 940"/>
                <a:gd name="T70" fmla="*/ 0 w 1863"/>
                <a:gd name="T71" fmla="*/ 0 h 940"/>
                <a:gd name="T72" fmla="*/ 0 w 1863"/>
                <a:gd name="T73" fmla="*/ 0 h 940"/>
                <a:gd name="T74" fmla="*/ 0 w 1863"/>
                <a:gd name="T75" fmla="*/ 0 h 940"/>
                <a:gd name="T76" fmla="*/ 0 w 1863"/>
                <a:gd name="T77" fmla="*/ 0 h 940"/>
                <a:gd name="T78" fmla="*/ 0 w 1863"/>
                <a:gd name="T79" fmla="*/ 0 h 940"/>
                <a:gd name="T80" fmla="*/ 0 w 1863"/>
                <a:gd name="T81" fmla="*/ 0 h 940"/>
                <a:gd name="T82" fmla="*/ 0 w 1863"/>
                <a:gd name="T83" fmla="*/ 0 h 940"/>
                <a:gd name="T84" fmla="*/ 0 w 1863"/>
                <a:gd name="T85" fmla="*/ 0 h 940"/>
                <a:gd name="T86" fmla="*/ 0 w 1863"/>
                <a:gd name="T87" fmla="*/ 0 h 940"/>
                <a:gd name="T88" fmla="*/ 0 w 1863"/>
                <a:gd name="T89" fmla="*/ 0 h 940"/>
                <a:gd name="T90" fmla="*/ 0 w 1863"/>
                <a:gd name="T91" fmla="*/ 0 h 940"/>
                <a:gd name="T92" fmla="*/ 0 w 1863"/>
                <a:gd name="T93" fmla="*/ 0 h 940"/>
                <a:gd name="T94" fmla="*/ 0 w 1863"/>
                <a:gd name="T95" fmla="*/ 0 h 940"/>
                <a:gd name="T96" fmla="*/ 0 w 1863"/>
                <a:gd name="T97" fmla="*/ 0 h 940"/>
                <a:gd name="T98" fmla="*/ 0 w 1863"/>
                <a:gd name="T99" fmla="*/ 0 h 940"/>
                <a:gd name="T100" fmla="*/ 0 w 1863"/>
                <a:gd name="T101" fmla="*/ 0 h 940"/>
                <a:gd name="T102" fmla="*/ 0 w 1863"/>
                <a:gd name="T103" fmla="*/ 0 h 940"/>
                <a:gd name="T104" fmla="*/ 0 w 1863"/>
                <a:gd name="T105" fmla="*/ 0 h 940"/>
                <a:gd name="T106" fmla="*/ 0 w 1863"/>
                <a:gd name="T107" fmla="*/ 0 h 940"/>
                <a:gd name="T108" fmla="*/ 0 w 1863"/>
                <a:gd name="T109" fmla="*/ 0 h 940"/>
                <a:gd name="T110" fmla="*/ 0 w 1863"/>
                <a:gd name="T111" fmla="*/ 0 h 940"/>
                <a:gd name="T112" fmla="*/ 0 w 1863"/>
                <a:gd name="T113" fmla="*/ 0 h 940"/>
                <a:gd name="T114" fmla="*/ 0 w 1863"/>
                <a:gd name="T115" fmla="*/ 0 h 940"/>
                <a:gd name="T116" fmla="*/ 0 w 1863"/>
                <a:gd name="T117" fmla="*/ 0 h 940"/>
                <a:gd name="T118" fmla="*/ 0 w 1863"/>
                <a:gd name="T119" fmla="*/ 0 h 94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863"/>
                <a:gd name="T181" fmla="*/ 0 h 940"/>
                <a:gd name="T182" fmla="*/ 1863 w 1863"/>
                <a:gd name="T183" fmla="*/ 940 h 94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863" h="940">
                  <a:moveTo>
                    <a:pt x="894" y="802"/>
                  </a:moveTo>
                  <a:lnTo>
                    <a:pt x="968" y="777"/>
                  </a:lnTo>
                  <a:lnTo>
                    <a:pt x="967" y="793"/>
                  </a:lnTo>
                  <a:lnTo>
                    <a:pt x="965" y="809"/>
                  </a:lnTo>
                  <a:lnTo>
                    <a:pt x="962" y="825"/>
                  </a:lnTo>
                  <a:lnTo>
                    <a:pt x="958" y="841"/>
                  </a:lnTo>
                  <a:lnTo>
                    <a:pt x="952" y="858"/>
                  </a:lnTo>
                  <a:lnTo>
                    <a:pt x="943" y="872"/>
                  </a:lnTo>
                  <a:lnTo>
                    <a:pt x="932" y="885"/>
                  </a:lnTo>
                  <a:lnTo>
                    <a:pt x="918" y="896"/>
                  </a:lnTo>
                  <a:lnTo>
                    <a:pt x="904" y="898"/>
                  </a:lnTo>
                  <a:lnTo>
                    <a:pt x="890" y="896"/>
                  </a:lnTo>
                  <a:lnTo>
                    <a:pt x="876" y="890"/>
                  </a:lnTo>
                  <a:lnTo>
                    <a:pt x="862" y="882"/>
                  </a:lnTo>
                  <a:lnTo>
                    <a:pt x="848" y="871"/>
                  </a:lnTo>
                  <a:lnTo>
                    <a:pt x="837" y="859"/>
                  </a:lnTo>
                  <a:lnTo>
                    <a:pt x="826" y="844"/>
                  </a:lnTo>
                  <a:lnTo>
                    <a:pt x="817" y="828"/>
                  </a:lnTo>
                  <a:lnTo>
                    <a:pt x="894" y="802"/>
                  </a:lnTo>
                  <a:lnTo>
                    <a:pt x="888" y="773"/>
                  </a:lnTo>
                  <a:lnTo>
                    <a:pt x="807" y="801"/>
                  </a:lnTo>
                  <a:lnTo>
                    <a:pt x="800" y="795"/>
                  </a:lnTo>
                  <a:lnTo>
                    <a:pt x="793" y="785"/>
                  </a:lnTo>
                  <a:lnTo>
                    <a:pt x="789" y="774"/>
                  </a:lnTo>
                  <a:lnTo>
                    <a:pt x="782" y="763"/>
                  </a:lnTo>
                  <a:lnTo>
                    <a:pt x="794" y="758"/>
                  </a:lnTo>
                  <a:lnTo>
                    <a:pt x="808" y="754"/>
                  </a:lnTo>
                  <a:lnTo>
                    <a:pt x="822" y="748"/>
                  </a:lnTo>
                  <a:lnTo>
                    <a:pt x="838" y="743"/>
                  </a:lnTo>
                  <a:lnTo>
                    <a:pt x="853" y="737"/>
                  </a:lnTo>
                  <a:lnTo>
                    <a:pt x="868" y="733"/>
                  </a:lnTo>
                  <a:lnTo>
                    <a:pt x="881" y="729"/>
                  </a:lnTo>
                  <a:lnTo>
                    <a:pt x="894" y="724"/>
                  </a:lnTo>
                  <a:lnTo>
                    <a:pt x="886" y="696"/>
                  </a:lnTo>
                  <a:lnTo>
                    <a:pt x="788" y="729"/>
                  </a:lnTo>
                  <a:lnTo>
                    <a:pt x="787" y="726"/>
                  </a:lnTo>
                  <a:lnTo>
                    <a:pt x="787" y="723"/>
                  </a:lnTo>
                  <a:lnTo>
                    <a:pt x="787" y="720"/>
                  </a:lnTo>
                  <a:lnTo>
                    <a:pt x="787" y="716"/>
                  </a:lnTo>
                  <a:lnTo>
                    <a:pt x="747" y="712"/>
                  </a:lnTo>
                  <a:lnTo>
                    <a:pt x="747" y="733"/>
                  </a:lnTo>
                  <a:lnTo>
                    <a:pt x="749" y="752"/>
                  </a:lnTo>
                  <a:lnTo>
                    <a:pt x="753" y="773"/>
                  </a:lnTo>
                  <a:lnTo>
                    <a:pt x="760" y="792"/>
                  </a:lnTo>
                  <a:lnTo>
                    <a:pt x="767" y="811"/>
                  </a:lnTo>
                  <a:lnTo>
                    <a:pt x="776" y="830"/>
                  </a:lnTo>
                  <a:lnTo>
                    <a:pt x="787" y="847"/>
                  </a:lnTo>
                  <a:lnTo>
                    <a:pt x="798" y="864"/>
                  </a:lnTo>
                  <a:lnTo>
                    <a:pt x="811" y="881"/>
                  </a:lnTo>
                  <a:lnTo>
                    <a:pt x="825" y="897"/>
                  </a:lnTo>
                  <a:lnTo>
                    <a:pt x="840" y="911"/>
                  </a:lnTo>
                  <a:lnTo>
                    <a:pt x="856" y="922"/>
                  </a:lnTo>
                  <a:lnTo>
                    <a:pt x="873" y="931"/>
                  </a:lnTo>
                  <a:lnTo>
                    <a:pt x="892" y="937"/>
                  </a:lnTo>
                  <a:lnTo>
                    <a:pt x="911" y="940"/>
                  </a:lnTo>
                  <a:lnTo>
                    <a:pt x="932" y="938"/>
                  </a:lnTo>
                  <a:lnTo>
                    <a:pt x="947" y="934"/>
                  </a:lnTo>
                  <a:lnTo>
                    <a:pt x="960" y="927"/>
                  </a:lnTo>
                  <a:lnTo>
                    <a:pt x="971" y="918"/>
                  </a:lnTo>
                  <a:lnTo>
                    <a:pt x="981" y="908"/>
                  </a:lnTo>
                  <a:lnTo>
                    <a:pt x="987" y="896"/>
                  </a:lnTo>
                  <a:lnTo>
                    <a:pt x="994" y="883"/>
                  </a:lnTo>
                  <a:lnTo>
                    <a:pt x="999" y="869"/>
                  </a:lnTo>
                  <a:lnTo>
                    <a:pt x="1002" y="854"/>
                  </a:lnTo>
                  <a:lnTo>
                    <a:pt x="1035" y="592"/>
                  </a:lnTo>
                  <a:lnTo>
                    <a:pt x="1037" y="572"/>
                  </a:lnTo>
                  <a:lnTo>
                    <a:pt x="1040" y="552"/>
                  </a:lnTo>
                  <a:lnTo>
                    <a:pt x="1044" y="532"/>
                  </a:lnTo>
                  <a:lnTo>
                    <a:pt x="1048" y="513"/>
                  </a:lnTo>
                  <a:lnTo>
                    <a:pt x="1052" y="493"/>
                  </a:lnTo>
                  <a:lnTo>
                    <a:pt x="1057" y="475"/>
                  </a:lnTo>
                  <a:lnTo>
                    <a:pt x="1063" y="456"/>
                  </a:lnTo>
                  <a:lnTo>
                    <a:pt x="1070" y="438"/>
                  </a:lnTo>
                  <a:lnTo>
                    <a:pt x="1077" y="416"/>
                  </a:lnTo>
                  <a:lnTo>
                    <a:pt x="1087" y="395"/>
                  </a:lnTo>
                  <a:lnTo>
                    <a:pt x="1098" y="374"/>
                  </a:lnTo>
                  <a:lnTo>
                    <a:pt x="1111" y="353"/>
                  </a:lnTo>
                  <a:lnTo>
                    <a:pt x="1125" y="334"/>
                  </a:lnTo>
                  <a:lnTo>
                    <a:pt x="1139" y="314"/>
                  </a:lnTo>
                  <a:lnTo>
                    <a:pt x="1155" y="297"/>
                  </a:lnTo>
                  <a:lnTo>
                    <a:pt x="1173" y="280"/>
                  </a:lnTo>
                  <a:lnTo>
                    <a:pt x="1191" y="264"/>
                  </a:lnTo>
                  <a:lnTo>
                    <a:pt x="1210" y="249"/>
                  </a:lnTo>
                  <a:lnTo>
                    <a:pt x="1230" y="236"/>
                  </a:lnTo>
                  <a:lnTo>
                    <a:pt x="1251" y="225"/>
                  </a:lnTo>
                  <a:lnTo>
                    <a:pt x="1273" y="216"/>
                  </a:lnTo>
                  <a:lnTo>
                    <a:pt x="1294" y="207"/>
                  </a:lnTo>
                  <a:lnTo>
                    <a:pt x="1317" y="201"/>
                  </a:lnTo>
                  <a:lnTo>
                    <a:pt x="1341" y="197"/>
                  </a:lnTo>
                  <a:lnTo>
                    <a:pt x="1354" y="212"/>
                  </a:lnTo>
                  <a:lnTo>
                    <a:pt x="1366" y="225"/>
                  </a:lnTo>
                  <a:lnTo>
                    <a:pt x="1378" y="238"/>
                  </a:lnTo>
                  <a:lnTo>
                    <a:pt x="1391" y="249"/>
                  </a:lnTo>
                  <a:lnTo>
                    <a:pt x="1406" y="259"/>
                  </a:lnTo>
                  <a:lnTo>
                    <a:pt x="1423" y="268"/>
                  </a:lnTo>
                  <a:lnTo>
                    <a:pt x="1445" y="276"/>
                  </a:lnTo>
                  <a:lnTo>
                    <a:pt x="1471" y="284"/>
                  </a:lnTo>
                  <a:lnTo>
                    <a:pt x="1486" y="287"/>
                  </a:lnTo>
                  <a:lnTo>
                    <a:pt x="1500" y="288"/>
                  </a:lnTo>
                  <a:lnTo>
                    <a:pt x="1515" y="289"/>
                  </a:lnTo>
                  <a:lnTo>
                    <a:pt x="1530" y="289"/>
                  </a:lnTo>
                  <a:lnTo>
                    <a:pt x="1544" y="287"/>
                  </a:lnTo>
                  <a:lnTo>
                    <a:pt x="1557" y="285"/>
                  </a:lnTo>
                  <a:lnTo>
                    <a:pt x="1571" y="282"/>
                  </a:lnTo>
                  <a:lnTo>
                    <a:pt x="1584" y="276"/>
                  </a:lnTo>
                  <a:lnTo>
                    <a:pt x="1597" y="272"/>
                  </a:lnTo>
                  <a:lnTo>
                    <a:pt x="1609" y="265"/>
                  </a:lnTo>
                  <a:lnTo>
                    <a:pt x="1622" y="259"/>
                  </a:lnTo>
                  <a:lnTo>
                    <a:pt x="1634" y="251"/>
                  </a:lnTo>
                  <a:lnTo>
                    <a:pt x="1645" y="243"/>
                  </a:lnTo>
                  <a:lnTo>
                    <a:pt x="1656" y="234"/>
                  </a:lnTo>
                  <a:lnTo>
                    <a:pt x="1667" y="224"/>
                  </a:lnTo>
                  <a:lnTo>
                    <a:pt x="1678" y="214"/>
                  </a:lnTo>
                  <a:lnTo>
                    <a:pt x="1713" y="234"/>
                  </a:lnTo>
                  <a:lnTo>
                    <a:pt x="1743" y="258"/>
                  </a:lnTo>
                  <a:lnTo>
                    <a:pt x="1769" y="286"/>
                  </a:lnTo>
                  <a:lnTo>
                    <a:pt x="1792" y="319"/>
                  </a:lnTo>
                  <a:lnTo>
                    <a:pt x="1809" y="353"/>
                  </a:lnTo>
                  <a:lnTo>
                    <a:pt x="1823" y="391"/>
                  </a:lnTo>
                  <a:lnTo>
                    <a:pt x="1831" y="429"/>
                  </a:lnTo>
                  <a:lnTo>
                    <a:pt x="1834" y="469"/>
                  </a:lnTo>
                  <a:lnTo>
                    <a:pt x="1836" y="496"/>
                  </a:lnTo>
                  <a:lnTo>
                    <a:pt x="1840" y="527"/>
                  </a:lnTo>
                  <a:lnTo>
                    <a:pt x="1843" y="550"/>
                  </a:lnTo>
                  <a:lnTo>
                    <a:pt x="1846" y="556"/>
                  </a:lnTo>
                  <a:lnTo>
                    <a:pt x="1858" y="507"/>
                  </a:lnTo>
                  <a:lnTo>
                    <a:pt x="1863" y="456"/>
                  </a:lnTo>
                  <a:lnTo>
                    <a:pt x="1861" y="404"/>
                  </a:lnTo>
                  <a:lnTo>
                    <a:pt x="1853" y="355"/>
                  </a:lnTo>
                  <a:lnTo>
                    <a:pt x="1848" y="339"/>
                  </a:lnTo>
                  <a:lnTo>
                    <a:pt x="1843" y="323"/>
                  </a:lnTo>
                  <a:lnTo>
                    <a:pt x="1836" y="307"/>
                  </a:lnTo>
                  <a:lnTo>
                    <a:pt x="1828" y="291"/>
                  </a:lnTo>
                  <a:lnTo>
                    <a:pt x="1819" y="277"/>
                  </a:lnTo>
                  <a:lnTo>
                    <a:pt x="1809" y="263"/>
                  </a:lnTo>
                  <a:lnTo>
                    <a:pt x="1799" y="249"/>
                  </a:lnTo>
                  <a:lnTo>
                    <a:pt x="1787" y="236"/>
                  </a:lnTo>
                  <a:lnTo>
                    <a:pt x="1775" y="224"/>
                  </a:lnTo>
                  <a:lnTo>
                    <a:pt x="1762" y="212"/>
                  </a:lnTo>
                  <a:lnTo>
                    <a:pt x="1749" y="200"/>
                  </a:lnTo>
                  <a:lnTo>
                    <a:pt x="1735" y="189"/>
                  </a:lnTo>
                  <a:lnTo>
                    <a:pt x="1720" y="179"/>
                  </a:lnTo>
                  <a:lnTo>
                    <a:pt x="1705" y="169"/>
                  </a:lnTo>
                  <a:lnTo>
                    <a:pt x="1691" y="160"/>
                  </a:lnTo>
                  <a:lnTo>
                    <a:pt x="1676" y="152"/>
                  </a:lnTo>
                  <a:lnTo>
                    <a:pt x="1673" y="153"/>
                  </a:lnTo>
                  <a:lnTo>
                    <a:pt x="1671" y="154"/>
                  </a:lnTo>
                  <a:lnTo>
                    <a:pt x="1668" y="155"/>
                  </a:lnTo>
                  <a:lnTo>
                    <a:pt x="1666" y="157"/>
                  </a:lnTo>
                  <a:lnTo>
                    <a:pt x="1663" y="160"/>
                  </a:lnTo>
                  <a:lnTo>
                    <a:pt x="1659" y="166"/>
                  </a:lnTo>
                  <a:lnTo>
                    <a:pt x="1651" y="173"/>
                  </a:lnTo>
                  <a:lnTo>
                    <a:pt x="1642" y="183"/>
                  </a:lnTo>
                  <a:lnTo>
                    <a:pt x="1629" y="195"/>
                  </a:lnTo>
                  <a:lnTo>
                    <a:pt x="1617" y="205"/>
                  </a:lnTo>
                  <a:lnTo>
                    <a:pt x="1607" y="213"/>
                  </a:lnTo>
                  <a:lnTo>
                    <a:pt x="1596" y="221"/>
                  </a:lnTo>
                  <a:lnTo>
                    <a:pt x="1586" y="226"/>
                  </a:lnTo>
                  <a:lnTo>
                    <a:pt x="1576" y="232"/>
                  </a:lnTo>
                  <a:lnTo>
                    <a:pt x="1568" y="235"/>
                  </a:lnTo>
                  <a:lnTo>
                    <a:pt x="1558" y="238"/>
                  </a:lnTo>
                  <a:lnTo>
                    <a:pt x="1548" y="239"/>
                  </a:lnTo>
                  <a:lnTo>
                    <a:pt x="1538" y="240"/>
                  </a:lnTo>
                  <a:lnTo>
                    <a:pt x="1528" y="242"/>
                  </a:lnTo>
                  <a:lnTo>
                    <a:pt x="1518" y="242"/>
                  </a:lnTo>
                  <a:lnTo>
                    <a:pt x="1506" y="240"/>
                  </a:lnTo>
                  <a:lnTo>
                    <a:pt x="1493" y="240"/>
                  </a:lnTo>
                  <a:lnTo>
                    <a:pt x="1479" y="239"/>
                  </a:lnTo>
                  <a:lnTo>
                    <a:pt x="1463" y="238"/>
                  </a:lnTo>
                  <a:lnTo>
                    <a:pt x="1454" y="234"/>
                  </a:lnTo>
                  <a:lnTo>
                    <a:pt x="1443" y="231"/>
                  </a:lnTo>
                  <a:lnTo>
                    <a:pt x="1433" y="226"/>
                  </a:lnTo>
                  <a:lnTo>
                    <a:pt x="1422" y="222"/>
                  </a:lnTo>
                  <a:lnTo>
                    <a:pt x="1412" y="218"/>
                  </a:lnTo>
                  <a:lnTo>
                    <a:pt x="1403" y="211"/>
                  </a:lnTo>
                  <a:lnTo>
                    <a:pt x="1395" y="204"/>
                  </a:lnTo>
                  <a:lnTo>
                    <a:pt x="1387" y="195"/>
                  </a:lnTo>
                  <a:lnTo>
                    <a:pt x="1391" y="192"/>
                  </a:lnTo>
                  <a:lnTo>
                    <a:pt x="1394" y="187"/>
                  </a:lnTo>
                  <a:lnTo>
                    <a:pt x="1396" y="183"/>
                  </a:lnTo>
                  <a:lnTo>
                    <a:pt x="1399" y="179"/>
                  </a:lnTo>
                  <a:lnTo>
                    <a:pt x="1407" y="156"/>
                  </a:lnTo>
                  <a:lnTo>
                    <a:pt x="1410" y="132"/>
                  </a:lnTo>
                  <a:lnTo>
                    <a:pt x="1410" y="108"/>
                  </a:lnTo>
                  <a:lnTo>
                    <a:pt x="1408" y="85"/>
                  </a:lnTo>
                  <a:lnTo>
                    <a:pt x="1403" y="61"/>
                  </a:lnTo>
                  <a:lnTo>
                    <a:pt x="1394" y="40"/>
                  </a:lnTo>
                  <a:lnTo>
                    <a:pt x="1383" y="19"/>
                  </a:lnTo>
                  <a:lnTo>
                    <a:pt x="1370" y="0"/>
                  </a:lnTo>
                  <a:lnTo>
                    <a:pt x="1369" y="5"/>
                  </a:lnTo>
                  <a:lnTo>
                    <a:pt x="1370" y="22"/>
                  </a:lnTo>
                  <a:lnTo>
                    <a:pt x="1372" y="46"/>
                  </a:lnTo>
                  <a:lnTo>
                    <a:pt x="1373" y="75"/>
                  </a:lnTo>
                  <a:lnTo>
                    <a:pt x="1371" y="105"/>
                  </a:lnTo>
                  <a:lnTo>
                    <a:pt x="1366" y="132"/>
                  </a:lnTo>
                  <a:lnTo>
                    <a:pt x="1354" y="154"/>
                  </a:lnTo>
                  <a:lnTo>
                    <a:pt x="1334" y="167"/>
                  </a:lnTo>
                  <a:lnTo>
                    <a:pt x="1313" y="167"/>
                  </a:lnTo>
                  <a:lnTo>
                    <a:pt x="1291" y="169"/>
                  </a:lnTo>
                  <a:lnTo>
                    <a:pt x="1270" y="173"/>
                  </a:lnTo>
                  <a:lnTo>
                    <a:pt x="1250" y="179"/>
                  </a:lnTo>
                  <a:lnTo>
                    <a:pt x="1230" y="185"/>
                  </a:lnTo>
                  <a:lnTo>
                    <a:pt x="1211" y="194"/>
                  </a:lnTo>
                  <a:lnTo>
                    <a:pt x="1192" y="203"/>
                  </a:lnTo>
                  <a:lnTo>
                    <a:pt x="1174" y="213"/>
                  </a:lnTo>
                  <a:lnTo>
                    <a:pt x="1156" y="225"/>
                  </a:lnTo>
                  <a:lnTo>
                    <a:pt x="1139" y="238"/>
                  </a:lnTo>
                  <a:lnTo>
                    <a:pt x="1124" y="252"/>
                  </a:lnTo>
                  <a:lnTo>
                    <a:pt x="1109" y="268"/>
                  </a:lnTo>
                  <a:lnTo>
                    <a:pt x="1095" y="283"/>
                  </a:lnTo>
                  <a:lnTo>
                    <a:pt x="1082" y="300"/>
                  </a:lnTo>
                  <a:lnTo>
                    <a:pt x="1069" y="317"/>
                  </a:lnTo>
                  <a:lnTo>
                    <a:pt x="1058" y="335"/>
                  </a:lnTo>
                  <a:lnTo>
                    <a:pt x="1049" y="351"/>
                  </a:lnTo>
                  <a:lnTo>
                    <a:pt x="1042" y="368"/>
                  </a:lnTo>
                  <a:lnTo>
                    <a:pt x="1036" y="386"/>
                  </a:lnTo>
                  <a:lnTo>
                    <a:pt x="1032" y="403"/>
                  </a:lnTo>
                  <a:lnTo>
                    <a:pt x="1027" y="421"/>
                  </a:lnTo>
                  <a:lnTo>
                    <a:pt x="1023" y="439"/>
                  </a:lnTo>
                  <a:lnTo>
                    <a:pt x="1019" y="456"/>
                  </a:lnTo>
                  <a:lnTo>
                    <a:pt x="1014" y="474"/>
                  </a:lnTo>
                  <a:lnTo>
                    <a:pt x="1006" y="469"/>
                  </a:lnTo>
                  <a:lnTo>
                    <a:pt x="994" y="465"/>
                  </a:lnTo>
                  <a:lnTo>
                    <a:pt x="979" y="461"/>
                  </a:lnTo>
                  <a:lnTo>
                    <a:pt x="963" y="455"/>
                  </a:lnTo>
                  <a:lnTo>
                    <a:pt x="948" y="449"/>
                  </a:lnTo>
                  <a:lnTo>
                    <a:pt x="934" y="442"/>
                  </a:lnTo>
                  <a:lnTo>
                    <a:pt x="924" y="436"/>
                  </a:lnTo>
                  <a:lnTo>
                    <a:pt x="920" y="428"/>
                  </a:lnTo>
                  <a:lnTo>
                    <a:pt x="901" y="431"/>
                  </a:lnTo>
                  <a:lnTo>
                    <a:pt x="870" y="437"/>
                  </a:lnTo>
                  <a:lnTo>
                    <a:pt x="831" y="442"/>
                  </a:lnTo>
                  <a:lnTo>
                    <a:pt x="785" y="451"/>
                  </a:lnTo>
                  <a:lnTo>
                    <a:pt x="732" y="460"/>
                  </a:lnTo>
                  <a:lnTo>
                    <a:pt x="676" y="468"/>
                  </a:lnTo>
                  <a:lnTo>
                    <a:pt x="617" y="478"/>
                  </a:lnTo>
                  <a:lnTo>
                    <a:pt x="558" y="488"/>
                  </a:lnTo>
                  <a:lnTo>
                    <a:pt x="499" y="498"/>
                  </a:lnTo>
                  <a:lnTo>
                    <a:pt x="444" y="507"/>
                  </a:lnTo>
                  <a:lnTo>
                    <a:pt x="392" y="516"/>
                  </a:lnTo>
                  <a:lnTo>
                    <a:pt x="345" y="524"/>
                  </a:lnTo>
                  <a:lnTo>
                    <a:pt x="306" y="530"/>
                  </a:lnTo>
                  <a:lnTo>
                    <a:pt x="277" y="534"/>
                  </a:lnTo>
                  <a:lnTo>
                    <a:pt x="257" y="538"/>
                  </a:lnTo>
                  <a:lnTo>
                    <a:pt x="251" y="539"/>
                  </a:lnTo>
                  <a:lnTo>
                    <a:pt x="236" y="534"/>
                  </a:lnTo>
                  <a:lnTo>
                    <a:pt x="221" y="529"/>
                  </a:lnTo>
                  <a:lnTo>
                    <a:pt x="206" y="525"/>
                  </a:lnTo>
                  <a:lnTo>
                    <a:pt x="191" y="519"/>
                  </a:lnTo>
                  <a:lnTo>
                    <a:pt x="176" y="514"/>
                  </a:lnTo>
                  <a:lnTo>
                    <a:pt x="161" y="508"/>
                  </a:lnTo>
                  <a:lnTo>
                    <a:pt x="147" y="504"/>
                  </a:lnTo>
                  <a:lnTo>
                    <a:pt x="132" y="499"/>
                  </a:lnTo>
                  <a:lnTo>
                    <a:pt x="116" y="493"/>
                  </a:lnTo>
                  <a:lnTo>
                    <a:pt x="101" y="489"/>
                  </a:lnTo>
                  <a:lnTo>
                    <a:pt x="87" y="483"/>
                  </a:lnTo>
                  <a:lnTo>
                    <a:pt x="72" y="479"/>
                  </a:lnTo>
                  <a:lnTo>
                    <a:pt x="57" y="475"/>
                  </a:lnTo>
                  <a:lnTo>
                    <a:pt x="42" y="470"/>
                  </a:lnTo>
                  <a:lnTo>
                    <a:pt x="26" y="466"/>
                  </a:lnTo>
                  <a:lnTo>
                    <a:pt x="11" y="462"/>
                  </a:lnTo>
                  <a:lnTo>
                    <a:pt x="0" y="473"/>
                  </a:lnTo>
                  <a:lnTo>
                    <a:pt x="4" y="475"/>
                  </a:lnTo>
                  <a:lnTo>
                    <a:pt x="10" y="478"/>
                  </a:lnTo>
                  <a:lnTo>
                    <a:pt x="21" y="482"/>
                  </a:lnTo>
                  <a:lnTo>
                    <a:pt x="34" y="488"/>
                  </a:lnTo>
                  <a:lnTo>
                    <a:pt x="50" y="493"/>
                  </a:lnTo>
                  <a:lnTo>
                    <a:pt x="68" y="500"/>
                  </a:lnTo>
                  <a:lnTo>
                    <a:pt x="86" y="507"/>
                  </a:lnTo>
                  <a:lnTo>
                    <a:pt x="105" y="514"/>
                  </a:lnTo>
                  <a:lnTo>
                    <a:pt x="123" y="521"/>
                  </a:lnTo>
                  <a:lnTo>
                    <a:pt x="141" y="528"/>
                  </a:lnTo>
                  <a:lnTo>
                    <a:pt x="159" y="534"/>
                  </a:lnTo>
                  <a:lnTo>
                    <a:pt x="174" y="540"/>
                  </a:lnTo>
                  <a:lnTo>
                    <a:pt x="187" y="545"/>
                  </a:lnTo>
                  <a:lnTo>
                    <a:pt x="197" y="549"/>
                  </a:lnTo>
                  <a:lnTo>
                    <a:pt x="203" y="551"/>
                  </a:lnTo>
                  <a:lnTo>
                    <a:pt x="205" y="552"/>
                  </a:lnTo>
                  <a:lnTo>
                    <a:pt x="204" y="552"/>
                  </a:lnTo>
                  <a:lnTo>
                    <a:pt x="201" y="553"/>
                  </a:lnTo>
                  <a:lnTo>
                    <a:pt x="197" y="555"/>
                  </a:lnTo>
                  <a:lnTo>
                    <a:pt x="191" y="557"/>
                  </a:lnTo>
                  <a:lnTo>
                    <a:pt x="185" y="559"/>
                  </a:lnTo>
                  <a:lnTo>
                    <a:pt x="179" y="563"/>
                  </a:lnTo>
                  <a:lnTo>
                    <a:pt x="174" y="565"/>
                  </a:lnTo>
                  <a:lnTo>
                    <a:pt x="170" y="568"/>
                  </a:lnTo>
                  <a:lnTo>
                    <a:pt x="463" y="697"/>
                  </a:lnTo>
                  <a:lnTo>
                    <a:pt x="469" y="699"/>
                  </a:lnTo>
                  <a:lnTo>
                    <a:pt x="474" y="700"/>
                  </a:lnTo>
                  <a:lnTo>
                    <a:pt x="480" y="700"/>
                  </a:lnTo>
                  <a:lnTo>
                    <a:pt x="485" y="696"/>
                  </a:lnTo>
                  <a:lnTo>
                    <a:pt x="232" y="576"/>
                  </a:lnTo>
                  <a:lnTo>
                    <a:pt x="250" y="571"/>
                  </a:lnTo>
                  <a:lnTo>
                    <a:pt x="279" y="566"/>
                  </a:lnTo>
                  <a:lnTo>
                    <a:pt x="317" y="557"/>
                  </a:lnTo>
                  <a:lnTo>
                    <a:pt x="364" y="549"/>
                  </a:lnTo>
                  <a:lnTo>
                    <a:pt x="417" y="539"/>
                  </a:lnTo>
                  <a:lnTo>
                    <a:pt x="474" y="528"/>
                  </a:lnTo>
                  <a:lnTo>
                    <a:pt x="535" y="516"/>
                  </a:lnTo>
                  <a:lnTo>
                    <a:pt x="596" y="505"/>
                  </a:lnTo>
                  <a:lnTo>
                    <a:pt x="657" y="494"/>
                  </a:lnTo>
                  <a:lnTo>
                    <a:pt x="714" y="483"/>
                  </a:lnTo>
                  <a:lnTo>
                    <a:pt x="768" y="474"/>
                  </a:lnTo>
                  <a:lnTo>
                    <a:pt x="816" y="464"/>
                  </a:lnTo>
                  <a:lnTo>
                    <a:pt x="857" y="457"/>
                  </a:lnTo>
                  <a:lnTo>
                    <a:pt x="888" y="451"/>
                  </a:lnTo>
                  <a:lnTo>
                    <a:pt x="908" y="448"/>
                  </a:lnTo>
                  <a:lnTo>
                    <a:pt x="915" y="447"/>
                  </a:lnTo>
                  <a:lnTo>
                    <a:pt x="927" y="453"/>
                  </a:lnTo>
                  <a:lnTo>
                    <a:pt x="939" y="460"/>
                  </a:lnTo>
                  <a:lnTo>
                    <a:pt x="952" y="466"/>
                  </a:lnTo>
                  <a:lnTo>
                    <a:pt x="965" y="474"/>
                  </a:lnTo>
                  <a:lnTo>
                    <a:pt x="976" y="481"/>
                  </a:lnTo>
                  <a:lnTo>
                    <a:pt x="988" y="489"/>
                  </a:lnTo>
                  <a:lnTo>
                    <a:pt x="1000" y="496"/>
                  </a:lnTo>
                  <a:lnTo>
                    <a:pt x="1011" y="505"/>
                  </a:lnTo>
                  <a:lnTo>
                    <a:pt x="1010" y="533"/>
                  </a:lnTo>
                  <a:lnTo>
                    <a:pt x="1006" y="559"/>
                  </a:lnTo>
                  <a:lnTo>
                    <a:pt x="1000" y="587"/>
                  </a:lnTo>
                  <a:lnTo>
                    <a:pt x="994" y="611"/>
                  </a:lnTo>
                  <a:lnTo>
                    <a:pt x="986" y="603"/>
                  </a:lnTo>
                  <a:lnTo>
                    <a:pt x="979" y="594"/>
                  </a:lnTo>
                  <a:lnTo>
                    <a:pt x="971" y="585"/>
                  </a:lnTo>
                  <a:lnTo>
                    <a:pt x="963" y="578"/>
                  </a:lnTo>
                  <a:lnTo>
                    <a:pt x="956" y="570"/>
                  </a:lnTo>
                  <a:lnTo>
                    <a:pt x="948" y="563"/>
                  </a:lnTo>
                  <a:lnTo>
                    <a:pt x="940" y="555"/>
                  </a:lnTo>
                  <a:lnTo>
                    <a:pt x="930" y="549"/>
                  </a:lnTo>
                  <a:lnTo>
                    <a:pt x="937" y="549"/>
                  </a:lnTo>
                  <a:lnTo>
                    <a:pt x="945" y="551"/>
                  </a:lnTo>
                  <a:lnTo>
                    <a:pt x="953" y="556"/>
                  </a:lnTo>
                  <a:lnTo>
                    <a:pt x="959" y="562"/>
                  </a:lnTo>
                  <a:lnTo>
                    <a:pt x="967" y="567"/>
                  </a:lnTo>
                  <a:lnTo>
                    <a:pt x="974" y="569"/>
                  </a:lnTo>
                  <a:lnTo>
                    <a:pt x="982" y="569"/>
                  </a:lnTo>
                  <a:lnTo>
                    <a:pt x="991" y="565"/>
                  </a:lnTo>
                  <a:lnTo>
                    <a:pt x="983" y="552"/>
                  </a:lnTo>
                  <a:lnTo>
                    <a:pt x="973" y="540"/>
                  </a:lnTo>
                  <a:lnTo>
                    <a:pt x="963" y="529"/>
                  </a:lnTo>
                  <a:lnTo>
                    <a:pt x="952" y="518"/>
                  </a:lnTo>
                  <a:lnTo>
                    <a:pt x="940" y="508"/>
                  </a:lnTo>
                  <a:lnTo>
                    <a:pt x="927" y="500"/>
                  </a:lnTo>
                  <a:lnTo>
                    <a:pt x="914" y="492"/>
                  </a:lnTo>
                  <a:lnTo>
                    <a:pt x="901" y="486"/>
                  </a:lnTo>
                  <a:lnTo>
                    <a:pt x="909" y="487"/>
                  </a:lnTo>
                  <a:lnTo>
                    <a:pt x="918" y="488"/>
                  </a:lnTo>
                  <a:lnTo>
                    <a:pt x="927" y="490"/>
                  </a:lnTo>
                  <a:lnTo>
                    <a:pt x="935" y="492"/>
                  </a:lnTo>
                  <a:lnTo>
                    <a:pt x="944" y="494"/>
                  </a:lnTo>
                  <a:lnTo>
                    <a:pt x="953" y="498"/>
                  </a:lnTo>
                  <a:lnTo>
                    <a:pt x="960" y="501"/>
                  </a:lnTo>
                  <a:lnTo>
                    <a:pt x="968" y="505"/>
                  </a:lnTo>
                  <a:lnTo>
                    <a:pt x="972" y="506"/>
                  </a:lnTo>
                  <a:lnTo>
                    <a:pt x="976" y="510"/>
                  </a:lnTo>
                  <a:lnTo>
                    <a:pt x="981" y="514"/>
                  </a:lnTo>
                  <a:lnTo>
                    <a:pt x="984" y="517"/>
                  </a:lnTo>
                  <a:lnTo>
                    <a:pt x="988" y="521"/>
                  </a:lnTo>
                  <a:lnTo>
                    <a:pt x="993" y="523"/>
                  </a:lnTo>
                  <a:lnTo>
                    <a:pt x="997" y="521"/>
                  </a:lnTo>
                  <a:lnTo>
                    <a:pt x="1002" y="517"/>
                  </a:lnTo>
                  <a:lnTo>
                    <a:pt x="995" y="507"/>
                  </a:lnTo>
                  <a:lnTo>
                    <a:pt x="986" y="500"/>
                  </a:lnTo>
                  <a:lnTo>
                    <a:pt x="976" y="493"/>
                  </a:lnTo>
                  <a:lnTo>
                    <a:pt x="967" y="488"/>
                  </a:lnTo>
                  <a:lnTo>
                    <a:pt x="956" y="483"/>
                  </a:lnTo>
                  <a:lnTo>
                    <a:pt x="945" y="480"/>
                  </a:lnTo>
                  <a:lnTo>
                    <a:pt x="933" y="476"/>
                  </a:lnTo>
                  <a:lnTo>
                    <a:pt x="922" y="473"/>
                  </a:lnTo>
                  <a:lnTo>
                    <a:pt x="916" y="470"/>
                  </a:lnTo>
                  <a:lnTo>
                    <a:pt x="908" y="469"/>
                  </a:lnTo>
                  <a:lnTo>
                    <a:pt x="902" y="469"/>
                  </a:lnTo>
                  <a:lnTo>
                    <a:pt x="896" y="474"/>
                  </a:lnTo>
                  <a:lnTo>
                    <a:pt x="896" y="477"/>
                  </a:lnTo>
                  <a:lnTo>
                    <a:pt x="897" y="480"/>
                  </a:lnTo>
                  <a:lnTo>
                    <a:pt x="898" y="482"/>
                  </a:lnTo>
                  <a:lnTo>
                    <a:pt x="901" y="485"/>
                  </a:lnTo>
                  <a:lnTo>
                    <a:pt x="893" y="487"/>
                  </a:lnTo>
                  <a:lnTo>
                    <a:pt x="884" y="488"/>
                  </a:lnTo>
                  <a:lnTo>
                    <a:pt x="878" y="490"/>
                  </a:lnTo>
                  <a:lnTo>
                    <a:pt x="877" y="499"/>
                  </a:lnTo>
                  <a:lnTo>
                    <a:pt x="885" y="502"/>
                  </a:lnTo>
                  <a:lnTo>
                    <a:pt x="894" y="505"/>
                  </a:lnTo>
                  <a:lnTo>
                    <a:pt x="903" y="508"/>
                  </a:lnTo>
                  <a:lnTo>
                    <a:pt x="912" y="511"/>
                  </a:lnTo>
                  <a:lnTo>
                    <a:pt x="920" y="514"/>
                  </a:lnTo>
                  <a:lnTo>
                    <a:pt x="929" y="518"/>
                  </a:lnTo>
                  <a:lnTo>
                    <a:pt x="936" y="524"/>
                  </a:lnTo>
                  <a:lnTo>
                    <a:pt x="944" y="529"/>
                  </a:lnTo>
                  <a:lnTo>
                    <a:pt x="937" y="530"/>
                  </a:lnTo>
                  <a:lnTo>
                    <a:pt x="930" y="530"/>
                  </a:lnTo>
                  <a:lnTo>
                    <a:pt x="923" y="529"/>
                  </a:lnTo>
                  <a:lnTo>
                    <a:pt x="916" y="527"/>
                  </a:lnTo>
                  <a:lnTo>
                    <a:pt x="908" y="525"/>
                  </a:lnTo>
                  <a:lnTo>
                    <a:pt x="901" y="524"/>
                  </a:lnTo>
                  <a:lnTo>
                    <a:pt x="894" y="526"/>
                  </a:lnTo>
                  <a:lnTo>
                    <a:pt x="886" y="529"/>
                  </a:lnTo>
                  <a:lnTo>
                    <a:pt x="890" y="541"/>
                  </a:lnTo>
                  <a:lnTo>
                    <a:pt x="896" y="551"/>
                  </a:lnTo>
                  <a:lnTo>
                    <a:pt x="904" y="558"/>
                  </a:lnTo>
                  <a:lnTo>
                    <a:pt x="914" y="566"/>
                  </a:lnTo>
                  <a:lnTo>
                    <a:pt x="922" y="574"/>
                  </a:lnTo>
                  <a:lnTo>
                    <a:pt x="932" y="582"/>
                  </a:lnTo>
                  <a:lnTo>
                    <a:pt x="940" y="593"/>
                  </a:lnTo>
                  <a:lnTo>
                    <a:pt x="946" y="605"/>
                  </a:lnTo>
                  <a:lnTo>
                    <a:pt x="929" y="608"/>
                  </a:lnTo>
                  <a:lnTo>
                    <a:pt x="910" y="613"/>
                  </a:lnTo>
                  <a:lnTo>
                    <a:pt x="893" y="618"/>
                  </a:lnTo>
                  <a:lnTo>
                    <a:pt x="876" y="623"/>
                  </a:lnTo>
                  <a:lnTo>
                    <a:pt x="858" y="629"/>
                  </a:lnTo>
                  <a:lnTo>
                    <a:pt x="841" y="633"/>
                  </a:lnTo>
                  <a:lnTo>
                    <a:pt x="822" y="636"/>
                  </a:lnTo>
                  <a:lnTo>
                    <a:pt x="805" y="638"/>
                  </a:lnTo>
                  <a:lnTo>
                    <a:pt x="808" y="614"/>
                  </a:lnTo>
                  <a:lnTo>
                    <a:pt x="811" y="588"/>
                  </a:lnTo>
                  <a:lnTo>
                    <a:pt x="808" y="563"/>
                  </a:lnTo>
                  <a:lnTo>
                    <a:pt x="805" y="539"/>
                  </a:lnTo>
                  <a:lnTo>
                    <a:pt x="800" y="531"/>
                  </a:lnTo>
                  <a:lnTo>
                    <a:pt x="795" y="523"/>
                  </a:lnTo>
                  <a:lnTo>
                    <a:pt x="790" y="515"/>
                  </a:lnTo>
                  <a:lnTo>
                    <a:pt x="781" y="513"/>
                  </a:lnTo>
                  <a:lnTo>
                    <a:pt x="773" y="528"/>
                  </a:lnTo>
                  <a:lnTo>
                    <a:pt x="767" y="544"/>
                  </a:lnTo>
                  <a:lnTo>
                    <a:pt x="762" y="560"/>
                  </a:lnTo>
                  <a:lnTo>
                    <a:pt x="752" y="576"/>
                  </a:lnTo>
                  <a:lnTo>
                    <a:pt x="714" y="513"/>
                  </a:lnTo>
                  <a:lnTo>
                    <a:pt x="703" y="513"/>
                  </a:lnTo>
                  <a:lnTo>
                    <a:pt x="703" y="523"/>
                  </a:lnTo>
                  <a:lnTo>
                    <a:pt x="711" y="534"/>
                  </a:lnTo>
                  <a:lnTo>
                    <a:pt x="717" y="546"/>
                  </a:lnTo>
                  <a:lnTo>
                    <a:pt x="723" y="558"/>
                  </a:lnTo>
                  <a:lnTo>
                    <a:pt x="728" y="571"/>
                  </a:lnTo>
                  <a:lnTo>
                    <a:pt x="734" y="583"/>
                  </a:lnTo>
                  <a:lnTo>
                    <a:pt x="738" y="596"/>
                  </a:lnTo>
                  <a:lnTo>
                    <a:pt x="741" y="610"/>
                  </a:lnTo>
                  <a:lnTo>
                    <a:pt x="744" y="623"/>
                  </a:lnTo>
                  <a:lnTo>
                    <a:pt x="753" y="621"/>
                  </a:lnTo>
                  <a:lnTo>
                    <a:pt x="761" y="616"/>
                  </a:lnTo>
                  <a:lnTo>
                    <a:pt x="766" y="610"/>
                  </a:lnTo>
                  <a:lnTo>
                    <a:pt x="771" y="604"/>
                  </a:lnTo>
                  <a:lnTo>
                    <a:pt x="776" y="596"/>
                  </a:lnTo>
                  <a:lnTo>
                    <a:pt x="779" y="588"/>
                  </a:lnTo>
                  <a:lnTo>
                    <a:pt x="782" y="580"/>
                  </a:lnTo>
                  <a:lnTo>
                    <a:pt x="786" y="572"/>
                  </a:lnTo>
                  <a:lnTo>
                    <a:pt x="790" y="580"/>
                  </a:lnTo>
                  <a:lnTo>
                    <a:pt x="788" y="597"/>
                  </a:lnTo>
                  <a:lnTo>
                    <a:pt x="783" y="615"/>
                  </a:lnTo>
                  <a:lnTo>
                    <a:pt x="779" y="631"/>
                  </a:lnTo>
                  <a:lnTo>
                    <a:pt x="773" y="648"/>
                  </a:lnTo>
                  <a:lnTo>
                    <a:pt x="766" y="665"/>
                  </a:lnTo>
                  <a:lnTo>
                    <a:pt x="760" y="681"/>
                  </a:lnTo>
                  <a:lnTo>
                    <a:pt x="753" y="697"/>
                  </a:lnTo>
                  <a:lnTo>
                    <a:pt x="747" y="712"/>
                  </a:lnTo>
                  <a:lnTo>
                    <a:pt x="787" y="716"/>
                  </a:lnTo>
                  <a:lnTo>
                    <a:pt x="790" y="706"/>
                  </a:lnTo>
                  <a:lnTo>
                    <a:pt x="793" y="692"/>
                  </a:lnTo>
                  <a:lnTo>
                    <a:pt x="796" y="679"/>
                  </a:lnTo>
                  <a:lnTo>
                    <a:pt x="800" y="669"/>
                  </a:lnTo>
                  <a:lnTo>
                    <a:pt x="820" y="666"/>
                  </a:lnTo>
                  <a:lnTo>
                    <a:pt x="841" y="660"/>
                  </a:lnTo>
                  <a:lnTo>
                    <a:pt x="862" y="655"/>
                  </a:lnTo>
                  <a:lnTo>
                    <a:pt x="882" y="649"/>
                  </a:lnTo>
                  <a:lnTo>
                    <a:pt x="903" y="644"/>
                  </a:lnTo>
                  <a:lnTo>
                    <a:pt x="922" y="639"/>
                  </a:lnTo>
                  <a:lnTo>
                    <a:pt x="943" y="633"/>
                  </a:lnTo>
                  <a:lnTo>
                    <a:pt x="963" y="629"/>
                  </a:lnTo>
                  <a:lnTo>
                    <a:pt x="970" y="638"/>
                  </a:lnTo>
                  <a:lnTo>
                    <a:pt x="976" y="646"/>
                  </a:lnTo>
                  <a:lnTo>
                    <a:pt x="981" y="655"/>
                  </a:lnTo>
                  <a:lnTo>
                    <a:pt x="985" y="665"/>
                  </a:lnTo>
                  <a:lnTo>
                    <a:pt x="886" y="696"/>
                  </a:lnTo>
                  <a:lnTo>
                    <a:pt x="894" y="724"/>
                  </a:lnTo>
                  <a:lnTo>
                    <a:pt x="896" y="723"/>
                  </a:lnTo>
                  <a:lnTo>
                    <a:pt x="904" y="721"/>
                  </a:lnTo>
                  <a:lnTo>
                    <a:pt x="914" y="718"/>
                  </a:lnTo>
                  <a:lnTo>
                    <a:pt x="927" y="713"/>
                  </a:lnTo>
                  <a:lnTo>
                    <a:pt x="941" y="708"/>
                  </a:lnTo>
                  <a:lnTo>
                    <a:pt x="955" y="703"/>
                  </a:lnTo>
                  <a:lnTo>
                    <a:pt x="968" y="697"/>
                  </a:lnTo>
                  <a:lnTo>
                    <a:pt x="980" y="693"/>
                  </a:lnTo>
                  <a:lnTo>
                    <a:pt x="975" y="744"/>
                  </a:lnTo>
                  <a:lnTo>
                    <a:pt x="888" y="773"/>
                  </a:lnTo>
                  <a:lnTo>
                    <a:pt x="894" y="80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25" name="Freeform 123"/>
            <p:cNvSpPr>
              <a:spLocks/>
            </p:cNvSpPr>
            <p:nvPr/>
          </p:nvSpPr>
          <p:spPr bwMode="auto">
            <a:xfrm>
              <a:off x="878" y="990"/>
              <a:ext cx="161" cy="49"/>
            </a:xfrm>
            <a:custGeom>
              <a:avLst/>
              <a:gdLst>
                <a:gd name="T0" fmla="*/ 0 w 481"/>
                <a:gd name="T1" fmla="*/ 0 h 146"/>
                <a:gd name="T2" fmla="*/ 0 w 481"/>
                <a:gd name="T3" fmla="*/ 0 h 146"/>
                <a:gd name="T4" fmla="*/ 0 w 481"/>
                <a:gd name="T5" fmla="*/ 0 h 146"/>
                <a:gd name="T6" fmla="*/ 0 w 481"/>
                <a:gd name="T7" fmla="*/ 0 h 146"/>
                <a:gd name="T8" fmla="*/ 0 w 481"/>
                <a:gd name="T9" fmla="*/ 0 h 146"/>
                <a:gd name="T10" fmla="*/ 0 w 481"/>
                <a:gd name="T11" fmla="*/ 0 h 146"/>
                <a:gd name="T12" fmla="*/ 0 w 481"/>
                <a:gd name="T13" fmla="*/ 0 h 146"/>
                <a:gd name="T14" fmla="*/ 0 w 481"/>
                <a:gd name="T15" fmla="*/ 0 h 146"/>
                <a:gd name="T16" fmla="*/ 0 w 481"/>
                <a:gd name="T17" fmla="*/ 0 h 146"/>
                <a:gd name="T18" fmla="*/ 0 w 481"/>
                <a:gd name="T19" fmla="*/ 0 h 146"/>
                <a:gd name="T20" fmla="*/ 0 w 481"/>
                <a:gd name="T21" fmla="*/ 0 h 146"/>
                <a:gd name="T22" fmla="*/ 0 w 481"/>
                <a:gd name="T23" fmla="*/ 0 h 146"/>
                <a:gd name="T24" fmla="*/ 0 w 481"/>
                <a:gd name="T25" fmla="*/ 0 h 146"/>
                <a:gd name="T26" fmla="*/ 0 w 481"/>
                <a:gd name="T27" fmla="*/ 0 h 146"/>
                <a:gd name="T28" fmla="*/ 0 w 481"/>
                <a:gd name="T29" fmla="*/ 0 h 146"/>
                <a:gd name="T30" fmla="*/ 0 w 481"/>
                <a:gd name="T31" fmla="*/ 0 h 146"/>
                <a:gd name="T32" fmla="*/ 0 w 481"/>
                <a:gd name="T33" fmla="*/ 0 h 146"/>
                <a:gd name="T34" fmla="*/ 0 w 481"/>
                <a:gd name="T35" fmla="*/ 0 h 146"/>
                <a:gd name="T36" fmla="*/ 0 w 481"/>
                <a:gd name="T37" fmla="*/ 0 h 146"/>
                <a:gd name="T38" fmla="*/ 0 w 481"/>
                <a:gd name="T39" fmla="*/ 0 h 146"/>
                <a:gd name="T40" fmla="*/ 0 w 481"/>
                <a:gd name="T41" fmla="*/ 0 h 146"/>
                <a:gd name="T42" fmla="*/ 0 w 481"/>
                <a:gd name="T43" fmla="*/ 0 h 146"/>
                <a:gd name="T44" fmla="*/ 0 w 481"/>
                <a:gd name="T45" fmla="*/ 0 h 146"/>
                <a:gd name="T46" fmla="*/ 0 w 481"/>
                <a:gd name="T47" fmla="*/ 0 h 146"/>
                <a:gd name="T48" fmla="*/ 0 w 481"/>
                <a:gd name="T49" fmla="*/ 0 h 146"/>
                <a:gd name="T50" fmla="*/ 0 w 481"/>
                <a:gd name="T51" fmla="*/ 0 h 146"/>
                <a:gd name="T52" fmla="*/ 0 w 481"/>
                <a:gd name="T53" fmla="*/ 0 h 146"/>
                <a:gd name="T54" fmla="*/ 0 w 481"/>
                <a:gd name="T55" fmla="*/ 0 h 146"/>
                <a:gd name="T56" fmla="*/ 0 w 481"/>
                <a:gd name="T57" fmla="*/ 0 h 146"/>
                <a:gd name="T58" fmla="*/ 0 w 481"/>
                <a:gd name="T59" fmla="*/ 0 h 146"/>
                <a:gd name="T60" fmla="*/ 0 w 481"/>
                <a:gd name="T61" fmla="*/ 0 h 146"/>
                <a:gd name="T62" fmla="*/ 0 w 481"/>
                <a:gd name="T63" fmla="*/ 0 h 146"/>
                <a:gd name="T64" fmla="*/ 0 w 481"/>
                <a:gd name="T65" fmla="*/ 0 h 146"/>
                <a:gd name="T66" fmla="*/ 0 w 481"/>
                <a:gd name="T67" fmla="*/ 0 h 146"/>
                <a:gd name="T68" fmla="*/ 0 w 481"/>
                <a:gd name="T69" fmla="*/ 0 h 146"/>
                <a:gd name="T70" fmla="*/ 0 w 481"/>
                <a:gd name="T71" fmla="*/ 0 h 146"/>
                <a:gd name="T72" fmla="*/ 0 w 481"/>
                <a:gd name="T73" fmla="*/ 0 h 146"/>
                <a:gd name="T74" fmla="*/ 0 w 481"/>
                <a:gd name="T75" fmla="*/ 0 h 146"/>
                <a:gd name="T76" fmla="*/ 0 w 481"/>
                <a:gd name="T77" fmla="*/ 0 h 146"/>
                <a:gd name="T78" fmla="*/ 0 w 481"/>
                <a:gd name="T79" fmla="*/ 0 h 146"/>
                <a:gd name="T80" fmla="*/ 0 w 481"/>
                <a:gd name="T81" fmla="*/ 0 h 146"/>
                <a:gd name="T82" fmla="*/ 0 w 481"/>
                <a:gd name="T83" fmla="*/ 0 h 146"/>
                <a:gd name="T84" fmla="*/ 0 w 481"/>
                <a:gd name="T85" fmla="*/ 0 h 146"/>
                <a:gd name="T86" fmla="*/ 0 w 481"/>
                <a:gd name="T87" fmla="*/ 0 h 146"/>
                <a:gd name="T88" fmla="*/ 0 w 481"/>
                <a:gd name="T89" fmla="*/ 0 h 146"/>
                <a:gd name="T90" fmla="*/ 0 w 481"/>
                <a:gd name="T91" fmla="*/ 0 h 146"/>
                <a:gd name="T92" fmla="*/ 0 w 481"/>
                <a:gd name="T93" fmla="*/ 0 h 146"/>
                <a:gd name="T94" fmla="*/ 0 w 481"/>
                <a:gd name="T95" fmla="*/ 0 h 146"/>
                <a:gd name="T96" fmla="*/ 0 w 481"/>
                <a:gd name="T97" fmla="*/ 0 h 146"/>
                <a:gd name="T98" fmla="*/ 0 w 481"/>
                <a:gd name="T99" fmla="*/ 0 h 146"/>
                <a:gd name="T100" fmla="*/ 0 w 481"/>
                <a:gd name="T101" fmla="*/ 0 h 146"/>
                <a:gd name="T102" fmla="*/ 0 w 481"/>
                <a:gd name="T103" fmla="*/ 0 h 146"/>
                <a:gd name="T104" fmla="*/ 0 w 481"/>
                <a:gd name="T105" fmla="*/ 0 h 146"/>
                <a:gd name="T106" fmla="*/ 0 w 481"/>
                <a:gd name="T107" fmla="*/ 0 h 146"/>
                <a:gd name="T108" fmla="*/ 0 w 481"/>
                <a:gd name="T109" fmla="*/ 0 h 146"/>
                <a:gd name="T110" fmla="*/ 0 w 481"/>
                <a:gd name="T111" fmla="*/ 0 h 146"/>
                <a:gd name="T112" fmla="*/ 0 w 481"/>
                <a:gd name="T113" fmla="*/ 0 h 14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81"/>
                <a:gd name="T172" fmla="*/ 0 h 146"/>
                <a:gd name="T173" fmla="*/ 481 w 481"/>
                <a:gd name="T174" fmla="*/ 146 h 14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81" h="146">
                  <a:moveTo>
                    <a:pt x="481" y="144"/>
                  </a:moveTo>
                  <a:lnTo>
                    <a:pt x="473" y="146"/>
                  </a:lnTo>
                  <a:lnTo>
                    <a:pt x="467" y="142"/>
                  </a:lnTo>
                  <a:lnTo>
                    <a:pt x="460" y="137"/>
                  </a:lnTo>
                  <a:lnTo>
                    <a:pt x="455" y="133"/>
                  </a:lnTo>
                  <a:lnTo>
                    <a:pt x="432" y="113"/>
                  </a:lnTo>
                  <a:lnTo>
                    <a:pt x="408" y="96"/>
                  </a:lnTo>
                  <a:lnTo>
                    <a:pt x="383" y="82"/>
                  </a:lnTo>
                  <a:lnTo>
                    <a:pt x="356" y="70"/>
                  </a:lnTo>
                  <a:lnTo>
                    <a:pt x="329" y="61"/>
                  </a:lnTo>
                  <a:lnTo>
                    <a:pt x="300" y="53"/>
                  </a:lnTo>
                  <a:lnTo>
                    <a:pt x="271" y="48"/>
                  </a:lnTo>
                  <a:lnTo>
                    <a:pt x="240" y="46"/>
                  </a:lnTo>
                  <a:lnTo>
                    <a:pt x="211" y="45"/>
                  </a:lnTo>
                  <a:lnTo>
                    <a:pt x="181" y="45"/>
                  </a:lnTo>
                  <a:lnTo>
                    <a:pt x="150" y="48"/>
                  </a:lnTo>
                  <a:lnTo>
                    <a:pt x="121" y="52"/>
                  </a:lnTo>
                  <a:lnTo>
                    <a:pt x="92" y="58"/>
                  </a:lnTo>
                  <a:lnTo>
                    <a:pt x="64" y="64"/>
                  </a:lnTo>
                  <a:lnTo>
                    <a:pt x="35" y="73"/>
                  </a:lnTo>
                  <a:lnTo>
                    <a:pt x="9" y="83"/>
                  </a:lnTo>
                  <a:lnTo>
                    <a:pt x="5" y="78"/>
                  </a:lnTo>
                  <a:lnTo>
                    <a:pt x="2" y="74"/>
                  </a:lnTo>
                  <a:lnTo>
                    <a:pt x="0" y="67"/>
                  </a:lnTo>
                  <a:lnTo>
                    <a:pt x="0" y="60"/>
                  </a:lnTo>
                  <a:lnTo>
                    <a:pt x="14" y="49"/>
                  </a:lnTo>
                  <a:lnTo>
                    <a:pt x="29" y="39"/>
                  </a:lnTo>
                  <a:lnTo>
                    <a:pt x="44" y="31"/>
                  </a:lnTo>
                  <a:lnTo>
                    <a:pt x="60" y="23"/>
                  </a:lnTo>
                  <a:lnTo>
                    <a:pt x="77" y="16"/>
                  </a:lnTo>
                  <a:lnTo>
                    <a:pt x="94" y="11"/>
                  </a:lnTo>
                  <a:lnTo>
                    <a:pt x="111" y="8"/>
                  </a:lnTo>
                  <a:lnTo>
                    <a:pt x="129" y="5"/>
                  </a:lnTo>
                  <a:lnTo>
                    <a:pt x="147" y="2"/>
                  </a:lnTo>
                  <a:lnTo>
                    <a:pt x="164" y="1"/>
                  </a:lnTo>
                  <a:lnTo>
                    <a:pt x="183" y="0"/>
                  </a:lnTo>
                  <a:lnTo>
                    <a:pt x="201" y="1"/>
                  </a:lnTo>
                  <a:lnTo>
                    <a:pt x="220" y="2"/>
                  </a:lnTo>
                  <a:lnTo>
                    <a:pt x="238" y="5"/>
                  </a:lnTo>
                  <a:lnTo>
                    <a:pt x="257" y="7"/>
                  </a:lnTo>
                  <a:lnTo>
                    <a:pt x="274" y="10"/>
                  </a:lnTo>
                  <a:lnTo>
                    <a:pt x="289" y="13"/>
                  </a:lnTo>
                  <a:lnTo>
                    <a:pt x="304" y="16"/>
                  </a:lnTo>
                  <a:lnTo>
                    <a:pt x="319" y="21"/>
                  </a:lnTo>
                  <a:lnTo>
                    <a:pt x="335" y="26"/>
                  </a:lnTo>
                  <a:lnTo>
                    <a:pt x="350" y="32"/>
                  </a:lnTo>
                  <a:lnTo>
                    <a:pt x="364" y="38"/>
                  </a:lnTo>
                  <a:lnTo>
                    <a:pt x="379" y="46"/>
                  </a:lnTo>
                  <a:lnTo>
                    <a:pt x="392" y="54"/>
                  </a:lnTo>
                  <a:lnTo>
                    <a:pt x="406" y="63"/>
                  </a:lnTo>
                  <a:lnTo>
                    <a:pt x="419" y="72"/>
                  </a:lnTo>
                  <a:lnTo>
                    <a:pt x="431" y="83"/>
                  </a:lnTo>
                  <a:lnTo>
                    <a:pt x="443" y="93"/>
                  </a:lnTo>
                  <a:lnTo>
                    <a:pt x="454" y="105"/>
                  </a:lnTo>
                  <a:lnTo>
                    <a:pt x="464" y="117"/>
                  </a:lnTo>
                  <a:lnTo>
                    <a:pt x="472" y="130"/>
                  </a:lnTo>
                  <a:lnTo>
                    <a:pt x="481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26" name="Freeform 124"/>
            <p:cNvSpPr>
              <a:spLocks/>
            </p:cNvSpPr>
            <p:nvPr/>
          </p:nvSpPr>
          <p:spPr bwMode="auto">
            <a:xfrm>
              <a:off x="491" y="1017"/>
              <a:ext cx="312" cy="313"/>
            </a:xfrm>
            <a:custGeom>
              <a:avLst/>
              <a:gdLst>
                <a:gd name="T0" fmla="*/ 0 w 936"/>
                <a:gd name="T1" fmla="*/ 0 h 941"/>
                <a:gd name="T2" fmla="*/ 0 w 936"/>
                <a:gd name="T3" fmla="*/ 0 h 941"/>
                <a:gd name="T4" fmla="*/ 0 w 936"/>
                <a:gd name="T5" fmla="*/ 0 h 941"/>
                <a:gd name="T6" fmla="*/ 0 w 936"/>
                <a:gd name="T7" fmla="*/ 0 h 941"/>
                <a:gd name="T8" fmla="*/ 0 w 936"/>
                <a:gd name="T9" fmla="*/ 0 h 941"/>
                <a:gd name="T10" fmla="*/ 0 w 936"/>
                <a:gd name="T11" fmla="*/ 0 h 941"/>
                <a:gd name="T12" fmla="*/ 0 w 936"/>
                <a:gd name="T13" fmla="*/ 0 h 941"/>
                <a:gd name="T14" fmla="*/ 0 w 936"/>
                <a:gd name="T15" fmla="*/ 0 h 941"/>
                <a:gd name="T16" fmla="*/ 0 w 936"/>
                <a:gd name="T17" fmla="*/ 0 h 941"/>
                <a:gd name="T18" fmla="*/ 0 w 936"/>
                <a:gd name="T19" fmla="*/ 0 h 941"/>
                <a:gd name="T20" fmla="*/ 0 w 936"/>
                <a:gd name="T21" fmla="*/ 0 h 941"/>
                <a:gd name="T22" fmla="*/ 0 w 936"/>
                <a:gd name="T23" fmla="*/ 0 h 941"/>
                <a:gd name="T24" fmla="*/ 0 w 936"/>
                <a:gd name="T25" fmla="*/ 0 h 941"/>
                <a:gd name="T26" fmla="*/ 0 w 936"/>
                <a:gd name="T27" fmla="*/ 0 h 941"/>
                <a:gd name="T28" fmla="*/ 0 w 936"/>
                <a:gd name="T29" fmla="*/ 0 h 941"/>
                <a:gd name="T30" fmla="*/ 0 w 936"/>
                <a:gd name="T31" fmla="*/ 0 h 941"/>
                <a:gd name="T32" fmla="*/ 0 w 936"/>
                <a:gd name="T33" fmla="*/ 0 h 941"/>
                <a:gd name="T34" fmla="*/ 0 w 936"/>
                <a:gd name="T35" fmla="*/ 0 h 941"/>
                <a:gd name="T36" fmla="*/ 0 w 936"/>
                <a:gd name="T37" fmla="*/ 0 h 941"/>
                <a:gd name="T38" fmla="*/ 0 w 936"/>
                <a:gd name="T39" fmla="*/ 0 h 941"/>
                <a:gd name="T40" fmla="*/ 0 w 936"/>
                <a:gd name="T41" fmla="*/ 0 h 941"/>
                <a:gd name="T42" fmla="*/ 0 w 936"/>
                <a:gd name="T43" fmla="*/ 0 h 941"/>
                <a:gd name="T44" fmla="*/ 0 w 936"/>
                <a:gd name="T45" fmla="*/ 0 h 941"/>
                <a:gd name="T46" fmla="*/ 0 w 936"/>
                <a:gd name="T47" fmla="*/ 0 h 941"/>
                <a:gd name="T48" fmla="*/ 0 w 936"/>
                <a:gd name="T49" fmla="*/ 0 h 941"/>
                <a:gd name="T50" fmla="*/ 0 w 936"/>
                <a:gd name="T51" fmla="*/ 0 h 941"/>
                <a:gd name="T52" fmla="*/ 0 w 936"/>
                <a:gd name="T53" fmla="*/ 0 h 941"/>
                <a:gd name="T54" fmla="*/ 0 w 936"/>
                <a:gd name="T55" fmla="*/ 0 h 941"/>
                <a:gd name="T56" fmla="*/ 0 w 936"/>
                <a:gd name="T57" fmla="*/ 0 h 941"/>
                <a:gd name="T58" fmla="*/ 0 w 936"/>
                <a:gd name="T59" fmla="*/ 0 h 941"/>
                <a:gd name="T60" fmla="*/ 0 w 936"/>
                <a:gd name="T61" fmla="*/ 0 h 941"/>
                <a:gd name="T62" fmla="*/ 0 w 936"/>
                <a:gd name="T63" fmla="*/ 0 h 941"/>
                <a:gd name="T64" fmla="*/ 0 w 936"/>
                <a:gd name="T65" fmla="*/ 0 h 941"/>
                <a:gd name="T66" fmla="*/ 0 w 936"/>
                <a:gd name="T67" fmla="*/ 0 h 941"/>
                <a:gd name="T68" fmla="*/ 0 w 936"/>
                <a:gd name="T69" fmla="*/ 0 h 941"/>
                <a:gd name="T70" fmla="*/ 0 w 936"/>
                <a:gd name="T71" fmla="*/ 0 h 941"/>
                <a:gd name="T72" fmla="*/ 0 w 936"/>
                <a:gd name="T73" fmla="*/ 0 h 941"/>
                <a:gd name="T74" fmla="*/ 0 w 936"/>
                <a:gd name="T75" fmla="*/ 0 h 941"/>
                <a:gd name="T76" fmla="*/ 0 w 936"/>
                <a:gd name="T77" fmla="*/ 0 h 941"/>
                <a:gd name="T78" fmla="*/ 0 w 936"/>
                <a:gd name="T79" fmla="*/ 0 h 941"/>
                <a:gd name="T80" fmla="*/ 0 w 936"/>
                <a:gd name="T81" fmla="*/ 0 h 941"/>
                <a:gd name="T82" fmla="*/ 0 w 936"/>
                <a:gd name="T83" fmla="*/ 0 h 941"/>
                <a:gd name="T84" fmla="*/ 0 w 936"/>
                <a:gd name="T85" fmla="*/ 0 h 941"/>
                <a:gd name="T86" fmla="*/ 0 w 936"/>
                <a:gd name="T87" fmla="*/ 0 h 941"/>
                <a:gd name="T88" fmla="*/ 0 w 936"/>
                <a:gd name="T89" fmla="*/ 0 h 941"/>
                <a:gd name="T90" fmla="*/ 0 w 936"/>
                <a:gd name="T91" fmla="*/ 0 h 941"/>
                <a:gd name="T92" fmla="*/ 0 w 936"/>
                <a:gd name="T93" fmla="*/ 0 h 941"/>
                <a:gd name="T94" fmla="*/ 0 w 936"/>
                <a:gd name="T95" fmla="*/ 0 h 941"/>
                <a:gd name="T96" fmla="*/ 0 w 936"/>
                <a:gd name="T97" fmla="*/ 0 h 94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36"/>
                <a:gd name="T148" fmla="*/ 0 h 941"/>
                <a:gd name="T149" fmla="*/ 936 w 936"/>
                <a:gd name="T150" fmla="*/ 941 h 941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36" h="941">
                  <a:moveTo>
                    <a:pt x="881" y="768"/>
                  </a:moveTo>
                  <a:lnTo>
                    <a:pt x="908" y="46"/>
                  </a:lnTo>
                  <a:lnTo>
                    <a:pt x="171" y="36"/>
                  </a:lnTo>
                  <a:lnTo>
                    <a:pt x="191" y="824"/>
                  </a:lnTo>
                  <a:lnTo>
                    <a:pt x="186" y="828"/>
                  </a:lnTo>
                  <a:lnTo>
                    <a:pt x="178" y="831"/>
                  </a:lnTo>
                  <a:lnTo>
                    <a:pt x="169" y="832"/>
                  </a:lnTo>
                  <a:lnTo>
                    <a:pt x="165" y="830"/>
                  </a:lnTo>
                  <a:lnTo>
                    <a:pt x="130" y="58"/>
                  </a:lnTo>
                  <a:lnTo>
                    <a:pt x="22" y="157"/>
                  </a:lnTo>
                  <a:lnTo>
                    <a:pt x="25" y="273"/>
                  </a:lnTo>
                  <a:lnTo>
                    <a:pt x="34" y="529"/>
                  </a:lnTo>
                  <a:lnTo>
                    <a:pt x="43" y="787"/>
                  </a:lnTo>
                  <a:lnTo>
                    <a:pt x="49" y="907"/>
                  </a:lnTo>
                  <a:lnTo>
                    <a:pt x="64" y="901"/>
                  </a:lnTo>
                  <a:lnTo>
                    <a:pt x="81" y="893"/>
                  </a:lnTo>
                  <a:lnTo>
                    <a:pt x="101" y="886"/>
                  </a:lnTo>
                  <a:lnTo>
                    <a:pt x="119" y="878"/>
                  </a:lnTo>
                  <a:lnTo>
                    <a:pt x="136" y="871"/>
                  </a:lnTo>
                  <a:lnTo>
                    <a:pt x="150" y="866"/>
                  </a:lnTo>
                  <a:lnTo>
                    <a:pt x="158" y="863"/>
                  </a:lnTo>
                  <a:lnTo>
                    <a:pt x="163" y="863"/>
                  </a:lnTo>
                  <a:lnTo>
                    <a:pt x="147" y="874"/>
                  </a:lnTo>
                  <a:lnTo>
                    <a:pt x="132" y="884"/>
                  </a:lnTo>
                  <a:lnTo>
                    <a:pt x="115" y="893"/>
                  </a:lnTo>
                  <a:lnTo>
                    <a:pt x="96" y="903"/>
                  </a:lnTo>
                  <a:lnTo>
                    <a:pt x="79" y="913"/>
                  </a:lnTo>
                  <a:lnTo>
                    <a:pt x="62" y="921"/>
                  </a:lnTo>
                  <a:lnTo>
                    <a:pt x="44" y="931"/>
                  </a:lnTo>
                  <a:lnTo>
                    <a:pt x="29" y="941"/>
                  </a:lnTo>
                  <a:lnTo>
                    <a:pt x="24" y="907"/>
                  </a:lnTo>
                  <a:lnTo>
                    <a:pt x="17" y="820"/>
                  </a:lnTo>
                  <a:lnTo>
                    <a:pt x="12" y="698"/>
                  </a:lnTo>
                  <a:lnTo>
                    <a:pt x="8" y="556"/>
                  </a:lnTo>
                  <a:lnTo>
                    <a:pt x="3" y="413"/>
                  </a:lnTo>
                  <a:lnTo>
                    <a:pt x="0" y="282"/>
                  </a:lnTo>
                  <a:lnTo>
                    <a:pt x="0" y="185"/>
                  </a:lnTo>
                  <a:lnTo>
                    <a:pt x="1" y="136"/>
                  </a:lnTo>
                  <a:lnTo>
                    <a:pt x="139" y="0"/>
                  </a:lnTo>
                  <a:lnTo>
                    <a:pt x="936" y="21"/>
                  </a:lnTo>
                  <a:lnTo>
                    <a:pt x="935" y="54"/>
                  </a:lnTo>
                  <a:lnTo>
                    <a:pt x="930" y="140"/>
                  </a:lnTo>
                  <a:lnTo>
                    <a:pt x="926" y="263"/>
                  </a:lnTo>
                  <a:lnTo>
                    <a:pt x="920" y="403"/>
                  </a:lnTo>
                  <a:lnTo>
                    <a:pt x="913" y="543"/>
                  </a:lnTo>
                  <a:lnTo>
                    <a:pt x="908" y="665"/>
                  </a:lnTo>
                  <a:lnTo>
                    <a:pt x="903" y="751"/>
                  </a:lnTo>
                  <a:lnTo>
                    <a:pt x="901" y="783"/>
                  </a:lnTo>
                  <a:lnTo>
                    <a:pt x="881" y="76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27" name="Freeform 125"/>
            <p:cNvSpPr>
              <a:spLocks/>
            </p:cNvSpPr>
            <p:nvPr/>
          </p:nvSpPr>
          <p:spPr bwMode="auto">
            <a:xfrm>
              <a:off x="826" y="1019"/>
              <a:ext cx="212" cy="261"/>
            </a:xfrm>
            <a:custGeom>
              <a:avLst/>
              <a:gdLst>
                <a:gd name="T0" fmla="*/ 0 w 637"/>
                <a:gd name="T1" fmla="*/ 0 h 782"/>
                <a:gd name="T2" fmla="*/ 0 w 637"/>
                <a:gd name="T3" fmla="*/ 0 h 782"/>
                <a:gd name="T4" fmla="*/ 0 w 637"/>
                <a:gd name="T5" fmla="*/ 0 h 782"/>
                <a:gd name="T6" fmla="*/ 0 w 637"/>
                <a:gd name="T7" fmla="*/ 0 h 782"/>
                <a:gd name="T8" fmla="*/ 0 w 637"/>
                <a:gd name="T9" fmla="*/ 0 h 782"/>
                <a:gd name="T10" fmla="*/ 0 w 637"/>
                <a:gd name="T11" fmla="*/ 0 h 782"/>
                <a:gd name="T12" fmla="*/ 0 w 637"/>
                <a:gd name="T13" fmla="*/ 0 h 782"/>
                <a:gd name="T14" fmla="*/ 0 w 637"/>
                <a:gd name="T15" fmla="*/ 0 h 782"/>
                <a:gd name="T16" fmla="*/ 0 w 637"/>
                <a:gd name="T17" fmla="*/ 0 h 782"/>
                <a:gd name="T18" fmla="*/ 0 w 637"/>
                <a:gd name="T19" fmla="*/ 0 h 782"/>
                <a:gd name="T20" fmla="*/ 0 w 637"/>
                <a:gd name="T21" fmla="*/ 0 h 782"/>
                <a:gd name="T22" fmla="*/ 0 w 637"/>
                <a:gd name="T23" fmla="*/ 0 h 782"/>
                <a:gd name="T24" fmla="*/ 0 w 637"/>
                <a:gd name="T25" fmla="*/ 0 h 782"/>
                <a:gd name="T26" fmla="*/ 0 w 637"/>
                <a:gd name="T27" fmla="*/ 0 h 782"/>
                <a:gd name="T28" fmla="*/ 0 w 637"/>
                <a:gd name="T29" fmla="*/ 0 h 782"/>
                <a:gd name="T30" fmla="*/ 0 w 637"/>
                <a:gd name="T31" fmla="*/ 0 h 782"/>
                <a:gd name="T32" fmla="*/ 0 w 637"/>
                <a:gd name="T33" fmla="*/ 0 h 782"/>
                <a:gd name="T34" fmla="*/ 0 w 637"/>
                <a:gd name="T35" fmla="*/ 0 h 782"/>
                <a:gd name="T36" fmla="*/ 0 w 637"/>
                <a:gd name="T37" fmla="*/ 0 h 782"/>
                <a:gd name="T38" fmla="*/ 0 w 637"/>
                <a:gd name="T39" fmla="*/ 0 h 782"/>
                <a:gd name="T40" fmla="*/ 0 w 637"/>
                <a:gd name="T41" fmla="*/ 0 h 782"/>
                <a:gd name="T42" fmla="*/ 0 w 637"/>
                <a:gd name="T43" fmla="*/ 0 h 782"/>
                <a:gd name="T44" fmla="*/ 0 w 637"/>
                <a:gd name="T45" fmla="*/ 0 h 782"/>
                <a:gd name="T46" fmla="*/ 0 w 637"/>
                <a:gd name="T47" fmla="*/ 0 h 782"/>
                <a:gd name="T48" fmla="*/ 0 w 637"/>
                <a:gd name="T49" fmla="*/ 0 h 782"/>
                <a:gd name="T50" fmla="*/ 0 w 637"/>
                <a:gd name="T51" fmla="*/ 0 h 782"/>
                <a:gd name="T52" fmla="*/ 0 w 637"/>
                <a:gd name="T53" fmla="*/ 0 h 782"/>
                <a:gd name="T54" fmla="*/ 0 w 637"/>
                <a:gd name="T55" fmla="*/ 0 h 782"/>
                <a:gd name="T56" fmla="*/ 0 w 637"/>
                <a:gd name="T57" fmla="*/ 0 h 782"/>
                <a:gd name="T58" fmla="*/ 0 w 637"/>
                <a:gd name="T59" fmla="*/ 0 h 782"/>
                <a:gd name="T60" fmla="*/ 0 w 637"/>
                <a:gd name="T61" fmla="*/ 0 h 782"/>
                <a:gd name="T62" fmla="*/ 0 w 637"/>
                <a:gd name="T63" fmla="*/ 0 h 782"/>
                <a:gd name="T64" fmla="*/ 0 w 637"/>
                <a:gd name="T65" fmla="*/ 0 h 782"/>
                <a:gd name="T66" fmla="*/ 0 w 637"/>
                <a:gd name="T67" fmla="*/ 0 h 782"/>
                <a:gd name="T68" fmla="*/ 0 w 637"/>
                <a:gd name="T69" fmla="*/ 0 h 782"/>
                <a:gd name="T70" fmla="*/ 0 w 637"/>
                <a:gd name="T71" fmla="*/ 0 h 782"/>
                <a:gd name="T72" fmla="*/ 0 w 637"/>
                <a:gd name="T73" fmla="*/ 0 h 782"/>
                <a:gd name="T74" fmla="*/ 0 w 637"/>
                <a:gd name="T75" fmla="*/ 0 h 782"/>
                <a:gd name="T76" fmla="*/ 0 w 637"/>
                <a:gd name="T77" fmla="*/ 0 h 782"/>
                <a:gd name="T78" fmla="*/ 0 w 637"/>
                <a:gd name="T79" fmla="*/ 0 h 782"/>
                <a:gd name="T80" fmla="*/ 0 w 637"/>
                <a:gd name="T81" fmla="*/ 0 h 782"/>
                <a:gd name="T82" fmla="*/ 0 w 637"/>
                <a:gd name="T83" fmla="*/ 0 h 782"/>
                <a:gd name="T84" fmla="*/ 0 w 637"/>
                <a:gd name="T85" fmla="*/ 0 h 782"/>
                <a:gd name="T86" fmla="*/ 0 w 637"/>
                <a:gd name="T87" fmla="*/ 0 h 782"/>
                <a:gd name="T88" fmla="*/ 0 w 637"/>
                <a:gd name="T89" fmla="*/ 0 h 782"/>
                <a:gd name="T90" fmla="*/ 0 w 637"/>
                <a:gd name="T91" fmla="*/ 0 h 782"/>
                <a:gd name="T92" fmla="*/ 0 w 637"/>
                <a:gd name="T93" fmla="*/ 0 h 782"/>
                <a:gd name="T94" fmla="*/ 0 w 637"/>
                <a:gd name="T95" fmla="*/ 0 h 782"/>
                <a:gd name="T96" fmla="*/ 0 w 637"/>
                <a:gd name="T97" fmla="*/ 0 h 782"/>
                <a:gd name="T98" fmla="*/ 0 w 637"/>
                <a:gd name="T99" fmla="*/ 0 h 782"/>
                <a:gd name="T100" fmla="*/ 0 w 637"/>
                <a:gd name="T101" fmla="*/ 0 h 782"/>
                <a:gd name="T102" fmla="*/ 0 w 637"/>
                <a:gd name="T103" fmla="*/ 0 h 78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637"/>
                <a:gd name="T157" fmla="*/ 0 h 782"/>
                <a:gd name="T158" fmla="*/ 637 w 637"/>
                <a:gd name="T159" fmla="*/ 782 h 78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637" h="782">
                  <a:moveTo>
                    <a:pt x="580" y="782"/>
                  </a:moveTo>
                  <a:lnTo>
                    <a:pt x="573" y="779"/>
                  </a:lnTo>
                  <a:lnTo>
                    <a:pt x="568" y="776"/>
                  </a:lnTo>
                  <a:lnTo>
                    <a:pt x="563" y="770"/>
                  </a:lnTo>
                  <a:lnTo>
                    <a:pt x="559" y="764"/>
                  </a:lnTo>
                  <a:lnTo>
                    <a:pt x="555" y="757"/>
                  </a:lnTo>
                  <a:lnTo>
                    <a:pt x="551" y="751"/>
                  </a:lnTo>
                  <a:lnTo>
                    <a:pt x="547" y="744"/>
                  </a:lnTo>
                  <a:lnTo>
                    <a:pt x="544" y="738"/>
                  </a:lnTo>
                  <a:lnTo>
                    <a:pt x="533" y="717"/>
                  </a:lnTo>
                  <a:lnTo>
                    <a:pt x="523" y="695"/>
                  </a:lnTo>
                  <a:lnTo>
                    <a:pt x="514" y="674"/>
                  </a:lnTo>
                  <a:lnTo>
                    <a:pt x="508" y="651"/>
                  </a:lnTo>
                  <a:lnTo>
                    <a:pt x="503" y="627"/>
                  </a:lnTo>
                  <a:lnTo>
                    <a:pt x="497" y="603"/>
                  </a:lnTo>
                  <a:lnTo>
                    <a:pt x="493" y="579"/>
                  </a:lnTo>
                  <a:lnTo>
                    <a:pt x="488" y="555"/>
                  </a:lnTo>
                  <a:lnTo>
                    <a:pt x="476" y="546"/>
                  </a:lnTo>
                  <a:lnTo>
                    <a:pt x="463" y="537"/>
                  </a:lnTo>
                  <a:lnTo>
                    <a:pt x="452" y="527"/>
                  </a:lnTo>
                  <a:lnTo>
                    <a:pt x="440" y="516"/>
                  </a:lnTo>
                  <a:lnTo>
                    <a:pt x="428" y="507"/>
                  </a:lnTo>
                  <a:lnTo>
                    <a:pt x="416" y="496"/>
                  </a:lnTo>
                  <a:lnTo>
                    <a:pt x="406" y="484"/>
                  </a:lnTo>
                  <a:lnTo>
                    <a:pt x="397" y="472"/>
                  </a:lnTo>
                  <a:lnTo>
                    <a:pt x="386" y="472"/>
                  </a:lnTo>
                  <a:lnTo>
                    <a:pt x="373" y="469"/>
                  </a:lnTo>
                  <a:lnTo>
                    <a:pt x="362" y="463"/>
                  </a:lnTo>
                  <a:lnTo>
                    <a:pt x="350" y="457"/>
                  </a:lnTo>
                  <a:lnTo>
                    <a:pt x="340" y="449"/>
                  </a:lnTo>
                  <a:lnTo>
                    <a:pt x="331" y="443"/>
                  </a:lnTo>
                  <a:lnTo>
                    <a:pt x="326" y="437"/>
                  </a:lnTo>
                  <a:lnTo>
                    <a:pt x="324" y="435"/>
                  </a:lnTo>
                  <a:lnTo>
                    <a:pt x="329" y="434"/>
                  </a:lnTo>
                  <a:lnTo>
                    <a:pt x="334" y="435"/>
                  </a:lnTo>
                  <a:lnTo>
                    <a:pt x="339" y="436"/>
                  </a:lnTo>
                  <a:lnTo>
                    <a:pt x="344" y="436"/>
                  </a:lnTo>
                  <a:lnTo>
                    <a:pt x="350" y="437"/>
                  </a:lnTo>
                  <a:lnTo>
                    <a:pt x="356" y="438"/>
                  </a:lnTo>
                  <a:lnTo>
                    <a:pt x="362" y="437"/>
                  </a:lnTo>
                  <a:lnTo>
                    <a:pt x="368" y="435"/>
                  </a:lnTo>
                  <a:lnTo>
                    <a:pt x="383" y="422"/>
                  </a:lnTo>
                  <a:lnTo>
                    <a:pt x="392" y="408"/>
                  </a:lnTo>
                  <a:lnTo>
                    <a:pt x="395" y="392"/>
                  </a:lnTo>
                  <a:lnTo>
                    <a:pt x="399" y="375"/>
                  </a:lnTo>
                  <a:lnTo>
                    <a:pt x="397" y="364"/>
                  </a:lnTo>
                  <a:lnTo>
                    <a:pt x="396" y="354"/>
                  </a:lnTo>
                  <a:lnTo>
                    <a:pt x="393" y="343"/>
                  </a:lnTo>
                  <a:lnTo>
                    <a:pt x="391" y="332"/>
                  </a:lnTo>
                  <a:lnTo>
                    <a:pt x="386" y="322"/>
                  </a:lnTo>
                  <a:lnTo>
                    <a:pt x="381" y="315"/>
                  </a:lnTo>
                  <a:lnTo>
                    <a:pt x="375" y="307"/>
                  </a:lnTo>
                  <a:lnTo>
                    <a:pt x="366" y="302"/>
                  </a:lnTo>
                  <a:lnTo>
                    <a:pt x="350" y="297"/>
                  </a:lnTo>
                  <a:lnTo>
                    <a:pt x="333" y="294"/>
                  </a:lnTo>
                  <a:lnTo>
                    <a:pt x="317" y="291"/>
                  </a:lnTo>
                  <a:lnTo>
                    <a:pt x="301" y="289"/>
                  </a:lnTo>
                  <a:lnTo>
                    <a:pt x="285" y="285"/>
                  </a:lnTo>
                  <a:lnTo>
                    <a:pt x="268" y="282"/>
                  </a:lnTo>
                  <a:lnTo>
                    <a:pt x="253" y="279"/>
                  </a:lnTo>
                  <a:lnTo>
                    <a:pt x="237" y="276"/>
                  </a:lnTo>
                  <a:lnTo>
                    <a:pt x="221" y="271"/>
                  </a:lnTo>
                  <a:lnTo>
                    <a:pt x="205" y="267"/>
                  </a:lnTo>
                  <a:lnTo>
                    <a:pt x="190" y="263"/>
                  </a:lnTo>
                  <a:lnTo>
                    <a:pt x="175" y="256"/>
                  </a:lnTo>
                  <a:lnTo>
                    <a:pt x="160" y="249"/>
                  </a:lnTo>
                  <a:lnTo>
                    <a:pt x="146" y="242"/>
                  </a:lnTo>
                  <a:lnTo>
                    <a:pt x="132" y="233"/>
                  </a:lnTo>
                  <a:lnTo>
                    <a:pt x="119" y="223"/>
                  </a:lnTo>
                  <a:lnTo>
                    <a:pt x="109" y="260"/>
                  </a:lnTo>
                  <a:lnTo>
                    <a:pt x="101" y="298"/>
                  </a:lnTo>
                  <a:lnTo>
                    <a:pt x="95" y="338"/>
                  </a:lnTo>
                  <a:lnTo>
                    <a:pt x="93" y="377"/>
                  </a:lnTo>
                  <a:lnTo>
                    <a:pt x="93" y="419"/>
                  </a:lnTo>
                  <a:lnTo>
                    <a:pt x="97" y="459"/>
                  </a:lnTo>
                  <a:lnTo>
                    <a:pt x="104" y="499"/>
                  </a:lnTo>
                  <a:lnTo>
                    <a:pt x="115" y="539"/>
                  </a:lnTo>
                  <a:lnTo>
                    <a:pt x="126" y="558"/>
                  </a:lnTo>
                  <a:lnTo>
                    <a:pt x="137" y="578"/>
                  </a:lnTo>
                  <a:lnTo>
                    <a:pt x="150" y="598"/>
                  </a:lnTo>
                  <a:lnTo>
                    <a:pt x="163" y="616"/>
                  </a:lnTo>
                  <a:lnTo>
                    <a:pt x="178" y="634"/>
                  </a:lnTo>
                  <a:lnTo>
                    <a:pt x="196" y="649"/>
                  </a:lnTo>
                  <a:lnTo>
                    <a:pt x="214" y="661"/>
                  </a:lnTo>
                  <a:lnTo>
                    <a:pt x="236" y="669"/>
                  </a:lnTo>
                  <a:lnTo>
                    <a:pt x="241" y="669"/>
                  </a:lnTo>
                  <a:lnTo>
                    <a:pt x="248" y="667"/>
                  </a:lnTo>
                  <a:lnTo>
                    <a:pt x="254" y="665"/>
                  </a:lnTo>
                  <a:lnTo>
                    <a:pt x="260" y="663"/>
                  </a:lnTo>
                  <a:lnTo>
                    <a:pt x="265" y="661"/>
                  </a:lnTo>
                  <a:lnTo>
                    <a:pt x="270" y="660"/>
                  </a:lnTo>
                  <a:lnTo>
                    <a:pt x="274" y="662"/>
                  </a:lnTo>
                  <a:lnTo>
                    <a:pt x="277" y="666"/>
                  </a:lnTo>
                  <a:lnTo>
                    <a:pt x="270" y="670"/>
                  </a:lnTo>
                  <a:lnTo>
                    <a:pt x="264" y="674"/>
                  </a:lnTo>
                  <a:lnTo>
                    <a:pt x="257" y="677"/>
                  </a:lnTo>
                  <a:lnTo>
                    <a:pt x="251" y="679"/>
                  </a:lnTo>
                  <a:lnTo>
                    <a:pt x="244" y="680"/>
                  </a:lnTo>
                  <a:lnTo>
                    <a:pt x="237" y="681"/>
                  </a:lnTo>
                  <a:lnTo>
                    <a:pt x="229" y="680"/>
                  </a:lnTo>
                  <a:lnTo>
                    <a:pt x="222" y="678"/>
                  </a:lnTo>
                  <a:lnTo>
                    <a:pt x="200" y="668"/>
                  </a:lnTo>
                  <a:lnTo>
                    <a:pt x="180" y="657"/>
                  </a:lnTo>
                  <a:lnTo>
                    <a:pt x="162" y="645"/>
                  </a:lnTo>
                  <a:lnTo>
                    <a:pt x="145" y="631"/>
                  </a:lnTo>
                  <a:lnTo>
                    <a:pt x="129" y="616"/>
                  </a:lnTo>
                  <a:lnTo>
                    <a:pt x="115" y="600"/>
                  </a:lnTo>
                  <a:lnTo>
                    <a:pt x="102" y="581"/>
                  </a:lnTo>
                  <a:lnTo>
                    <a:pt x="91" y="563"/>
                  </a:lnTo>
                  <a:lnTo>
                    <a:pt x="82" y="543"/>
                  </a:lnTo>
                  <a:lnTo>
                    <a:pt x="73" y="523"/>
                  </a:lnTo>
                  <a:lnTo>
                    <a:pt x="65" y="501"/>
                  </a:lnTo>
                  <a:lnTo>
                    <a:pt x="60" y="479"/>
                  </a:lnTo>
                  <a:lnTo>
                    <a:pt x="56" y="457"/>
                  </a:lnTo>
                  <a:lnTo>
                    <a:pt x="52" y="434"/>
                  </a:lnTo>
                  <a:lnTo>
                    <a:pt x="50" y="411"/>
                  </a:lnTo>
                  <a:lnTo>
                    <a:pt x="50" y="387"/>
                  </a:lnTo>
                  <a:lnTo>
                    <a:pt x="50" y="310"/>
                  </a:lnTo>
                  <a:lnTo>
                    <a:pt x="43" y="310"/>
                  </a:lnTo>
                  <a:lnTo>
                    <a:pt x="36" y="310"/>
                  </a:lnTo>
                  <a:lnTo>
                    <a:pt x="29" y="310"/>
                  </a:lnTo>
                  <a:lnTo>
                    <a:pt x="21" y="309"/>
                  </a:lnTo>
                  <a:lnTo>
                    <a:pt x="14" y="307"/>
                  </a:lnTo>
                  <a:lnTo>
                    <a:pt x="9" y="304"/>
                  </a:lnTo>
                  <a:lnTo>
                    <a:pt x="4" y="300"/>
                  </a:lnTo>
                  <a:lnTo>
                    <a:pt x="0" y="295"/>
                  </a:lnTo>
                  <a:lnTo>
                    <a:pt x="54" y="277"/>
                  </a:lnTo>
                  <a:lnTo>
                    <a:pt x="58" y="253"/>
                  </a:lnTo>
                  <a:lnTo>
                    <a:pt x="62" y="228"/>
                  </a:lnTo>
                  <a:lnTo>
                    <a:pt x="69" y="204"/>
                  </a:lnTo>
                  <a:lnTo>
                    <a:pt x="83" y="184"/>
                  </a:lnTo>
                  <a:lnTo>
                    <a:pt x="74" y="174"/>
                  </a:lnTo>
                  <a:lnTo>
                    <a:pt x="68" y="161"/>
                  </a:lnTo>
                  <a:lnTo>
                    <a:pt x="61" y="146"/>
                  </a:lnTo>
                  <a:lnTo>
                    <a:pt x="57" y="132"/>
                  </a:lnTo>
                  <a:lnTo>
                    <a:pt x="54" y="118"/>
                  </a:lnTo>
                  <a:lnTo>
                    <a:pt x="54" y="103"/>
                  </a:lnTo>
                  <a:lnTo>
                    <a:pt x="55" y="88"/>
                  </a:lnTo>
                  <a:lnTo>
                    <a:pt x="60" y="73"/>
                  </a:lnTo>
                  <a:lnTo>
                    <a:pt x="67" y="61"/>
                  </a:lnTo>
                  <a:lnTo>
                    <a:pt x="73" y="50"/>
                  </a:lnTo>
                  <a:lnTo>
                    <a:pt x="81" y="39"/>
                  </a:lnTo>
                  <a:lnTo>
                    <a:pt x="89" y="29"/>
                  </a:lnTo>
                  <a:lnTo>
                    <a:pt x="98" y="21"/>
                  </a:lnTo>
                  <a:lnTo>
                    <a:pt x="109" y="13"/>
                  </a:lnTo>
                  <a:lnTo>
                    <a:pt x="119" y="6"/>
                  </a:lnTo>
                  <a:lnTo>
                    <a:pt x="131" y="0"/>
                  </a:lnTo>
                  <a:lnTo>
                    <a:pt x="136" y="8"/>
                  </a:lnTo>
                  <a:lnTo>
                    <a:pt x="137" y="14"/>
                  </a:lnTo>
                  <a:lnTo>
                    <a:pt x="134" y="21"/>
                  </a:lnTo>
                  <a:lnTo>
                    <a:pt x="127" y="26"/>
                  </a:lnTo>
                  <a:lnTo>
                    <a:pt x="120" y="31"/>
                  </a:lnTo>
                  <a:lnTo>
                    <a:pt x="113" y="38"/>
                  </a:lnTo>
                  <a:lnTo>
                    <a:pt x="107" y="44"/>
                  </a:lnTo>
                  <a:lnTo>
                    <a:pt x="103" y="52"/>
                  </a:lnTo>
                  <a:lnTo>
                    <a:pt x="97" y="78"/>
                  </a:lnTo>
                  <a:lnTo>
                    <a:pt x="98" y="106"/>
                  </a:lnTo>
                  <a:lnTo>
                    <a:pt x="104" y="132"/>
                  </a:lnTo>
                  <a:lnTo>
                    <a:pt x="115" y="156"/>
                  </a:lnTo>
                  <a:lnTo>
                    <a:pt x="131" y="174"/>
                  </a:lnTo>
                  <a:lnTo>
                    <a:pt x="146" y="189"/>
                  </a:lnTo>
                  <a:lnTo>
                    <a:pt x="163" y="202"/>
                  </a:lnTo>
                  <a:lnTo>
                    <a:pt x="181" y="213"/>
                  </a:lnTo>
                  <a:lnTo>
                    <a:pt x="200" y="221"/>
                  </a:lnTo>
                  <a:lnTo>
                    <a:pt x="219" y="228"/>
                  </a:lnTo>
                  <a:lnTo>
                    <a:pt x="240" y="234"/>
                  </a:lnTo>
                  <a:lnTo>
                    <a:pt x="261" y="240"/>
                  </a:lnTo>
                  <a:lnTo>
                    <a:pt x="281" y="244"/>
                  </a:lnTo>
                  <a:lnTo>
                    <a:pt x="302" y="249"/>
                  </a:lnTo>
                  <a:lnTo>
                    <a:pt x="322" y="255"/>
                  </a:lnTo>
                  <a:lnTo>
                    <a:pt x="343" y="260"/>
                  </a:lnTo>
                  <a:lnTo>
                    <a:pt x="363" y="267"/>
                  </a:lnTo>
                  <a:lnTo>
                    <a:pt x="382" y="276"/>
                  </a:lnTo>
                  <a:lnTo>
                    <a:pt x="401" y="284"/>
                  </a:lnTo>
                  <a:lnTo>
                    <a:pt x="419" y="296"/>
                  </a:lnTo>
                  <a:lnTo>
                    <a:pt x="433" y="298"/>
                  </a:lnTo>
                  <a:lnTo>
                    <a:pt x="447" y="303"/>
                  </a:lnTo>
                  <a:lnTo>
                    <a:pt x="460" y="309"/>
                  </a:lnTo>
                  <a:lnTo>
                    <a:pt x="472" y="317"/>
                  </a:lnTo>
                  <a:lnTo>
                    <a:pt x="483" y="327"/>
                  </a:lnTo>
                  <a:lnTo>
                    <a:pt x="493" y="337"/>
                  </a:lnTo>
                  <a:lnTo>
                    <a:pt x="500" y="348"/>
                  </a:lnTo>
                  <a:lnTo>
                    <a:pt x="508" y="361"/>
                  </a:lnTo>
                  <a:lnTo>
                    <a:pt x="510" y="373"/>
                  </a:lnTo>
                  <a:lnTo>
                    <a:pt x="509" y="386"/>
                  </a:lnTo>
                  <a:lnTo>
                    <a:pt x="504" y="396"/>
                  </a:lnTo>
                  <a:lnTo>
                    <a:pt x="494" y="405"/>
                  </a:lnTo>
                  <a:lnTo>
                    <a:pt x="487" y="405"/>
                  </a:lnTo>
                  <a:lnTo>
                    <a:pt x="481" y="401"/>
                  </a:lnTo>
                  <a:lnTo>
                    <a:pt x="473" y="397"/>
                  </a:lnTo>
                  <a:lnTo>
                    <a:pt x="467" y="393"/>
                  </a:lnTo>
                  <a:lnTo>
                    <a:pt x="460" y="387"/>
                  </a:lnTo>
                  <a:lnTo>
                    <a:pt x="455" y="382"/>
                  </a:lnTo>
                  <a:lnTo>
                    <a:pt x="452" y="379"/>
                  </a:lnTo>
                  <a:lnTo>
                    <a:pt x="450" y="377"/>
                  </a:lnTo>
                  <a:lnTo>
                    <a:pt x="457" y="381"/>
                  </a:lnTo>
                  <a:lnTo>
                    <a:pt x="463" y="385"/>
                  </a:lnTo>
                  <a:lnTo>
                    <a:pt x="469" y="388"/>
                  </a:lnTo>
                  <a:lnTo>
                    <a:pt x="476" y="389"/>
                  </a:lnTo>
                  <a:lnTo>
                    <a:pt x="482" y="385"/>
                  </a:lnTo>
                  <a:lnTo>
                    <a:pt x="485" y="379"/>
                  </a:lnTo>
                  <a:lnTo>
                    <a:pt x="486" y="373"/>
                  </a:lnTo>
                  <a:lnTo>
                    <a:pt x="486" y="366"/>
                  </a:lnTo>
                  <a:lnTo>
                    <a:pt x="479" y="360"/>
                  </a:lnTo>
                  <a:lnTo>
                    <a:pt x="472" y="353"/>
                  </a:lnTo>
                  <a:lnTo>
                    <a:pt x="465" y="346"/>
                  </a:lnTo>
                  <a:lnTo>
                    <a:pt x="456" y="340"/>
                  </a:lnTo>
                  <a:lnTo>
                    <a:pt x="448" y="333"/>
                  </a:lnTo>
                  <a:lnTo>
                    <a:pt x="440" y="329"/>
                  </a:lnTo>
                  <a:lnTo>
                    <a:pt x="430" y="325"/>
                  </a:lnTo>
                  <a:lnTo>
                    <a:pt x="421" y="325"/>
                  </a:lnTo>
                  <a:lnTo>
                    <a:pt x="428" y="346"/>
                  </a:lnTo>
                  <a:lnTo>
                    <a:pt x="431" y="369"/>
                  </a:lnTo>
                  <a:lnTo>
                    <a:pt x="432" y="392"/>
                  </a:lnTo>
                  <a:lnTo>
                    <a:pt x="434" y="414"/>
                  </a:lnTo>
                  <a:lnTo>
                    <a:pt x="436" y="437"/>
                  </a:lnTo>
                  <a:lnTo>
                    <a:pt x="442" y="459"/>
                  </a:lnTo>
                  <a:lnTo>
                    <a:pt x="453" y="479"/>
                  </a:lnTo>
                  <a:lnTo>
                    <a:pt x="468" y="498"/>
                  </a:lnTo>
                  <a:lnTo>
                    <a:pt x="481" y="512"/>
                  </a:lnTo>
                  <a:lnTo>
                    <a:pt x="494" y="527"/>
                  </a:lnTo>
                  <a:lnTo>
                    <a:pt x="508" y="541"/>
                  </a:lnTo>
                  <a:lnTo>
                    <a:pt x="524" y="554"/>
                  </a:lnTo>
                  <a:lnTo>
                    <a:pt x="540" y="565"/>
                  </a:lnTo>
                  <a:lnTo>
                    <a:pt x="558" y="573"/>
                  </a:lnTo>
                  <a:lnTo>
                    <a:pt x="576" y="576"/>
                  </a:lnTo>
                  <a:lnTo>
                    <a:pt x="597" y="575"/>
                  </a:lnTo>
                  <a:lnTo>
                    <a:pt x="600" y="572"/>
                  </a:lnTo>
                  <a:lnTo>
                    <a:pt x="604" y="568"/>
                  </a:lnTo>
                  <a:lnTo>
                    <a:pt x="609" y="566"/>
                  </a:lnTo>
                  <a:lnTo>
                    <a:pt x="612" y="563"/>
                  </a:lnTo>
                  <a:lnTo>
                    <a:pt x="608" y="559"/>
                  </a:lnTo>
                  <a:lnTo>
                    <a:pt x="602" y="556"/>
                  </a:lnTo>
                  <a:lnTo>
                    <a:pt x="598" y="554"/>
                  </a:lnTo>
                  <a:lnTo>
                    <a:pt x="597" y="549"/>
                  </a:lnTo>
                  <a:lnTo>
                    <a:pt x="603" y="545"/>
                  </a:lnTo>
                  <a:lnTo>
                    <a:pt x="610" y="542"/>
                  </a:lnTo>
                  <a:lnTo>
                    <a:pt x="619" y="541"/>
                  </a:lnTo>
                  <a:lnTo>
                    <a:pt x="626" y="543"/>
                  </a:lnTo>
                  <a:lnTo>
                    <a:pt x="633" y="550"/>
                  </a:lnTo>
                  <a:lnTo>
                    <a:pt x="636" y="558"/>
                  </a:lnTo>
                  <a:lnTo>
                    <a:pt x="637" y="565"/>
                  </a:lnTo>
                  <a:lnTo>
                    <a:pt x="636" y="573"/>
                  </a:lnTo>
                  <a:lnTo>
                    <a:pt x="635" y="583"/>
                  </a:lnTo>
                  <a:lnTo>
                    <a:pt x="629" y="591"/>
                  </a:lnTo>
                  <a:lnTo>
                    <a:pt x="620" y="599"/>
                  </a:lnTo>
                  <a:lnTo>
                    <a:pt x="608" y="605"/>
                  </a:lnTo>
                  <a:lnTo>
                    <a:pt x="594" y="606"/>
                  </a:lnTo>
                  <a:lnTo>
                    <a:pt x="581" y="605"/>
                  </a:lnTo>
                  <a:lnTo>
                    <a:pt x="568" y="603"/>
                  </a:lnTo>
                  <a:lnTo>
                    <a:pt x="556" y="600"/>
                  </a:lnTo>
                  <a:lnTo>
                    <a:pt x="544" y="594"/>
                  </a:lnTo>
                  <a:lnTo>
                    <a:pt x="533" y="590"/>
                  </a:lnTo>
                  <a:lnTo>
                    <a:pt x="524" y="584"/>
                  </a:lnTo>
                  <a:lnTo>
                    <a:pt x="516" y="578"/>
                  </a:lnTo>
                  <a:lnTo>
                    <a:pt x="522" y="599"/>
                  </a:lnTo>
                  <a:lnTo>
                    <a:pt x="530" y="619"/>
                  </a:lnTo>
                  <a:lnTo>
                    <a:pt x="538" y="639"/>
                  </a:lnTo>
                  <a:lnTo>
                    <a:pt x="548" y="660"/>
                  </a:lnTo>
                  <a:lnTo>
                    <a:pt x="559" y="679"/>
                  </a:lnTo>
                  <a:lnTo>
                    <a:pt x="570" y="700"/>
                  </a:lnTo>
                  <a:lnTo>
                    <a:pt x="582" y="719"/>
                  </a:lnTo>
                  <a:lnTo>
                    <a:pt x="595" y="738"/>
                  </a:lnTo>
                  <a:lnTo>
                    <a:pt x="580" y="78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28" name="Freeform 126"/>
            <p:cNvSpPr>
              <a:spLocks/>
            </p:cNvSpPr>
            <p:nvPr/>
          </p:nvSpPr>
          <p:spPr bwMode="auto">
            <a:xfrm>
              <a:off x="1048" y="1036"/>
              <a:ext cx="82" cy="157"/>
            </a:xfrm>
            <a:custGeom>
              <a:avLst/>
              <a:gdLst>
                <a:gd name="T0" fmla="*/ 0 w 245"/>
                <a:gd name="T1" fmla="*/ 0 h 472"/>
                <a:gd name="T2" fmla="*/ 0 w 245"/>
                <a:gd name="T3" fmla="*/ 0 h 472"/>
                <a:gd name="T4" fmla="*/ 0 w 245"/>
                <a:gd name="T5" fmla="*/ 0 h 472"/>
                <a:gd name="T6" fmla="*/ 0 w 245"/>
                <a:gd name="T7" fmla="*/ 0 h 472"/>
                <a:gd name="T8" fmla="*/ 0 w 245"/>
                <a:gd name="T9" fmla="*/ 0 h 472"/>
                <a:gd name="T10" fmla="*/ 0 w 245"/>
                <a:gd name="T11" fmla="*/ 0 h 472"/>
                <a:gd name="T12" fmla="*/ 0 w 245"/>
                <a:gd name="T13" fmla="*/ 0 h 472"/>
                <a:gd name="T14" fmla="*/ 0 w 245"/>
                <a:gd name="T15" fmla="*/ 0 h 472"/>
                <a:gd name="T16" fmla="*/ 0 w 245"/>
                <a:gd name="T17" fmla="*/ 0 h 472"/>
                <a:gd name="T18" fmla="*/ 0 w 245"/>
                <a:gd name="T19" fmla="*/ 0 h 472"/>
                <a:gd name="T20" fmla="*/ 0 w 245"/>
                <a:gd name="T21" fmla="*/ 0 h 472"/>
                <a:gd name="T22" fmla="*/ 0 w 245"/>
                <a:gd name="T23" fmla="*/ 0 h 472"/>
                <a:gd name="T24" fmla="*/ 0 w 245"/>
                <a:gd name="T25" fmla="*/ 0 h 472"/>
                <a:gd name="T26" fmla="*/ 0 w 245"/>
                <a:gd name="T27" fmla="*/ 0 h 472"/>
                <a:gd name="T28" fmla="*/ 0 w 245"/>
                <a:gd name="T29" fmla="*/ 0 h 472"/>
                <a:gd name="T30" fmla="*/ 0 w 245"/>
                <a:gd name="T31" fmla="*/ 0 h 472"/>
                <a:gd name="T32" fmla="*/ 0 w 245"/>
                <a:gd name="T33" fmla="*/ 0 h 472"/>
                <a:gd name="T34" fmla="*/ 0 w 245"/>
                <a:gd name="T35" fmla="*/ 0 h 472"/>
                <a:gd name="T36" fmla="*/ 0 w 245"/>
                <a:gd name="T37" fmla="*/ 0 h 472"/>
                <a:gd name="T38" fmla="*/ 0 w 245"/>
                <a:gd name="T39" fmla="*/ 0 h 472"/>
                <a:gd name="T40" fmla="*/ 0 w 245"/>
                <a:gd name="T41" fmla="*/ 0 h 472"/>
                <a:gd name="T42" fmla="*/ 0 w 245"/>
                <a:gd name="T43" fmla="*/ 0 h 472"/>
                <a:gd name="T44" fmla="*/ 0 w 245"/>
                <a:gd name="T45" fmla="*/ 0 h 472"/>
                <a:gd name="T46" fmla="*/ 0 w 245"/>
                <a:gd name="T47" fmla="*/ 0 h 472"/>
                <a:gd name="T48" fmla="*/ 0 w 245"/>
                <a:gd name="T49" fmla="*/ 0 h 472"/>
                <a:gd name="T50" fmla="*/ 0 w 245"/>
                <a:gd name="T51" fmla="*/ 0 h 472"/>
                <a:gd name="T52" fmla="*/ 0 w 245"/>
                <a:gd name="T53" fmla="*/ 0 h 472"/>
                <a:gd name="T54" fmla="*/ 0 w 245"/>
                <a:gd name="T55" fmla="*/ 0 h 472"/>
                <a:gd name="T56" fmla="*/ 0 w 245"/>
                <a:gd name="T57" fmla="*/ 0 h 472"/>
                <a:gd name="T58" fmla="*/ 0 w 245"/>
                <a:gd name="T59" fmla="*/ 0 h 472"/>
                <a:gd name="T60" fmla="*/ 0 w 245"/>
                <a:gd name="T61" fmla="*/ 0 h 472"/>
                <a:gd name="T62" fmla="*/ 0 w 245"/>
                <a:gd name="T63" fmla="*/ 0 h 47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45"/>
                <a:gd name="T97" fmla="*/ 0 h 472"/>
                <a:gd name="T98" fmla="*/ 245 w 245"/>
                <a:gd name="T99" fmla="*/ 472 h 47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45" h="472">
                  <a:moveTo>
                    <a:pt x="218" y="104"/>
                  </a:moveTo>
                  <a:lnTo>
                    <a:pt x="234" y="144"/>
                  </a:lnTo>
                  <a:lnTo>
                    <a:pt x="242" y="186"/>
                  </a:lnTo>
                  <a:lnTo>
                    <a:pt x="245" y="231"/>
                  </a:lnTo>
                  <a:lnTo>
                    <a:pt x="243" y="275"/>
                  </a:lnTo>
                  <a:lnTo>
                    <a:pt x="235" y="319"/>
                  </a:lnTo>
                  <a:lnTo>
                    <a:pt x="221" y="361"/>
                  </a:lnTo>
                  <a:lnTo>
                    <a:pt x="201" y="399"/>
                  </a:lnTo>
                  <a:lnTo>
                    <a:pt x="175" y="434"/>
                  </a:lnTo>
                  <a:lnTo>
                    <a:pt x="165" y="442"/>
                  </a:lnTo>
                  <a:lnTo>
                    <a:pt x="151" y="450"/>
                  </a:lnTo>
                  <a:lnTo>
                    <a:pt x="136" y="458"/>
                  </a:lnTo>
                  <a:lnTo>
                    <a:pt x="120" y="464"/>
                  </a:lnTo>
                  <a:lnTo>
                    <a:pt x="104" y="469"/>
                  </a:lnTo>
                  <a:lnTo>
                    <a:pt x="91" y="472"/>
                  </a:lnTo>
                  <a:lnTo>
                    <a:pt x="82" y="472"/>
                  </a:lnTo>
                  <a:lnTo>
                    <a:pt x="77" y="470"/>
                  </a:lnTo>
                  <a:lnTo>
                    <a:pt x="82" y="464"/>
                  </a:lnTo>
                  <a:lnTo>
                    <a:pt x="90" y="457"/>
                  </a:lnTo>
                  <a:lnTo>
                    <a:pt x="102" y="447"/>
                  </a:lnTo>
                  <a:lnTo>
                    <a:pt x="116" y="437"/>
                  </a:lnTo>
                  <a:lnTo>
                    <a:pt x="132" y="426"/>
                  </a:lnTo>
                  <a:lnTo>
                    <a:pt x="146" y="415"/>
                  </a:lnTo>
                  <a:lnTo>
                    <a:pt x="158" y="405"/>
                  </a:lnTo>
                  <a:lnTo>
                    <a:pt x="165" y="396"/>
                  </a:lnTo>
                  <a:lnTo>
                    <a:pt x="177" y="365"/>
                  </a:lnTo>
                  <a:lnTo>
                    <a:pt x="187" y="334"/>
                  </a:lnTo>
                  <a:lnTo>
                    <a:pt x="193" y="300"/>
                  </a:lnTo>
                  <a:lnTo>
                    <a:pt x="198" y="267"/>
                  </a:lnTo>
                  <a:lnTo>
                    <a:pt x="200" y="232"/>
                  </a:lnTo>
                  <a:lnTo>
                    <a:pt x="198" y="197"/>
                  </a:lnTo>
                  <a:lnTo>
                    <a:pt x="194" y="164"/>
                  </a:lnTo>
                  <a:lnTo>
                    <a:pt x="187" y="131"/>
                  </a:lnTo>
                  <a:lnTo>
                    <a:pt x="185" y="122"/>
                  </a:lnTo>
                  <a:lnTo>
                    <a:pt x="183" y="113"/>
                  </a:lnTo>
                  <a:lnTo>
                    <a:pt x="179" y="104"/>
                  </a:lnTo>
                  <a:lnTo>
                    <a:pt x="175" y="96"/>
                  </a:lnTo>
                  <a:lnTo>
                    <a:pt x="171" y="88"/>
                  </a:lnTo>
                  <a:lnTo>
                    <a:pt x="165" y="80"/>
                  </a:lnTo>
                  <a:lnTo>
                    <a:pt x="160" y="74"/>
                  </a:lnTo>
                  <a:lnTo>
                    <a:pt x="153" y="66"/>
                  </a:lnTo>
                  <a:lnTo>
                    <a:pt x="132" y="50"/>
                  </a:lnTo>
                  <a:lnTo>
                    <a:pt x="108" y="38"/>
                  </a:lnTo>
                  <a:lnTo>
                    <a:pt x="82" y="30"/>
                  </a:lnTo>
                  <a:lnTo>
                    <a:pt x="58" y="25"/>
                  </a:lnTo>
                  <a:lnTo>
                    <a:pt x="35" y="23"/>
                  </a:lnTo>
                  <a:lnTo>
                    <a:pt x="17" y="23"/>
                  </a:lnTo>
                  <a:lnTo>
                    <a:pt x="5" y="23"/>
                  </a:lnTo>
                  <a:lnTo>
                    <a:pt x="0" y="23"/>
                  </a:lnTo>
                  <a:lnTo>
                    <a:pt x="16" y="12"/>
                  </a:lnTo>
                  <a:lnTo>
                    <a:pt x="32" y="5"/>
                  </a:lnTo>
                  <a:lnTo>
                    <a:pt x="50" y="1"/>
                  </a:lnTo>
                  <a:lnTo>
                    <a:pt x="69" y="0"/>
                  </a:lnTo>
                  <a:lnTo>
                    <a:pt x="87" y="2"/>
                  </a:lnTo>
                  <a:lnTo>
                    <a:pt x="106" y="5"/>
                  </a:lnTo>
                  <a:lnTo>
                    <a:pt x="123" y="11"/>
                  </a:lnTo>
                  <a:lnTo>
                    <a:pt x="139" y="17"/>
                  </a:lnTo>
                  <a:lnTo>
                    <a:pt x="151" y="26"/>
                  </a:lnTo>
                  <a:lnTo>
                    <a:pt x="163" y="35"/>
                  </a:lnTo>
                  <a:lnTo>
                    <a:pt x="174" y="44"/>
                  </a:lnTo>
                  <a:lnTo>
                    <a:pt x="185" y="55"/>
                  </a:lnTo>
                  <a:lnTo>
                    <a:pt x="194" y="67"/>
                  </a:lnTo>
                  <a:lnTo>
                    <a:pt x="203" y="79"/>
                  </a:lnTo>
                  <a:lnTo>
                    <a:pt x="212" y="91"/>
                  </a:lnTo>
                  <a:lnTo>
                    <a:pt x="218" y="10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29" name="Freeform 127"/>
            <p:cNvSpPr>
              <a:spLocks/>
            </p:cNvSpPr>
            <p:nvPr/>
          </p:nvSpPr>
          <p:spPr bwMode="auto">
            <a:xfrm>
              <a:off x="569" y="1054"/>
              <a:ext cx="201" cy="220"/>
            </a:xfrm>
            <a:custGeom>
              <a:avLst/>
              <a:gdLst>
                <a:gd name="T0" fmla="*/ 0 w 604"/>
                <a:gd name="T1" fmla="*/ 0 h 659"/>
                <a:gd name="T2" fmla="*/ 0 w 604"/>
                <a:gd name="T3" fmla="*/ 0 h 659"/>
                <a:gd name="T4" fmla="*/ 0 w 604"/>
                <a:gd name="T5" fmla="*/ 0 h 659"/>
                <a:gd name="T6" fmla="*/ 0 w 604"/>
                <a:gd name="T7" fmla="*/ 0 h 659"/>
                <a:gd name="T8" fmla="*/ 0 w 604"/>
                <a:gd name="T9" fmla="*/ 0 h 659"/>
                <a:gd name="T10" fmla="*/ 0 w 604"/>
                <a:gd name="T11" fmla="*/ 0 h 659"/>
                <a:gd name="T12" fmla="*/ 0 w 604"/>
                <a:gd name="T13" fmla="*/ 0 h 659"/>
                <a:gd name="T14" fmla="*/ 0 w 604"/>
                <a:gd name="T15" fmla="*/ 0 h 659"/>
                <a:gd name="T16" fmla="*/ 0 w 604"/>
                <a:gd name="T17" fmla="*/ 0 h 659"/>
                <a:gd name="T18" fmla="*/ 0 w 604"/>
                <a:gd name="T19" fmla="*/ 0 h 659"/>
                <a:gd name="T20" fmla="*/ 0 w 604"/>
                <a:gd name="T21" fmla="*/ 0 h 659"/>
                <a:gd name="T22" fmla="*/ 0 w 604"/>
                <a:gd name="T23" fmla="*/ 0 h 659"/>
                <a:gd name="T24" fmla="*/ 0 w 604"/>
                <a:gd name="T25" fmla="*/ 0 h 659"/>
                <a:gd name="T26" fmla="*/ 0 w 604"/>
                <a:gd name="T27" fmla="*/ 0 h 659"/>
                <a:gd name="T28" fmla="*/ 0 w 604"/>
                <a:gd name="T29" fmla="*/ 0 h 659"/>
                <a:gd name="T30" fmla="*/ 0 w 604"/>
                <a:gd name="T31" fmla="*/ 0 h 659"/>
                <a:gd name="T32" fmla="*/ 0 w 604"/>
                <a:gd name="T33" fmla="*/ 0 h 659"/>
                <a:gd name="T34" fmla="*/ 0 w 604"/>
                <a:gd name="T35" fmla="*/ 0 h 659"/>
                <a:gd name="T36" fmla="*/ 0 w 604"/>
                <a:gd name="T37" fmla="*/ 0 h 659"/>
                <a:gd name="T38" fmla="*/ 0 w 604"/>
                <a:gd name="T39" fmla="*/ 0 h 659"/>
                <a:gd name="T40" fmla="*/ 0 w 604"/>
                <a:gd name="T41" fmla="*/ 0 h 659"/>
                <a:gd name="T42" fmla="*/ 0 w 604"/>
                <a:gd name="T43" fmla="*/ 0 h 659"/>
                <a:gd name="T44" fmla="*/ 0 w 604"/>
                <a:gd name="T45" fmla="*/ 0 h 65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604"/>
                <a:gd name="T70" fmla="*/ 0 h 659"/>
                <a:gd name="T71" fmla="*/ 604 w 604"/>
                <a:gd name="T72" fmla="*/ 659 h 659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604" h="659">
                  <a:moveTo>
                    <a:pt x="604" y="3"/>
                  </a:moveTo>
                  <a:lnTo>
                    <a:pt x="604" y="101"/>
                  </a:lnTo>
                  <a:lnTo>
                    <a:pt x="604" y="315"/>
                  </a:lnTo>
                  <a:lnTo>
                    <a:pt x="601" y="531"/>
                  </a:lnTo>
                  <a:lnTo>
                    <a:pt x="592" y="629"/>
                  </a:lnTo>
                  <a:lnTo>
                    <a:pt x="587" y="629"/>
                  </a:lnTo>
                  <a:lnTo>
                    <a:pt x="572" y="630"/>
                  </a:lnTo>
                  <a:lnTo>
                    <a:pt x="549" y="633"/>
                  </a:lnTo>
                  <a:lnTo>
                    <a:pt x="518" y="634"/>
                  </a:lnTo>
                  <a:lnTo>
                    <a:pt x="482" y="637"/>
                  </a:lnTo>
                  <a:lnTo>
                    <a:pt x="439" y="639"/>
                  </a:lnTo>
                  <a:lnTo>
                    <a:pt x="395" y="642"/>
                  </a:lnTo>
                  <a:lnTo>
                    <a:pt x="347" y="645"/>
                  </a:lnTo>
                  <a:lnTo>
                    <a:pt x="300" y="648"/>
                  </a:lnTo>
                  <a:lnTo>
                    <a:pt x="251" y="650"/>
                  </a:lnTo>
                  <a:lnTo>
                    <a:pt x="204" y="653"/>
                  </a:lnTo>
                  <a:lnTo>
                    <a:pt x="160" y="655"/>
                  </a:lnTo>
                  <a:lnTo>
                    <a:pt x="120" y="657"/>
                  </a:lnTo>
                  <a:lnTo>
                    <a:pt x="84" y="658"/>
                  </a:lnTo>
                  <a:lnTo>
                    <a:pt x="54" y="659"/>
                  </a:lnTo>
                  <a:lnTo>
                    <a:pt x="33" y="659"/>
                  </a:lnTo>
                  <a:lnTo>
                    <a:pt x="0" y="0"/>
                  </a:lnTo>
                  <a:lnTo>
                    <a:pt x="604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30" name="Freeform 128"/>
            <p:cNvSpPr>
              <a:spLocks/>
            </p:cNvSpPr>
            <p:nvPr/>
          </p:nvSpPr>
          <p:spPr bwMode="auto">
            <a:xfrm>
              <a:off x="1014" y="1052"/>
              <a:ext cx="73" cy="137"/>
            </a:xfrm>
            <a:custGeom>
              <a:avLst/>
              <a:gdLst>
                <a:gd name="T0" fmla="*/ 0 w 219"/>
                <a:gd name="T1" fmla="*/ 0 h 409"/>
                <a:gd name="T2" fmla="*/ 0 w 219"/>
                <a:gd name="T3" fmla="*/ 0 h 409"/>
                <a:gd name="T4" fmla="*/ 0 w 219"/>
                <a:gd name="T5" fmla="*/ 0 h 409"/>
                <a:gd name="T6" fmla="*/ 0 w 219"/>
                <a:gd name="T7" fmla="*/ 0 h 409"/>
                <a:gd name="T8" fmla="*/ 0 w 219"/>
                <a:gd name="T9" fmla="*/ 0 h 409"/>
                <a:gd name="T10" fmla="*/ 0 w 219"/>
                <a:gd name="T11" fmla="*/ 0 h 409"/>
                <a:gd name="T12" fmla="*/ 0 w 219"/>
                <a:gd name="T13" fmla="*/ 0 h 409"/>
                <a:gd name="T14" fmla="*/ 0 w 219"/>
                <a:gd name="T15" fmla="*/ 0 h 409"/>
                <a:gd name="T16" fmla="*/ 0 w 219"/>
                <a:gd name="T17" fmla="*/ 0 h 409"/>
                <a:gd name="T18" fmla="*/ 0 w 219"/>
                <a:gd name="T19" fmla="*/ 0 h 409"/>
                <a:gd name="T20" fmla="*/ 0 w 219"/>
                <a:gd name="T21" fmla="*/ 0 h 409"/>
                <a:gd name="T22" fmla="*/ 0 w 219"/>
                <a:gd name="T23" fmla="*/ 0 h 409"/>
                <a:gd name="T24" fmla="*/ 0 w 219"/>
                <a:gd name="T25" fmla="*/ 0 h 409"/>
                <a:gd name="T26" fmla="*/ 0 w 219"/>
                <a:gd name="T27" fmla="*/ 0 h 409"/>
                <a:gd name="T28" fmla="*/ 0 w 219"/>
                <a:gd name="T29" fmla="*/ 0 h 409"/>
                <a:gd name="T30" fmla="*/ 0 w 219"/>
                <a:gd name="T31" fmla="*/ 0 h 409"/>
                <a:gd name="T32" fmla="*/ 0 w 219"/>
                <a:gd name="T33" fmla="*/ 0 h 409"/>
                <a:gd name="T34" fmla="*/ 0 w 219"/>
                <a:gd name="T35" fmla="*/ 0 h 409"/>
                <a:gd name="T36" fmla="*/ 0 w 219"/>
                <a:gd name="T37" fmla="*/ 0 h 409"/>
                <a:gd name="T38" fmla="*/ 0 w 219"/>
                <a:gd name="T39" fmla="*/ 0 h 409"/>
                <a:gd name="T40" fmla="*/ 0 w 219"/>
                <a:gd name="T41" fmla="*/ 0 h 409"/>
                <a:gd name="T42" fmla="*/ 0 w 219"/>
                <a:gd name="T43" fmla="*/ 0 h 409"/>
                <a:gd name="T44" fmla="*/ 0 w 219"/>
                <a:gd name="T45" fmla="*/ 0 h 409"/>
                <a:gd name="T46" fmla="*/ 0 w 219"/>
                <a:gd name="T47" fmla="*/ 0 h 409"/>
                <a:gd name="T48" fmla="*/ 0 w 219"/>
                <a:gd name="T49" fmla="*/ 0 h 409"/>
                <a:gd name="T50" fmla="*/ 0 w 219"/>
                <a:gd name="T51" fmla="*/ 0 h 409"/>
                <a:gd name="T52" fmla="*/ 0 w 219"/>
                <a:gd name="T53" fmla="*/ 0 h 409"/>
                <a:gd name="T54" fmla="*/ 0 w 219"/>
                <a:gd name="T55" fmla="*/ 0 h 409"/>
                <a:gd name="T56" fmla="*/ 0 w 219"/>
                <a:gd name="T57" fmla="*/ 0 h 409"/>
                <a:gd name="T58" fmla="*/ 0 w 219"/>
                <a:gd name="T59" fmla="*/ 0 h 409"/>
                <a:gd name="T60" fmla="*/ 0 w 219"/>
                <a:gd name="T61" fmla="*/ 0 h 409"/>
                <a:gd name="T62" fmla="*/ 0 w 219"/>
                <a:gd name="T63" fmla="*/ 0 h 409"/>
                <a:gd name="T64" fmla="*/ 0 w 219"/>
                <a:gd name="T65" fmla="*/ 0 h 409"/>
                <a:gd name="T66" fmla="*/ 0 w 219"/>
                <a:gd name="T67" fmla="*/ 0 h 409"/>
                <a:gd name="T68" fmla="*/ 0 w 219"/>
                <a:gd name="T69" fmla="*/ 0 h 409"/>
                <a:gd name="T70" fmla="*/ 0 w 219"/>
                <a:gd name="T71" fmla="*/ 0 h 409"/>
                <a:gd name="T72" fmla="*/ 0 w 219"/>
                <a:gd name="T73" fmla="*/ 0 h 409"/>
                <a:gd name="T74" fmla="*/ 0 w 219"/>
                <a:gd name="T75" fmla="*/ 0 h 409"/>
                <a:gd name="T76" fmla="*/ 0 w 219"/>
                <a:gd name="T77" fmla="*/ 0 h 409"/>
                <a:gd name="T78" fmla="*/ 0 w 219"/>
                <a:gd name="T79" fmla="*/ 0 h 409"/>
                <a:gd name="T80" fmla="*/ 0 w 219"/>
                <a:gd name="T81" fmla="*/ 0 h 409"/>
                <a:gd name="T82" fmla="*/ 0 w 219"/>
                <a:gd name="T83" fmla="*/ 0 h 409"/>
                <a:gd name="T84" fmla="*/ 0 w 219"/>
                <a:gd name="T85" fmla="*/ 0 h 40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19"/>
                <a:gd name="T130" fmla="*/ 0 h 409"/>
                <a:gd name="T131" fmla="*/ 219 w 219"/>
                <a:gd name="T132" fmla="*/ 409 h 409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19" h="409">
                  <a:moveTo>
                    <a:pt x="126" y="139"/>
                  </a:moveTo>
                  <a:lnTo>
                    <a:pt x="129" y="154"/>
                  </a:lnTo>
                  <a:lnTo>
                    <a:pt x="129" y="169"/>
                  </a:lnTo>
                  <a:lnTo>
                    <a:pt x="127" y="184"/>
                  </a:lnTo>
                  <a:lnTo>
                    <a:pt x="123" y="198"/>
                  </a:lnTo>
                  <a:lnTo>
                    <a:pt x="115" y="212"/>
                  </a:lnTo>
                  <a:lnTo>
                    <a:pt x="108" y="225"/>
                  </a:lnTo>
                  <a:lnTo>
                    <a:pt x="98" y="238"/>
                  </a:lnTo>
                  <a:lnTo>
                    <a:pt x="87" y="250"/>
                  </a:lnTo>
                  <a:lnTo>
                    <a:pt x="82" y="254"/>
                  </a:lnTo>
                  <a:lnTo>
                    <a:pt x="75" y="256"/>
                  </a:lnTo>
                  <a:lnTo>
                    <a:pt x="70" y="258"/>
                  </a:lnTo>
                  <a:lnTo>
                    <a:pt x="63" y="259"/>
                  </a:lnTo>
                  <a:lnTo>
                    <a:pt x="57" y="259"/>
                  </a:lnTo>
                  <a:lnTo>
                    <a:pt x="49" y="259"/>
                  </a:lnTo>
                  <a:lnTo>
                    <a:pt x="39" y="259"/>
                  </a:lnTo>
                  <a:lnTo>
                    <a:pt x="30" y="257"/>
                  </a:lnTo>
                  <a:lnTo>
                    <a:pt x="34" y="262"/>
                  </a:lnTo>
                  <a:lnTo>
                    <a:pt x="38" y="267"/>
                  </a:lnTo>
                  <a:lnTo>
                    <a:pt x="44" y="271"/>
                  </a:lnTo>
                  <a:lnTo>
                    <a:pt x="49" y="274"/>
                  </a:lnTo>
                  <a:lnTo>
                    <a:pt x="56" y="277"/>
                  </a:lnTo>
                  <a:lnTo>
                    <a:pt x="62" y="280"/>
                  </a:lnTo>
                  <a:lnTo>
                    <a:pt x="69" y="281"/>
                  </a:lnTo>
                  <a:lnTo>
                    <a:pt x="75" y="282"/>
                  </a:lnTo>
                  <a:lnTo>
                    <a:pt x="83" y="281"/>
                  </a:lnTo>
                  <a:lnTo>
                    <a:pt x="92" y="278"/>
                  </a:lnTo>
                  <a:lnTo>
                    <a:pt x="101" y="277"/>
                  </a:lnTo>
                  <a:lnTo>
                    <a:pt x="111" y="277"/>
                  </a:lnTo>
                  <a:lnTo>
                    <a:pt x="121" y="277"/>
                  </a:lnTo>
                  <a:lnTo>
                    <a:pt x="128" y="277"/>
                  </a:lnTo>
                  <a:lnTo>
                    <a:pt x="135" y="280"/>
                  </a:lnTo>
                  <a:lnTo>
                    <a:pt x="138" y="282"/>
                  </a:lnTo>
                  <a:lnTo>
                    <a:pt x="138" y="297"/>
                  </a:lnTo>
                  <a:lnTo>
                    <a:pt x="136" y="310"/>
                  </a:lnTo>
                  <a:lnTo>
                    <a:pt x="132" y="323"/>
                  </a:lnTo>
                  <a:lnTo>
                    <a:pt x="124" y="335"/>
                  </a:lnTo>
                  <a:lnTo>
                    <a:pt x="115" y="347"/>
                  </a:lnTo>
                  <a:lnTo>
                    <a:pt x="106" y="357"/>
                  </a:lnTo>
                  <a:lnTo>
                    <a:pt x="96" y="365"/>
                  </a:lnTo>
                  <a:lnTo>
                    <a:pt x="85" y="373"/>
                  </a:lnTo>
                  <a:lnTo>
                    <a:pt x="94" y="376"/>
                  </a:lnTo>
                  <a:lnTo>
                    <a:pt x="103" y="377"/>
                  </a:lnTo>
                  <a:lnTo>
                    <a:pt x="113" y="377"/>
                  </a:lnTo>
                  <a:lnTo>
                    <a:pt x="122" y="376"/>
                  </a:lnTo>
                  <a:lnTo>
                    <a:pt x="132" y="374"/>
                  </a:lnTo>
                  <a:lnTo>
                    <a:pt x="140" y="371"/>
                  </a:lnTo>
                  <a:lnTo>
                    <a:pt x="149" y="366"/>
                  </a:lnTo>
                  <a:lnTo>
                    <a:pt x="157" y="362"/>
                  </a:lnTo>
                  <a:lnTo>
                    <a:pt x="164" y="357"/>
                  </a:lnTo>
                  <a:lnTo>
                    <a:pt x="170" y="350"/>
                  </a:lnTo>
                  <a:lnTo>
                    <a:pt x="176" y="342"/>
                  </a:lnTo>
                  <a:lnTo>
                    <a:pt x="182" y="335"/>
                  </a:lnTo>
                  <a:lnTo>
                    <a:pt x="188" y="327"/>
                  </a:lnTo>
                  <a:lnTo>
                    <a:pt x="195" y="320"/>
                  </a:lnTo>
                  <a:lnTo>
                    <a:pt x="202" y="314"/>
                  </a:lnTo>
                  <a:lnTo>
                    <a:pt x="212" y="310"/>
                  </a:lnTo>
                  <a:lnTo>
                    <a:pt x="216" y="319"/>
                  </a:lnTo>
                  <a:lnTo>
                    <a:pt x="219" y="328"/>
                  </a:lnTo>
                  <a:lnTo>
                    <a:pt x="219" y="337"/>
                  </a:lnTo>
                  <a:lnTo>
                    <a:pt x="217" y="347"/>
                  </a:lnTo>
                  <a:lnTo>
                    <a:pt x="208" y="362"/>
                  </a:lnTo>
                  <a:lnTo>
                    <a:pt x="196" y="374"/>
                  </a:lnTo>
                  <a:lnTo>
                    <a:pt x="183" y="384"/>
                  </a:lnTo>
                  <a:lnTo>
                    <a:pt x="169" y="391"/>
                  </a:lnTo>
                  <a:lnTo>
                    <a:pt x="152" y="398"/>
                  </a:lnTo>
                  <a:lnTo>
                    <a:pt x="136" y="402"/>
                  </a:lnTo>
                  <a:lnTo>
                    <a:pt x="120" y="405"/>
                  </a:lnTo>
                  <a:lnTo>
                    <a:pt x="103" y="409"/>
                  </a:lnTo>
                  <a:lnTo>
                    <a:pt x="96" y="405"/>
                  </a:lnTo>
                  <a:lnTo>
                    <a:pt x="88" y="402"/>
                  </a:lnTo>
                  <a:lnTo>
                    <a:pt x="81" y="399"/>
                  </a:lnTo>
                  <a:lnTo>
                    <a:pt x="72" y="396"/>
                  </a:lnTo>
                  <a:lnTo>
                    <a:pt x="64" y="392"/>
                  </a:lnTo>
                  <a:lnTo>
                    <a:pt x="57" y="387"/>
                  </a:lnTo>
                  <a:lnTo>
                    <a:pt x="50" y="382"/>
                  </a:lnTo>
                  <a:lnTo>
                    <a:pt x="44" y="374"/>
                  </a:lnTo>
                  <a:lnTo>
                    <a:pt x="46" y="370"/>
                  </a:lnTo>
                  <a:lnTo>
                    <a:pt x="49" y="367"/>
                  </a:lnTo>
                  <a:lnTo>
                    <a:pt x="54" y="365"/>
                  </a:lnTo>
                  <a:lnTo>
                    <a:pt x="58" y="364"/>
                  </a:lnTo>
                  <a:lnTo>
                    <a:pt x="63" y="363"/>
                  </a:lnTo>
                  <a:lnTo>
                    <a:pt x="69" y="362"/>
                  </a:lnTo>
                  <a:lnTo>
                    <a:pt x="73" y="361"/>
                  </a:lnTo>
                  <a:lnTo>
                    <a:pt x="77" y="359"/>
                  </a:lnTo>
                  <a:lnTo>
                    <a:pt x="88" y="348"/>
                  </a:lnTo>
                  <a:lnTo>
                    <a:pt x="98" y="337"/>
                  </a:lnTo>
                  <a:lnTo>
                    <a:pt x="106" y="325"/>
                  </a:lnTo>
                  <a:lnTo>
                    <a:pt x="109" y="312"/>
                  </a:lnTo>
                  <a:lnTo>
                    <a:pt x="98" y="315"/>
                  </a:lnTo>
                  <a:lnTo>
                    <a:pt x="86" y="315"/>
                  </a:lnTo>
                  <a:lnTo>
                    <a:pt x="75" y="314"/>
                  </a:lnTo>
                  <a:lnTo>
                    <a:pt x="64" y="310"/>
                  </a:lnTo>
                  <a:lnTo>
                    <a:pt x="54" y="306"/>
                  </a:lnTo>
                  <a:lnTo>
                    <a:pt x="43" y="299"/>
                  </a:lnTo>
                  <a:lnTo>
                    <a:pt x="33" y="292"/>
                  </a:lnTo>
                  <a:lnTo>
                    <a:pt x="23" y="283"/>
                  </a:lnTo>
                  <a:lnTo>
                    <a:pt x="10" y="265"/>
                  </a:lnTo>
                  <a:lnTo>
                    <a:pt x="3" y="245"/>
                  </a:lnTo>
                  <a:lnTo>
                    <a:pt x="0" y="223"/>
                  </a:lnTo>
                  <a:lnTo>
                    <a:pt x="6" y="203"/>
                  </a:lnTo>
                  <a:lnTo>
                    <a:pt x="12" y="205"/>
                  </a:lnTo>
                  <a:lnTo>
                    <a:pt x="16" y="210"/>
                  </a:lnTo>
                  <a:lnTo>
                    <a:pt x="18" y="217"/>
                  </a:lnTo>
                  <a:lnTo>
                    <a:pt x="20" y="224"/>
                  </a:lnTo>
                  <a:lnTo>
                    <a:pt x="22" y="231"/>
                  </a:lnTo>
                  <a:lnTo>
                    <a:pt x="26" y="237"/>
                  </a:lnTo>
                  <a:lnTo>
                    <a:pt x="32" y="241"/>
                  </a:lnTo>
                  <a:lnTo>
                    <a:pt x="42" y="242"/>
                  </a:lnTo>
                  <a:lnTo>
                    <a:pt x="46" y="242"/>
                  </a:lnTo>
                  <a:lnTo>
                    <a:pt x="50" y="242"/>
                  </a:lnTo>
                  <a:lnTo>
                    <a:pt x="55" y="242"/>
                  </a:lnTo>
                  <a:lnTo>
                    <a:pt x="60" y="242"/>
                  </a:lnTo>
                  <a:lnTo>
                    <a:pt x="64" y="241"/>
                  </a:lnTo>
                  <a:lnTo>
                    <a:pt x="70" y="238"/>
                  </a:lnTo>
                  <a:lnTo>
                    <a:pt x="74" y="236"/>
                  </a:lnTo>
                  <a:lnTo>
                    <a:pt x="77" y="233"/>
                  </a:lnTo>
                  <a:lnTo>
                    <a:pt x="92" y="203"/>
                  </a:lnTo>
                  <a:lnTo>
                    <a:pt x="92" y="171"/>
                  </a:lnTo>
                  <a:lnTo>
                    <a:pt x="83" y="140"/>
                  </a:lnTo>
                  <a:lnTo>
                    <a:pt x="71" y="107"/>
                  </a:lnTo>
                  <a:lnTo>
                    <a:pt x="62" y="77"/>
                  </a:lnTo>
                  <a:lnTo>
                    <a:pt x="62" y="47"/>
                  </a:lnTo>
                  <a:lnTo>
                    <a:pt x="75" y="21"/>
                  </a:lnTo>
                  <a:lnTo>
                    <a:pt x="109" y="0"/>
                  </a:lnTo>
                  <a:lnTo>
                    <a:pt x="111" y="15"/>
                  </a:lnTo>
                  <a:lnTo>
                    <a:pt x="115" y="53"/>
                  </a:lnTo>
                  <a:lnTo>
                    <a:pt x="121" y="98"/>
                  </a:lnTo>
                  <a:lnTo>
                    <a:pt x="126" y="13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31" name="Freeform 129"/>
            <p:cNvSpPr>
              <a:spLocks/>
            </p:cNvSpPr>
            <p:nvPr/>
          </p:nvSpPr>
          <p:spPr bwMode="auto">
            <a:xfrm>
              <a:off x="580" y="1061"/>
              <a:ext cx="181" cy="205"/>
            </a:xfrm>
            <a:custGeom>
              <a:avLst/>
              <a:gdLst>
                <a:gd name="T0" fmla="*/ 0 w 544"/>
                <a:gd name="T1" fmla="*/ 0 h 616"/>
                <a:gd name="T2" fmla="*/ 0 w 544"/>
                <a:gd name="T3" fmla="*/ 0 h 616"/>
                <a:gd name="T4" fmla="*/ 0 w 544"/>
                <a:gd name="T5" fmla="*/ 0 h 616"/>
                <a:gd name="T6" fmla="*/ 0 w 544"/>
                <a:gd name="T7" fmla="*/ 0 h 616"/>
                <a:gd name="T8" fmla="*/ 0 w 544"/>
                <a:gd name="T9" fmla="*/ 0 h 616"/>
                <a:gd name="T10" fmla="*/ 0 w 544"/>
                <a:gd name="T11" fmla="*/ 0 h 616"/>
                <a:gd name="T12" fmla="*/ 0 w 544"/>
                <a:gd name="T13" fmla="*/ 0 h 616"/>
                <a:gd name="T14" fmla="*/ 0 w 544"/>
                <a:gd name="T15" fmla="*/ 0 h 616"/>
                <a:gd name="T16" fmla="*/ 0 w 544"/>
                <a:gd name="T17" fmla="*/ 0 h 616"/>
                <a:gd name="T18" fmla="*/ 0 w 544"/>
                <a:gd name="T19" fmla="*/ 0 h 616"/>
                <a:gd name="T20" fmla="*/ 0 w 544"/>
                <a:gd name="T21" fmla="*/ 0 h 616"/>
                <a:gd name="T22" fmla="*/ 0 w 544"/>
                <a:gd name="T23" fmla="*/ 0 h 616"/>
                <a:gd name="T24" fmla="*/ 0 w 544"/>
                <a:gd name="T25" fmla="*/ 0 h 616"/>
                <a:gd name="T26" fmla="*/ 0 w 544"/>
                <a:gd name="T27" fmla="*/ 0 h 616"/>
                <a:gd name="T28" fmla="*/ 0 w 544"/>
                <a:gd name="T29" fmla="*/ 0 h 616"/>
                <a:gd name="T30" fmla="*/ 0 w 544"/>
                <a:gd name="T31" fmla="*/ 0 h 616"/>
                <a:gd name="T32" fmla="*/ 0 w 544"/>
                <a:gd name="T33" fmla="*/ 0 h 616"/>
                <a:gd name="T34" fmla="*/ 0 w 544"/>
                <a:gd name="T35" fmla="*/ 0 h 616"/>
                <a:gd name="T36" fmla="*/ 0 w 544"/>
                <a:gd name="T37" fmla="*/ 0 h 616"/>
                <a:gd name="T38" fmla="*/ 0 w 544"/>
                <a:gd name="T39" fmla="*/ 0 h 61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44"/>
                <a:gd name="T61" fmla="*/ 0 h 616"/>
                <a:gd name="T62" fmla="*/ 544 w 544"/>
                <a:gd name="T63" fmla="*/ 616 h 61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44" h="616">
                  <a:moveTo>
                    <a:pt x="536" y="586"/>
                  </a:moveTo>
                  <a:lnTo>
                    <a:pt x="514" y="588"/>
                  </a:lnTo>
                  <a:lnTo>
                    <a:pt x="487" y="589"/>
                  </a:lnTo>
                  <a:lnTo>
                    <a:pt x="453" y="592"/>
                  </a:lnTo>
                  <a:lnTo>
                    <a:pt x="415" y="594"/>
                  </a:lnTo>
                  <a:lnTo>
                    <a:pt x="375" y="596"/>
                  </a:lnTo>
                  <a:lnTo>
                    <a:pt x="332" y="599"/>
                  </a:lnTo>
                  <a:lnTo>
                    <a:pt x="287" y="602"/>
                  </a:lnTo>
                  <a:lnTo>
                    <a:pt x="243" y="604"/>
                  </a:lnTo>
                  <a:lnTo>
                    <a:pt x="200" y="606"/>
                  </a:lnTo>
                  <a:lnTo>
                    <a:pt x="159" y="608"/>
                  </a:lnTo>
                  <a:lnTo>
                    <a:pt x="121" y="610"/>
                  </a:lnTo>
                  <a:lnTo>
                    <a:pt x="89" y="613"/>
                  </a:lnTo>
                  <a:lnTo>
                    <a:pt x="61" y="614"/>
                  </a:lnTo>
                  <a:lnTo>
                    <a:pt x="40" y="615"/>
                  </a:lnTo>
                  <a:lnTo>
                    <a:pt x="26" y="616"/>
                  </a:lnTo>
                  <a:lnTo>
                    <a:pt x="22" y="616"/>
                  </a:lnTo>
                  <a:lnTo>
                    <a:pt x="0" y="0"/>
                  </a:lnTo>
                  <a:lnTo>
                    <a:pt x="544" y="7"/>
                  </a:lnTo>
                  <a:lnTo>
                    <a:pt x="536" y="586"/>
                  </a:lnTo>
                  <a:close/>
                </a:path>
              </a:pathLst>
            </a:custGeom>
            <a:solidFill>
              <a:srgbClr val="26ADE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32" name="Freeform 130"/>
            <p:cNvSpPr>
              <a:spLocks/>
            </p:cNvSpPr>
            <p:nvPr/>
          </p:nvSpPr>
          <p:spPr bwMode="auto">
            <a:xfrm>
              <a:off x="554" y="1290"/>
              <a:ext cx="237" cy="71"/>
            </a:xfrm>
            <a:custGeom>
              <a:avLst/>
              <a:gdLst>
                <a:gd name="T0" fmla="*/ 0 w 711"/>
                <a:gd name="T1" fmla="*/ 0 h 213"/>
                <a:gd name="T2" fmla="*/ 0 w 711"/>
                <a:gd name="T3" fmla="*/ 0 h 213"/>
                <a:gd name="T4" fmla="*/ 0 w 711"/>
                <a:gd name="T5" fmla="*/ 0 h 213"/>
                <a:gd name="T6" fmla="*/ 0 w 711"/>
                <a:gd name="T7" fmla="*/ 0 h 213"/>
                <a:gd name="T8" fmla="*/ 0 w 711"/>
                <a:gd name="T9" fmla="*/ 0 h 213"/>
                <a:gd name="T10" fmla="*/ 0 w 711"/>
                <a:gd name="T11" fmla="*/ 0 h 213"/>
                <a:gd name="T12" fmla="*/ 0 w 711"/>
                <a:gd name="T13" fmla="*/ 0 h 213"/>
                <a:gd name="T14" fmla="*/ 0 w 711"/>
                <a:gd name="T15" fmla="*/ 0 h 213"/>
                <a:gd name="T16" fmla="*/ 0 w 711"/>
                <a:gd name="T17" fmla="*/ 0 h 213"/>
                <a:gd name="T18" fmla="*/ 0 w 711"/>
                <a:gd name="T19" fmla="*/ 0 h 213"/>
                <a:gd name="T20" fmla="*/ 0 w 711"/>
                <a:gd name="T21" fmla="*/ 0 h 213"/>
                <a:gd name="T22" fmla="*/ 0 w 711"/>
                <a:gd name="T23" fmla="*/ 0 h 213"/>
                <a:gd name="T24" fmla="*/ 0 w 711"/>
                <a:gd name="T25" fmla="*/ 0 h 213"/>
                <a:gd name="T26" fmla="*/ 0 w 711"/>
                <a:gd name="T27" fmla="*/ 0 h 213"/>
                <a:gd name="T28" fmla="*/ 0 w 711"/>
                <a:gd name="T29" fmla="*/ 0 h 213"/>
                <a:gd name="T30" fmla="*/ 0 w 711"/>
                <a:gd name="T31" fmla="*/ 0 h 213"/>
                <a:gd name="T32" fmla="*/ 0 w 711"/>
                <a:gd name="T33" fmla="*/ 0 h 213"/>
                <a:gd name="T34" fmla="*/ 0 w 711"/>
                <a:gd name="T35" fmla="*/ 0 h 213"/>
                <a:gd name="T36" fmla="*/ 0 w 711"/>
                <a:gd name="T37" fmla="*/ 0 h 213"/>
                <a:gd name="T38" fmla="*/ 0 w 711"/>
                <a:gd name="T39" fmla="*/ 0 h 213"/>
                <a:gd name="T40" fmla="*/ 0 w 711"/>
                <a:gd name="T41" fmla="*/ 0 h 213"/>
                <a:gd name="T42" fmla="*/ 0 w 711"/>
                <a:gd name="T43" fmla="*/ 0 h 213"/>
                <a:gd name="T44" fmla="*/ 0 w 711"/>
                <a:gd name="T45" fmla="*/ 0 h 213"/>
                <a:gd name="T46" fmla="*/ 0 w 711"/>
                <a:gd name="T47" fmla="*/ 0 h 213"/>
                <a:gd name="T48" fmla="*/ 0 w 711"/>
                <a:gd name="T49" fmla="*/ 0 h 213"/>
                <a:gd name="T50" fmla="*/ 0 w 711"/>
                <a:gd name="T51" fmla="*/ 0 h 213"/>
                <a:gd name="T52" fmla="*/ 0 w 711"/>
                <a:gd name="T53" fmla="*/ 0 h 213"/>
                <a:gd name="T54" fmla="*/ 0 w 711"/>
                <a:gd name="T55" fmla="*/ 0 h 213"/>
                <a:gd name="T56" fmla="*/ 0 w 711"/>
                <a:gd name="T57" fmla="*/ 0 h 213"/>
                <a:gd name="T58" fmla="*/ 0 w 711"/>
                <a:gd name="T59" fmla="*/ 0 h 213"/>
                <a:gd name="T60" fmla="*/ 0 w 711"/>
                <a:gd name="T61" fmla="*/ 0 h 213"/>
                <a:gd name="T62" fmla="*/ 0 w 711"/>
                <a:gd name="T63" fmla="*/ 0 h 213"/>
                <a:gd name="T64" fmla="*/ 0 w 711"/>
                <a:gd name="T65" fmla="*/ 0 h 213"/>
                <a:gd name="T66" fmla="*/ 0 w 711"/>
                <a:gd name="T67" fmla="*/ 0 h 213"/>
                <a:gd name="T68" fmla="*/ 0 w 711"/>
                <a:gd name="T69" fmla="*/ 0 h 213"/>
                <a:gd name="T70" fmla="*/ 0 w 711"/>
                <a:gd name="T71" fmla="*/ 0 h 213"/>
                <a:gd name="T72" fmla="*/ 0 w 711"/>
                <a:gd name="T73" fmla="*/ 0 h 213"/>
                <a:gd name="T74" fmla="*/ 0 w 711"/>
                <a:gd name="T75" fmla="*/ 0 h 213"/>
                <a:gd name="T76" fmla="*/ 0 w 711"/>
                <a:gd name="T77" fmla="*/ 0 h 213"/>
                <a:gd name="T78" fmla="*/ 0 w 711"/>
                <a:gd name="T79" fmla="*/ 0 h 213"/>
                <a:gd name="T80" fmla="*/ 0 w 711"/>
                <a:gd name="T81" fmla="*/ 0 h 213"/>
                <a:gd name="T82" fmla="*/ 0 w 711"/>
                <a:gd name="T83" fmla="*/ 0 h 213"/>
                <a:gd name="T84" fmla="*/ 0 w 711"/>
                <a:gd name="T85" fmla="*/ 0 h 213"/>
                <a:gd name="T86" fmla="*/ 0 w 711"/>
                <a:gd name="T87" fmla="*/ 0 h 213"/>
                <a:gd name="T88" fmla="*/ 0 w 711"/>
                <a:gd name="T89" fmla="*/ 0 h 213"/>
                <a:gd name="T90" fmla="*/ 0 w 711"/>
                <a:gd name="T91" fmla="*/ 0 h 21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711"/>
                <a:gd name="T139" fmla="*/ 0 h 213"/>
                <a:gd name="T140" fmla="*/ 711 w 711"/>
                <a:gd name="T141" fmla="*/ 213 h 213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711" h="213">
                  <a:moveTo>
                    <a:pt x="711" y="6"/>
                  </a:moveTo>
                  <a:lnTo>
                    <a:pt x="709" y="7"/>
                  </a:lnTo>
                  <a:lnTo>
                    <a:pt x="705" y="9"/>
                  </a:lnTo>
                  <a:lnTo>
                    <a:pt x="697" y="14"/>
                  </a:lnTo>
                  <a:lnTo>
                    <a:pt x="686" y="19"/>
                  </a:lnTo>
                  <a:lnTo>
                    <a:pt x="673" y="25"/>
                  </a:lnTo>
                  <a:lnTo>
                    <a:pt x="658" y="33"/>
                  </a:lnTo>
                  <a:lnTo>
                    <a:pt x="642" y="41"/>
                  </a:lnTo>
                  <a:lnTo>
                    <a:pt x="624" y="48"/>
                  </a:lnTo>
                  <a:lnTo>
                    <a:pt x="605" y="56"/>
                  </a:lnTo>
                  <a:lnTo>
                    <a:pt x="585" y="63"/>
                  </a:lnTo>
                  <a:lnTo>
                    <a:pt x="566" y="70"/>
                  </a:lnTo>
                  <a:lnTo>
                    <a:pt x="545" y="76"/>
                  </a:lnTo>
                  <a:lnTo>
                    <a:pt x="526" y="82"/>
                  </a:lnTo>
                  <a:lnTo>
                    <a:pt x="506" y="85"/>
                  </a:lnTo>
                  <a:lnTo>
                    <a:pt x="488" y="87"/>
                  </a:lnTo>
                  <a:lnTo>
                    <a:pt x="470" y="87"/>
                  </a:lnTo>
                  <a:lnTo>
                    <a:pt x="457" y="121"/>
                  </a:lnTo>
                  <a:lnTo>
                    <a:pt x="450" y="163"/>
                  </a:lnTo>
                  <a:lnTo>
                    <a:pt x="446" y="198"/>
                  </a:lnTo>
                  <a:lnTo>
                    <a:pt x="446" y="213"/>
                  </a:lnTo>
                  <a:lnTo>
                    <a:pt x="430" y="195"/>
                  </a:lnTo>
                  <a:lnTo>
                    <a:pt x="425" y="170"/>
                  </a:lnTo>
                  <a:lnTo>
                    <a:pt x="426" y="143"/>
                  </a:lnTo>
                  <a:lnTo>
                    <a:pt x="430" y="117"/>
                  </a:lnTo>
                  <a:lnTo>
                    <a:pt x="432" y="110"/>
                  </a:lnTo>
                  <a:lnTo>
                    <a:pt x="436" y="102"/>
                  </a:lnTo>
                  <a:lnTo>
                    <a:pt x="439" y="96"/>
                  </a:lnTo>
                  <a:lnTo>
                    <a:pt x="442" y="91"/>
                  </a:lnTo>
                  <a:lnTo>
                    <a:pt x="448" y="85"/>
                  </a:lnTo>
                  <a:lnTo>
                    <a:pt x="453" y="80"/>
                  </a:lnTo>
                  <a:lnTo>
                    <a:pt x="458" y="76"/>
                  </a:lnTo>
                  <a:lnTo>
                    <a:pt x="466" y="73"/>
                  </a:lnTo>
                  <a:lnTo>
                    <a:pt x="475" y="73"/>
                  </a:lnTo>
                  <a:lnTo>
                    <a:pt x="489" y="71"/>
                  </a:lnTo>
                  <a:lnTo>
                    <a:pt x="508" y="66"/>
                  </a:lnTo>
                  <a:lnTo>
                    <a:pt x="531" y="59"/>
                  </a:lnTo>
                  <a:lnTo>
                    <a:pt x="555" y="51"/>
                  </a:lnTo>
                  <a:lnTo>
                    <a:pt x="578" y="44"/>
                  </a:lnTo>
                  <a:lnTo>
                    <a:pt x="598" y="36"/>
                  </a:lnTo>
                  <a:lnTo>
                    <a:pt x="615" y="32"/>
                  </a:lnTo>
                  <a:lnTo>
                    <a:pt x="598" y="31"/>
                  </a:lnTo>
                  <a:lnTo>
                    <a:pt x="572" y="32"/>
                  </a:lnTo>
                  <a:lnTo>
                    <a:pt x="540" y="33"/>
                  </a:lnTo>
                  <a:lnTo>
                    <a:pt x="500" y="35"/>
                  </a:lnTo>
                  <a:lnTo>
                    <a:pt x="454" y="38"/>
                  </a:lnTo>
                  <a:lnTo>
                    <a:pt x="405" y="42"/>
                  </a:lnTo>
                  <a:lnTo>
                    <a:pt x="353" y="45"/>
                  </a:lnTo>
                  <a:lnTo>
                    <a:pt x="301" y="49"/>
                  </a:lnTo>
                  <a:lnTo>
                    <a:pt x="248" y="54"/>
                  </a:lnTo>
                  <a:lnTo>
                    <a:pt x="197" y="57"/>
                  </a:lnTo>
                  <a:lnTo>
                    <a:pt x="149" y="61"/>
                  </a:lnTo>
                  <a:lnTo>
                    <a:pt x="106" y="64"/>
                  </a:lnTo>
                  <a:lnTo>
                    <a:pt x="67" y="68"/>
                  </a:lnTo>
                  <a:lnTo>
                    <a:pt x="37" y="69"/>
                  </a:lnTo>
                  <a:lnTo>
                    <a:pt x="13" y="71"/>
                  </a:lnTo>
                  <a:lnTo>
                    <a:pt x="0" y="71"/>
                  </a:lnTo>
                  <a:lnTo>
                    <a:pt x="1" y="66"/>
                  </a:lnTo>
                  <a:lnTo>
                    <a:pt x="3" y="60"/>
                  </a:lnTo>
                  <a:lnTo>
                    <a:pt x="5" y="56"/>
                  </a:lnTo>
                  <a:lnTo>
                    <a:pt x="6" y="49"/>
                  </a:lnTo>
                  <a:lnTo>
                    <a:pt x="12" y="48"/>
                  </a:lnTo>
                  <a:lnTo>
                    <a:pt x="21" y="48"/>
                  </a:lnTo>
                  <a:lnTo>
                    <a:pt x="33" y="47"/>
                  </a:lnTo>
                  <a:lnTo>
                    <a:pt x="48" y="45"/>
                  </a:lnTo>
                  <a:lnTo>
                    <a:pt x="66" y="44"/>
                  </a:lnTo>
                  <a:lnTo>
                    <a:pt x="85" y="42"/>
                  </a:lnTo>
                  <a:lnTo>
                    <a:pt x="107" y="40"/>
                  </a:lnTo>
                  <a:lnTo>
                    <a:pt x="131" y="37"/>
                  </a:lnTo>
                  <a:lnTo>
                    <a:pt x="157" y="35"/>
                  </a:lnTo>
                  <a:lnTo>
                    <a:pt x="183" y="33"/>
                  </a:lnTo>
                  <a:lnTo>
                    <a:pt x="211" y="30"/>
                  </a:lnTo>
                  <a:lnTo>
                    <a:pt x="240" y="28"/>
                  </a:lnTo>
                  <a:lnTo>
                    <a:pt x="271" y="25"/>
                  </a:lnTo>
                  <a:lnTo>
                    <a:pt x="301" y="22"/>
                  </a:lnTo>
                  <a:lnTo>
                    <a:pt x="333" y="20"/>
                  </a:lnTo>
                  <a:lnTo>
                    <a:pt x="364" y="18"/>
                  </a:lnTo>
                  <a:lnTo>
                    <a:pt x="394" y="15"/>
                  </a:lnTo>
                  <a:lnTo>
                    <a:pt x="426" y="12"/>
                  </a:lnTo>
                  <a:lnTo>
                    <a:pt x="456" y="10"/>
                  </a:lnTo>
                  <a:lnTo>
                    <a:pt x="486" y="8"/>
                  </a:lnTo>
                  <a:lnTo>
                    <a:pt x="515" y="7"/>
                  </a:lnTo>
                  <a:lnTo>
                    <a:pt x="542" y="5"/>
                  </a:lnTo>
                  <a:lnTo>
                    <a:pt x="569" y="4"/>
                  </a:lnTo>
                  <a:lnTo>
                    <a:pt x="594" y="3"/>
                  </a:lnTo>
                  <a:lnTo>
                    <a:pt x="617" y="2"/>
                  </a:lnTo>
                  <a:lnTo>
                    <a:pt x="637" y="2"/>
                  </a:lnTo>
                  <a:lnTo>
                    <a:pt x="657" y="0"/>
                  </a:lnTo>
                  <a:lnTo>
                    <a:pt x="673" y="2"/>
                  </a:lnTo>
                  <a:lnTo>
                    <a:pt x="687" y="2"/>
                  </a:lnTo>
                  <a:lnTo>
                    <a:pt x="698" y="3"/>
                  </a:lnTo>
                  <a:lnTo>
                    <a:pt x="707" y="4"/>
                  </a:lnTo>
                  <a:lnTo>
                    <a:pt x="711" y="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33" name="Freeform 131"/>
            <p:cNvSpPr>
              <a:spLocks/>
            </p:cNvSpPr>
            <p:nvPr/>
          </p:nvSpPr>
          <p:spPr bwMode="auto">
            <a:xfrm>
              <a:off x="475" y="1327"/>
              <a:ext cx="312" cy="71"/>
            </a:xfrm>
            <a:custGeom>
              <a:avLst/>
              <a:gdLst>
                <a:gd name="T0" fmla="*/ 0 w 934"/>
                <a:gd name="T1" fmla="*/ 0 h 213"/>
                <a:gd name="T2" fmla="*/ 0 w 934"/>
                <a:gd name="T3" fmla="*/ 0 h 213"/>
                <a:gd name="T4" fmla="*/ 0 w 934"/>
                <a:gd name="T5" fmla="*/ 0 h 213"/>
                <a:gd name="T6" fmla="*/ 0 w 934"/>
                <a:gd name="T7" fmla="*/ 0 h 213"/>
                <a:gd name="T8" fmla="*/ 0 w 934"/>
                <a:gd name="T9" fmla="*/ 0 h 213"/>
                <a:gd name="T10" fmla="*/ 0 w 934"/>
                <a:gd name="T11" fmla="*/ 0 h 213"/>
                <a:gd name="T12" fmla="*/ 0 w 934"/>
                <a:gd name="T13" fmla="*/ 0 h 213"/>
                <a:gd name="T14" fmla="*/ 0 w 934"/>
                <a:gd name="T15" fmla="*/ 0 h 213"/>
                <a:gd name="T16" fmla="*/ 0 w 934"/>
                <a:gd name="T17" fmla="*/ 0 h 213"/>
                <a:gd name="T18" fmla="*/ 0 w 934"/>
                <a:gd name="T19" fmla="*/ 0 h 213"/>
                <a:gd name="T20" fmla="*/ 0 w 934"/>
                <a:gd name="T21" fmla="*/ 0 h 213"/>
                <a:gd name="T22" fmla="*/ 0 w 934"/>
                <a:gd name="T23" fmla="*/ 0 h 213"/>
                <a:gd name="T24" fmla="*/ 0 w 934"/>
                <a:gd name="T25" fmla="*/ 0 h 213"/>
                <a:gd name="T26" fmla="*/ 0 w 934"/>
                <a:gd name="T27" fmla="*/ 0 h 213"/>
                <a:gd name="T28" fmla="*/ 0 w 934"/>
                <a:gd name="T29" fmla="*/ 0 h 213"/>
                <a:gd name="T30" fmla="*/ 0 w 934"/>
                <a:gd name="T31" fmla="*/ 0 h 213"/>
                <a:gd name="T32" fmla="*/ 0 w 934"/>
                <a:gd name="T33" fmla="*/ 0 h 213"/>
                <a:gd name="T34" fmla="*/ 0 w 934"/>
                <a:gd name="T35" fmla="*/ 0 h 213"/>
                <a:gd name="T36" fmla="*/ 0 w 934"/>
                <a:gd name="T37" fmla="*/ 0 h 213"/>
                <a:gd name="T38" fmla="*/ 0 w 934"/>
                <a:gd name="T39" fmla="*/ 0 h 213"/>
                <a:gd name="T40" fmla="*/ 0 w 934"/>
                <a:gd name="T41" fmla="*/ 0 h 213"/>
                <a:gd name="T42" fmla="*/ 0 w 934"/>
                <a:gd name="T43" fmla="*/ 0 h 213"/>
                <a:gd name="T44" fmla="*/ 0 w 934"/>
                <a:gd name="T45" fmla="*/ 0 h 213"/>
                <a:gd name="T46" fmla="*/ 0 w 934"/>
                <a:gd name="T47" fmla="*/ 0 h 213"/>
                <a:gd name="T48" fmla="*/ 0 w 934"/>
                <a:gd name="T49" fmla="*/ 0 h 213"/>
                <a:gd name="T50" fmla="*/ 0 w 934"/>
                <a:gd name="T51" fmla="*/ 0 h 213"/>
                <a:gd name="T52" fmla="*/ 0 w 934"/>
                <a:gd name="T53" fmla="*/ 0 h 213"/>
                <a:gd name="T54" fmla="*/ 0 w 934"/>
                <a:gd name="T55" fmla="*/ 0 h 213"/>
                <a:gd name="T56" fmla="*/ 0 w 934"/>
                <a:gd name="T57" fmla="*/ 0 h 213"/>
                <a:gd name="T58" fmla="*/ 0 w 934"/>
                <a:gd name="T59" fmla="*/ 0 h 213"/>
                <a:gd name="T60" fmla="*/ 0 w 934"/>
                <a:gd name="T61" fmla="*/ 0 h 213"/>
                <a:gd name="T62" fmla="*/ 0 w 934"/>
                <a:gd name="T63" fmla="*/ 0 h 213"/>
                <a:gd name="T64" fmla="*/ 0 w 934"/>
                <a:gd name="T65" fmla="*/ 0 h 213"/>
                <a:gd name="T66" fmla="*/ 0 w 934"/>
                <a:gd name="T67" fmla="*/ 0 h 213"/>
                <a:gd name="T68" fmla="*/ 0 w 934"/>
                <a:gd name="T69" fmla="*/ 0 h 213"/>
                <a:gd name="T70" fmla="*/ 0 w 934"/>
                <a:gd name="T71" fmla="*/ 0 h 213"/>
                <a:gd name="T72" fmla="*/ 0 w 934"/>
                <a:gd name="T73" fmla="*/ 0 h 213"/>
                <a:gd name="T74" fmla="*/ 0 w 934"/>
                <a:gd name="T75" fmla="*/ 0 h 213"/>
                <a:gd name="T76" fmla="*/ 0 w 934"/>
                <a:gd name="T77" fmla="*/ 0 h 213"/>
                <a:gd name="T78" fmla="*/ 0 w 934"/>
                <a:gd name="T79" fmla="*/ 0 h 213"/>
                <a:gd name="T80" fmla="*/ 0 w 934"/>
                <a:gd name="T81" fmla="*/ 0 h 213"/>
                <a:gd name="T82" fmla="*/ 0 w 934"/>
                <a:gd name="T83" fmla="*/ 0 h 21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934"/>
                <a:gd name="T127" fmla="*/ 0 h 213"/>
                <a:gd name="T128" fmla="*/ 934 w 934"/>
                <a:gd name="T129" fmla="*/ 213 h 213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934" h="213">
                  <a:moveTo>
                    <a:pt x="285" y="213"/>
                  </a:moveTo>
                  <a:lnTo>
                    <a:pt x="281" y="212"/>
                  </a:lnTo>
                  <a:lnTo>
                    <a:pt x="273" y="210"/>
                  </a:lnTo>
                  <a:lnTo>
                    <a:pt x="260" y="206"/>
                  </a:lnTo>
                  <a:lnTo>
                    <a:pt x="242" y="203"/>
                  </a:lnTo>
                  <a:lnTo>
                    <a:pt x="222" y="198"/>
                  </a:lnTo>
                  <a:lnTo>
                    <a:pt x="198" y="192"/>
                  </a:lnTo>
                  <a:lnTo>
                    <a:pt x="173" y="186"/>
                  </a:lnTo>
                  <a:lnTo>
                    <a:pt x="148" y="179"/>
                  </a:lnTo>
                  <a:lnTo>
                    <a:pt x="122" y="173"/>
                  </a:lnTo>
                  <a:lnTo>
                    <a:pt x="96" y="166"/>
                  </a:lnTo>
                  <a:lnTo>
                    <a:pt x="72" y="160"/>
                  </a:lnTo>
                  <a:lnTo>
                    <a:pt x="50" y="153"/>
                  </a:lnTo>
                  <a:lnTo>
                    <a:pt x="32" y="148"/>
                  </a:lnTo>
                  <a:lnTo>
                    <a:pt x="17" y="142"/>
                  </a:lnTo>
                  <a:lnTo>
                    <a:pt x="6" y="139"/>
                  </a:lnTo>
                  <a:lnTo>
                    <a:pt x="0" y="136"/>
                  </a:lnTo>
                  <a:lnTo>
                    <a:pt x="3" y="131"/>
                  </a:lnTo>
                  <a:lnTo>
                    <a:pt x="6" y="128"/>
                  </a:lnTo>
                  <a:lnTo>
                    <a:pt x="10" y="125"/>
                  </a:lnTo>
                  <a:lnTo>
                    <a:pt x="13" y="121"/>
                  </a:lnTo>
                  <a:lnTo>
                    <a:pt x="312" y="80"/>
                  </a:lnTo>
                  <a:lnTo>
                    <a:pt x="314" y="80"/>
                  </a:lnTo>
                  <a:lnTo>
                    <a:pt x="316" y="66"/>
                  </a:lnTo>
                  <a:lnTo>
                    <a:pt x="317" y="51"/>
                  </a:lnTo>
                  <a:lnTo>
                    <a:pt x="315" y="36"/>
                  </a:lnTo>
                  <a:lnTo>
                    <a:pt x="308" y="23"/>
                  </a:lnTo>
                  <a:lnTo>
                    <a:pt x="306" y="23"/>
                  </a:lnTo>
                  <a:lnTo>
                    <a:pt x="300" y="24"/>
                  </a:lnTo>
                  <a:lnTo>
                    <a:pt x="289" y="25"/>
                  </a:lnTo>
                  <a:lnTo>
                    <a:pt x="276" y="26"/>
                  </a:lnTo>
                  <a:lnTo>
                    <a:pt x="261" y="27"/>
                  </a:lnTo>
                  <a:lnTo>
                    <a:pt x="243" y="29"/>
                  </a:lnTo>
                  <a:lnTo>
                    <a:pt x="224" y="32"/>
                  </a:lnTo>
                  <a:lnTo>
                    <a:pt x="204" y="33"/>
                  </a:lnTo>
                  <a:lnTo>
                    <a:pt x="185" y="35"/>
                  </a:lnTo>
                  <a:lnTo>
                    <a:pt x="165" y="37"/>
                  </a:lnTo>
                  <a:lnTo>
                    <a:pt x="148" y="39"/>
                  </a:lnTo>
                  <a:lnTo>
                    <a:pt x="132" y="40"/>
                  </a:lnTo>
                  <a:lnTo>
                    <a:pt x="118" y="41"/>
                  </a:lnTo>
                  <a:lnTo>
                    <a:pt x="106" y="42"/>
                  </a:lnTo>
                  <a:lnTo>
                    <a:pt x="98" y="44"/>
                  </a:lnTo>
                  <a:lnTo>
                    <a:pt x="95" y="44"/>
                  </a:lnTo>
                  <a:lnTo>
                    <a:pt x="93" y="41"/>
                  </a:lnTo>
                  <a:lnTo>
                    <a:pt x="93" y="38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107" y="29"/>
                  </a:lnTo>
                  <a:lnTo>
                    <a:pt x="121" y="26"/>
                  </a:lnTo>
                  <a:lnTo>
                    <a:pt x="136" y="24"/>
                  </a:lnTo>
                  <a:lnTo>
                    <a:pt x="150" y="23"/>
                  </a:lnTo>
                  <a:lnTo>
                    <a:pt x="164" y="21"/>
                  </a:lnTo>
                  <a:lnTo>
                    <a:pt x="178" y="19"/>
                  </a:lnTo>
                  <a:lnTo>
                    <a:pt x="193" y="16"/>
                  </a:lnTo>
                  <a:lnTo>
                    <a:pt x="208" y="15"/>
                  </a:lnTo>
                  <a:lnTo>
                    <a:pt x="222" y="13"/>
                  </a:lnTo>
                  <a:lnTo>
                    <a:pt x="237" y="12"/>
                  </a:lnTo>
                  <a:lnTo>
                    <a:pt x="251" y="10"/>
                  </a:lnTo>
                  <a:lnTo>
                    <a:pt x="266" y="8"/>
                  </a:lnTo>
                  <a:lnTo>
                    <a:pt x="280" y="7"/>
                  </a:lnTo>
                  <a:lnTo>
                    <a:pt x="294" y="4"/>
                  </a:lnTo>
                  <a:lnTo>
                    <a:pt x="309" y="2"/>
                  </a:lnTo>
                  <a:lnTo>
                    <a:pt x="324" y="0"/>
                  </a:lnTo>
                  <a:lnTo>
                    <a:pt x="333" y="13"/>
                  </a:lnTo>
                  <a:lnTo>
                    <a:pt x="340" y="27"/>
                  </a:lnTo>
                  <a:lnTo>
                    <a:pt x="344" y="44"/>
                  </a:lnTo>
                  <a:lnTo>
                    <a:pt x="347" y="59"/>
                  </a:lnTo>
                  <a:lnTo>
                    <a:pt x="351" y="75"/>
                  </a:lnTo>
                  <a:lnTo>
                    <a:pt x="347" y="91"/>
                  </a:lnTo>
                  <a:lnTo>
                    <a:pt x="340" y="106"/>
                  </a:lnTo>
                  <a:lnTo>
                    <a:pt x="332" y="121"/>
                  </a:lnTo>
                  <a:lnTo>
                    <a:pt x="308" y="124"/>
                  </a:lnTo>
                  <a:lnTo>
                    <a:pt x="306" y="106"/>
                  </a:lnTo>
                  <a:lnTo>
                    <a:pt x="291" y="108"/>
                  </a:lnTo>
                  <a:lnTo>
                    <a:pt x="276" y="109"/>
                  </a:lnTo>
                  <a:lnTo>
                    <a:pt x="261" y="110"/>
                  </a:lnTo>
                  <a:lnTo>
                    <a:pt x="247" y="112"/>
                  </a:lnTo>
                  <a:lnTo>
                    <a:pt x="231" y="113"/>
                  </a:lnTo>
                  <a:lnTo>
                    <a:pt x="216" y="115"/>
                  </a:lnTo>
                  <a:lnTo>
                    <a:pt x="202" y="117"/>
                  </a:lnTo>
                  <a:lnTo>
                    <a:pt x="187" y="119"/>
                  </a:lnTo>
                  <a:lnTo>
                    <a:pt x="173" y="122"/>
                  </a:lnTo>
                  <a:lnTo>
                    <a:pt x="159" y="124"/>
                  </a:lnTo>
                  <a:lnTo>
                    <a:pt x="144" y="127"/>
                  </a:lnTo>
                  <a:lnTo>
                    <a:pt x="129" y="129"/>
                  </a:lnTo>
                  <a:lnTo>
                    <a:pt x="114" y="131"/>
                  </a:lnTo>
                  <a:lnTo>
                    <a:pt x="100" y="134"/>
                  </a:lnTo>
                  <a:lnTo>
                    <a:pt x="85" y="136"/>
                  </a:lnTo>
                  <a:lnTo>
                    <a:pt x="71" y="138"/>
                  </a:lnTo>
                  <a:lnTo>
                    <a:pt x="85" y="141"/>
                  </a:lnTo>
                  <a:lnTo>
                    <a:pt x="98" y="144"/>
                  </a:lnTo>
                  <a:lnTo>
                    <a:pt x="112" y="147"/>
                  </a:lnTo>
                  <a:lnTo>
                    <a:pt x="126" y="150"/>
                  </a:lnTo>
                  <a:lnTo>
                    <a:pt x="139" y="153"/>
                  </a:lnTo>
                  <a:lnTo>
                    <a:pt x="153" y="157"/>
                  </a:lnTo>
                  <a:lnTo>
                    <a:pt x="166" y="161"/>
                  </a:lnTo>
                  <a:lnTo>
                    <a:pt x="180" y="164"/>
                  </a:lnTo>
                  <a:lnTo>
                    <a:pt x="193" y="167"/>
                  </a:lnTo>
                  <a:lnTo>
                    <a:pt x="208" y="170"/>
                  </a:lnTo>
                  <a:lnTo>
                    <a:pt x="221" y="174"/>
                  </a:lnTo>
                  <a:lnTo>
                    <a:pt x="235" y="177"/>
                  </a:lnTo>
                  <a:lnTo>
                    <a:pt x="249" y="179"/>
                  </a:lnTo>
                  <a:lnTo>
                    <a:pt x="262" y="182"/>
                  </a:lnTo>
                  <a:lnTo>
                    <a:pt x="276" y="186"/>
                  </a:lnTo>
                  <a:lnTo>
                    <a:pt x="290" y="188"/>
                  </a:lnTo>
                  <a:lnTo>
                    <a:pt x="295" y="187"/>
                  </a:lnTo>
                  <a:lnTo>
                    <a:pt x="309" y="185"/>
                  </a:lnTo>
                  <a:lnTo>
                    <a:pt x="332" y="181"/>
                  </a:lnTo>
                  <a:lnTo>
                    <a:pt x="362" y="177"/>
                  </a:lnTo>
                  <a:lnTo>
                    <a:pt x="397" y="172"/>
                  </a:lnTo>
                  <a:lnTo>
                    <a:pt x="437" y="165"/>
                  </a:lnTo>
                  <a:lnTo>
                    <a:pt x="482" y="159"/>
                  </a:lnTo>
                  <a:lnTo>
                    <a:pt x="527" y="151"/>
                  </a:lnTo>
                  <a:lnTo>
                    <a:pt x="575" y="143"/>
                  </a:lnTo>
                  <a:lnTo>
                    <a:pt x="622" y="137"/>
                  </a:lnTo>
                  <a:lnTo>
                    <a:pt x="668" y="129"/>
                  </a:lnTo>
                  <a:lnTo>
                    <a:pt x="712" y="122"/>
                  </a:lnTo>
                  <a:lnTo>
                    <a:pt x="753" y="115"/>
                  </a:lnTo>
                  <a:lnTo>
                    <a:pt x="788" y="110"/>
                  </a:lnTo>
                  <a:lnTo>
                    <a:pt x="818" y="104"/>
                  </a:lnTo>
                  <a:lnTo>
                    <a:pt x="841" y="100"/>
                  </a:lnTo>
                  <a:lnTo>
                    <a:pt x="701" y="83"/>
                  </a:lnTo>
                  <a:lnTo>
                    <a:pt x="700" y="79"/>
                  </a:lnTo>
                  <a:lnTo>
                    <a:pt x="702" y="74"/>
                  </a:lnTo>
                  <a:lnTo>
                    <a:pt x="705" y="68"/>
                  </a:lnTo>
                  <a:lnTo>
                    <a:pt x="709" y="64"/>
                  </a:lnTo>
                  <a:lnTo>
                    <a:pt x="934" y="100"/>
                  </a:lnTo>
                  <a:lnTo>
                    <a:pt x="285" y="21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34" name="Freeform 132"/>
            <p:cNvSpPr>
              <a:spLocks/>
            </p:cNvSpPr>
            <p:nvPr/>
          </p:nvSpPr>
          <p:spPr bwMode="auto">
            <a:xfrm>
              <a:off x="700" y="1397"/>
              <a:ext cx="16" cy="40"/>
            </a:xfrm>
            <a:custGeom>
              <a:avLst/>
              <a:gdLst>
                <a:gd name="T0" fmla="*/ 0 w 48"/>
                <a:gd name="T1" fmla="*/ 0 h 118"/>
                <a:gd name="T2" fmla="*/ 0 w 48"/>
                <a:gd name="T3" fmla="*/ 0 h 118"/>
                <a:gd name="T4" fmla="*/ 0 w 48"/>
                <a:gd name="T5" fmla="*/ 0 h 118"/>
                <a:gd name="T6" fmla="*/ 0 w 48"/>
                <a:gd name="T7" fmla="*/ 0 h 118"/>
                <a:gd name="T8" fmla="*/ 0 w 48"/>
                <a:gd name="T9" fmla="*/ 0 h 118"/>
                <a:gd name="T10" fmla="*/ 0 w 48"/>
                <a:gd name="T11" fmla="*/ 0 h 118"/>
                <a:gd name="T12" fmla="*/ 0 w 48"/>
                <a:gd name="T13" fmla="*/ 0 h 118"/>
                <a:gd name="T14" fmla="*/ 0 w 48"/>
                <a:gd name="T15" fmla="*/ 0 h 118"/>
                <a:gd name="T16" fmla="*/ 0 w 48"/>
                <a:gd name="T17" fmla="*/ 0 h 118"/>
                <a:gd name="T18" fmla="*/ 0 w 48"/>
                <a:gd name="T19" fmla="*/ 0 h 118"/>
                <a:gd name="T20" fmla="*/ 0 w 48"/>
                <a:gd name="T21" fmla="*/ 0 h 118"/>
                <a:gd name="T22" fmla="*/ 0 w 48"/>
                <a:gd name="T23" fmla="*/ 0 h 118"/>
                <a:gd name="T24" fmla="*/ 0 w 48"/>
                <a:gd name="T25" fmla="*/ 0 h 118"/>
                <a:gd name="T26" fmla="*/ 0 w 48"/>
                <a:gd name="T27" fmla="*/ 0 h 118"/>
                <a:gd name="T28" fmla="*/ 0 w 48"/>
                <a:gd name="T29" fmla="*/ 0 h 118"/>
                <a:gd name="T30" fmla="*/ 0 w 48"/>
                <a:gd name="T31" fmla="*/ 0 h 118"/>
                <a:gd name="T32" fmla="*/ 0 w 48"/>
                <a:gd name="T33" fmla="*/ 0 h 118"/>
                <a:gd name="T34" fmla="*/ 0 w 48"/>
                <a:gd name="T35" fmla="*/ 0 h 118"/>
                <a:gd name="T36" fmla="*/ 0 w 48"/>
                <a:gd name="T37" fmla="*/ 0 h 11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8"/>
                <a:gd name="T58" fmla="*/ 0 h 118"/>
                <a:gd name="T59" fmla="*/ 48 w 48"/>
                <a:gd name="T60" fmla="*/ 118 h 11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8" h="118">
                  <a:moveTo>
                    <a:pt x="14" y="2"/>
                  </a:moveTo>
                  <a:lnTo>
                    <a:pt x="19" y="15"/>
                  </a:lnTo>
                  <a:lnTo>
                    <a:pt x="25" y="29"/>
                  </a:lnTo>
                  <a:lnTo>
                    <a:pt x="29" y="42"/>
                  </a:lnTo>
                  <a:lnTo>
                    <a:pt x="35" y="55"/>
                  </a:lnTo>
                  <a:lnTo>
                    <a:pt x="39" y="69"/>
                  </a:lnTo>
                  <a:lnTo>
                    <a:pt x="42" y="83"/>
                  </a:lnTo>
                  <a:lnTo>
                    <a:pt x="45" y="97"/>
                  </a:lnTo>
                  <a:lnTo>
                    <a:pt x="48" y="112"/>
                  </a:lnTo>
                  <a:lnTo>
                    <a:pt x="36" y="118"/>
                  </a:lnTo>
                  <a:lnTo>
                    <a:pt x="29" y="105"/>
                  </a:lnTo>
                  <a:lnTo>
                    <a:pt x="27" y="90"/>
                  </a:lnTo>
                  <a:lnTo>
                    <a:pt x="25" y="76"/>
                  </a:lnTo>
                  <a:lnTo>
                    <a:pt x="20" y="61"/>
                  </a:lnTo>
                  <a:lnTo>
                    <a:pt x="0" y="6"/>
                  </a:lnTo>
                  <a:lnTo>
                    <a:pt x="2" y="3"/>
                  </a:lnTo>
                  <a:lnTo>
                    <a:pt x="5" y="1"/>
                  </a:lnTo>
                  <a:lnTo>
                    <a:pt x="10" y="0"/>
                  </a:lnTo>
                  <a:lnTo>
                    <a:pt x="14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35" name="Freeform 133"/>
            <p:cNvSpPr>
              <a:spLocks/>
            </p:cNvSpPr>
            <p:nvPr/>
          </p:nvSpPr>
          <p:spPr bwMode="auto">
            <a:xfrm>
              <a:off x="686" y="1398"/>
              <a:ext cx="18" cy="35"/>
            </a:xfrm>
            <a:custGeom>
              <a:avLst/>
              <a:gdLst>
                <a:gd name="T0" fmla="*/ 0 w 53"/>
                <a:gd name="T1" fmla="*/ 0 h 104"/>
                <a:gd name="T2" fmla="*/ 0 w 53"/>
                <a:gd name="T3" fmla="*/ 0 h 104"/>
                <a:gd name="T4" fmla="*/ 0 w 53"/>
                <a:gd name="T5" fmla="*/ 0 h 104"/>
                <a:gd name="T6" fmla="*/ 0 w 53"/>
                <a:gd name="T7" fmla="*/ 0 h 104"/>
                <a:gd name="T8" fmla="*/ 0 w 53"/>
                <a:gd name="T9" fmla="*/ 0 h 104"/>
                <a:gd name="T10" fmla="*/ 0 w 53"/>
                <a:gd name="T11" fmla="*/ 0 h 104"/>
                <a:gd name="T12" fmla="*/ 0 w 53"/>
                <a:gd name="T13" fmla="*/ 0 h 104"/>
                <a:gd name="T14" fmla="*/ 0 w 53"/>
                <a:gd name="T15" fmla="*/ 0 h 104"/>
                <a:gd name="T16" fmla="*/ 0 w 53"/>
                <a:gd name="T17" fmla="*/ 0 h 104"/>
                <a:gd name="T18" fmla="*/ 0 w 53"/>
                <a:gd name="T19" fmla="*/ 0 h 104"/>
                <a:gd name="T20" fmla="*/ 0 w 53"/>
                <a:gd name="T21" fmla="*/ 0 h 104"/>
                <a:gd name="T22" fmla="*/ 0 w 53"/>
                <a:gd name="T23" fmla="*/ 0 h 104"/>
                <a:gd name="T24" fmla="*/ 0 w 53"/>
                <a:gd name="T25" fmla="*/ 0 h 104"/>
                <a:gd name="T26" fmla="*/ 0 w 53"/>
                <a:gd name="T27" fmla="*/ 0 h 104"/>
                <a:gd name="T28" fmla="*/ 0 w 53"/>
                <a:gd name="T29" fmla="*/ 0 h 104"/>
                <a:gd name="T30" fmla="*/ 0 w 53"/>
                <a:gd name="T31" fmla="*/ 0 h 104"/>
                <a:gd name="T32" fmla="*/ 0 w 53"/>
                <a:gd name="T33" fmla="*/ 0 h 104"/>
                <a:gd name="T34" fmla="*/ 0 w 53"/>
                <a:gd name="T35" fmla="*/ 0 h 104"/>
                <a:gd name="T36" fmla="*/ 0 w 53"/>
                <a:gd name="T37" fmla="*/ 0 h 104"/>
                <a:gd name="T38" fmla="*/ 0 w 53"/>
                <a:gd name="T39" fmla="*/ 0 h 104"/>
                <a:gd name="T40" fmla="*/ 0 w 53"/>
                <a:gd name="T41" fmla="*/ 0 h 104"/>
                <a:gd name="T42" fmla="*/ 0 w 53"/>
                <a:gd name="T43" fmla="*/ 0 h 104"/>
                <a:gd name="T44" fmla="*/ 0 w 53"/>
                <a:gd name="T45" fmla="*/ 0 h 104"/>
                <a:gd name="T46" fmla="*/ 0 w 53"/>
                <a:gd name="T47" fmla="*/ 0 h 104"/>
                <a:gd name="T48" fmla="*/ 0 w 53"/>
                <a:gd name="T49" fmla="*/ 0 h 10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3"/>
                <a:gd name="T76" fmla="*/ 0 h 104"/>
                <a:gd name="T77" fmla="*/ 53 w 53"/>
                <a:gd name="T78" fmla="*/ 104 h 10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3" h="104">
                  <a:moveTo>
                    <a:pt x="12" y="0"/>
                  </a:moveTo>
                  <a:lnTo>
                    <a:pt x="18" y="12"/>
                  </a:lnTo>
                  <a:lnTo>
                    <a:pt x="25" y="24"/>
                  </a:lnTo>
                  <a:lnTo>
                    <a:pt x="31" y="36"/>
                  </a:lnTo>
                  <a:lnTo>
                    <a:pt x="36" y="47"/>
                  </a:lnTo>
                  <a:lnTo>
                    <a:pt x="42" y="59"/>
                  </a:lnTo>
                  <a:lnTo>
                    <a:pt x="46" y="72"/>
                  </a:lnTo>
                  <a:lnTo>
                    <a:pt x="51" y="85"/>
                  </a:lnTo>
                  <a:lnTo>
                    <a:pt x="53" y="98"/>
                  </a:lnTo>
                  <a:lnTo>
                    <a:pt x="49" y="100"/>
                  </a:lnTo>
                  <a:lnTo>
                    <a:pt x="47" y="102"/>
                  </a:lnTo>
                  <a:lnTo>
                    <a:pt x="44" y="104"/>
                  </a:lnTo>
                  <a:lnTo>
                    <a:pt x="41" y="104"/>
                  </a:lnTo>
                  <a:lnTo>
                    <a:pt x="35" y="92"/>
                  </a:lnTo>
                  <a:lnTo>
                    <a:pt x="31" y="80"/>
                  </a:lnTo>
                  <a:lnTo>
                    <a:pt x="28" y="67"/>
                  </a:lnTo>
                  <a:lnTo>
                    <a:pt x="25" y="55"/>
                  </a:lnTo>
                  <a:lnTo>
                    <a:pt x="20" y="42"/>
                  </a:lnTo>
                  <a:lnTo>
                    <a:pt x="16" y="30"/>
                  </a:lnTo>
                  <a:lnTo>
                    <a:pt x="8" y="19"/>
                  </a:lnTo>
                  <a:lnTo>
                    <a:pt x="0" y="10"/>
                  </a:lnTo>
                  <a:lnTo>
                    <a:pt x="1" y="6"/>
                  </a:lnTo>
                  <a:lnTo>
                    <a:pt x="4" y="3"/>
                  </a:lnTo>
                  <a:lnTo>
                    <a:pt x="7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36" name="Freeform 134"/>
            <p:cNvSpPr>
              <a:spLocks/>
            </p:cNvSpPr>
            <p:nvPr/>
          </p:nvSpPr>
          <p:spPr bwMode="auto">
            <a:xfrm>
              <a:off x="671" y="1401"/>
              <a:ext cx="21" cy="35"/>
            </a:xfrm>
            <a:custGeom>
              <a:avLst/>
              <a:gdLst>
                <a:gd name="T0" fmla="*/ 0 w 62"/>
                <a:gd name="T1" fmla="*/ 0 h 103"/>
                <a:gd name="T2" fmla="*/ 0 w 62"/>
                <a:gd name="T3" fmla="*/ 0 h 103"/>
                <a:gd name="T4" fmla="*/ 0 w 62"/>
                <a:gd name="T5" fmla="*/ 0 h 103"/>
                <a:gd name="T6" fmla="*/ 0 w 62"/>
                <a:gd name="T7" fmla="*/ 0 h 103"/>
                <a:gd name="T8" fmla="*/ 0 w 62"/>
                <a:gd name="T9" fmla="*/ 0 h 103"/>
                <a:gd name="T10" fmla="*/ 0 w 62"/>
                <a:gd name="T11" fmla="*/ 0 h 103"/>
                <a:gd name="T12" fmla="*/ 0 w 62"/>
                <a:gd name="T13" fmla="*/ 0 h 103"/>
                <a:gd name="T14" fmla="*/ 0 w 62"/>
                <a:gd name="T15" fmla="*/ 0 h 103"/>
                <a:gd name="T16" fmla="*/ 0 w 62"/>
                <a:gd name="T17" fmla="*/ 0 h 103"/>
                <a:gd name="T18" fmla="*/ 0 w 62"/>
                <a:gd name="T19" fmla="*/ 0 h 103"/>
                <a:gd name="T20" fmla="*/ 0 w 62"/>
                <a:gd name="T21" fmla="*/ 0 h 103"/>
                <a:gd name="T22" fmla="*/ 0 w 62"/>
                <a:gd name="T23" fmla="*/ 0 h 103"/>
                <a:gd name="T24" fmla="*/ 0 w 62"/>
                <a:gd name="T25" fmla="*/ 0 h 103"/>
                <a:gd name="T26" fmla="*/ 0 w 62"/>
                <a:gd name="T27" fmla="*/ 0 h 103"/>
                <a:gd name="T28" fmla="*/ 0 w 62"/>
                <a:gd name="T29" fmla="*/ 0 h 103"/>
                <a:gd name="T30" fmla="*/ 0 w 62"/>
                <a:gd name="T31" fmla="*/ 0 h 103"/>
                <a:gd name="T32" fmla="*/ 0 w 62"/>
                <a:gd name="T33" fmla="*/ 0 h 103"/>
                <a:gd name="T34" fmla="*/ 0 w 62"/>
                <a:gd name="T35" fmla="*/ 0 h 103"/>
                <a:gd name="T36" fmla="*/ 0 w 62"/>
                <a:gd name="T37" fmla="*/ 0 h 103"/>
                <a:gd name="T38" fmla="*/ 0 w 62"/>
                <a:gd name="T39" fmla="*/ 0 h 103"/>
                <a:gd name="T40" fmla="*/ 0 w 62"/>
                <a:gd name="T41" fmla="*/ 0 h 103"/>
                <a:gd name="T42" fmla="*/ 0 w 62"/>
                <a:gd name="T43" fmla="*/ 0 h 103"/>
                <a:gd name="T44" fmla="*/ 0 w 62"/>
                <a:gd name="T45" fmla="*/ 0 h 10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62"/>
                <a:gd name="T70" fmla="*/ 0 h 103"/>
                <a:gd name="T71" fmla="*/ 62 w 62"/>
                <a:gd name="T72" fmla="*/ 103 h 10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62" h="103">
                  <a:moveTo>
                    <a:pt x="12" y="0"/>
                  </a:moveTo>
                  <a:lnTo>
                    <a:pt x="23" y="10"/>
                  </a:lnTo>
                  <a:lnTo>
                    <a:pt x="33" y="21"/>
                  </a:lnTo>
                  <a:lnTo>
                    <a:pt x="41" y="33"/>
                  </a:lnTo>
                  <a:lnTo>
                    <a:pt x="50" y="45"/>
                  </a:lnTo>
                  <a:lnTo>
                    <a:pt x="56" y="58"/>
                  </a:lnTo>
                  <a:lnTo>
                    <a:pt x="60" y="72"/>
                  </a:lnTo>
                  <a:lnTo>
                    <a:pt x="62" y="86"/>
                  </a:lnTo>
                  <a:lnTo>
                    <a:pt x="62" y="100"/>
                  </a:lnTo>
                  <a:lnTo>
                    <a:pt x="60" y="101"/>
                  </a:lnTo>
                  <a:lnTo>
                    <a:pt x="57" y="103"/>
                  </a:lnTo>
                  <a:lnTo>
                    <a:pt x="53" y="103"/>
                  </a:lnTo>
                  <a:lnTo>
                    <a:pt x="50" y="103"/>
                  </a:lnTo>
                  <a:lnTo>
                    <a:pt x="45" y="90"/>
                  </a:lnTo>
                  <a:lnTo>
                    <a:pt x="40" y="77"/>
                  </a:lnTo>
                  <a:lnTo>
                    <a:pt x="37" y="64"/>
                  </a:lnTo>
                  <a:lnTo>
                    <a:pt x="33" y="51"/>
                  </a:lnTo>
                  <a:lnTo>
                    <a:pt x="27" y="37"/>
                  </a:lnTo>
                  <a:lnTo>
                    <a:pt x="21" y="26"/>
                  </a:lnTo>
                  <a:lnTo>
                    <a:pt x="12" y="16"/>
                  </a:lnTo>
                  <a:lnTo>
                    <a:pt x="0" y="6"/>
                  </a:lnTo>
                  <a:lnTo>
                    <a:pt x="0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37" name="Freeform 135"/>
            <p:cNvSpPr>
              <a:spLocks/>
            </p:cNvSpPr>
            <p:nvPr/>
          </p:nvSpPr>
          <p:spPr bwMode="auto">
            <a:xfrm>
              <a:off x="531" y="1408"/>
              <a:ext cx="160" cy="76"/>
            </a:xfrm>
            <a:custGeom>
              <a:avLst/>
              <a:gdLst>
                <a:gd name="T0" fmla="*/ 0 w 479"/>
                <a:gd name="T1" fmla="*/ 0 h 226"/>
                <a:gd name="T2" fmla="*/ 0 w 479"/>
                <a:gd name="T3" fmla="*/ 0 h 226"/>
                <a:gd name="T4" fmla="*/ 0 w 479"/>
                <a:gd name="T5" fmla="*/ 0 h 226"/>
                <a:gd name="T6" fmla="*/ 0 w 479"/>
                <a:gd name="T7" fmla="*/ 0 h 226"/>
                <a:gd name="T8" fmla="*/ 0 w 479"/>
                <a:gd name="T9" fmla="*/ 0 h 226"/>
                <a:gd name="T10" fmla="*/ 0 w 479"/>
                <a:gd name="T11" fmla="*/ 0 h 226"/>
                <a:gd name="T12" fmla="*/ 0 w 479"/>
                <a:gd name="T13" fmla="*/ 0 h 226"/>
                <a:gd name="T14" fmla="*/ 0 w 479"/>
                <a:gd name="T15" fmla="*/ 0 h 226"/>
                <a:gd name="T16" fmla="*/ 0 w 479"/>
                <a:gd name="T17" fmla="*/ 0 h 226"/>
                <a:gd name="T18" fmla="*/ 0 w 479"/>
                <a:gd name="T19" fmla="*/ 0 h 226"/>
                <a:gd name="T20" fmla="*/ 0 w 479"/>
                <a:gd name="T21" fmla="*/ 0 h 226"/>
                <a:gd name="T22" fmla="*/ 0 w 479"/>
                <a:gd name="T23" fmla="*/ 0 h 226"/>
                <a:gd name="T24" fmla="*/ 0 w 479"/>
                <a:gd name="T25" fmla="*/ 0 h 226"/>
                <a:gd name="T26" fmla="*/ 0 w 479"/>
                <a:gd name="T27" fmla="*/ 0 h 226"/>
                <a:gd name="T28" fmla="*/ 0 w 479"/>
                <a:gd name="T29" fmla="*/ 0 h 226"/>
                <a:gd name="T30" fmla="*/ 0 w 479"/>
                <a:gd name="T31" fmla="*/ 0 h 226"/>
                <a:gd name="T32" fmla="*/ 0 w 479"/>
                <a:gd name="T33" fmla="*/ 0 h 226"/>
                <a:gd name="T34" fmla="*/ 0 w 479"/>
                <a:gd name="T35" fmla="*/ 0 h 226"/>
                <a:gd name="T36" fmla="*/ 0 w 479"/>
                <a:gd name="T37" fmla="*/ 0 h 226"/>
                <a:gd name="T38" fmla="*/ 0 w 479"/>
                <a:gd name="T39" fmla="*/ 0 h 226"/>
                <a:gd name="T40" fmla="*/ 0 w 479"/>
                <a:gd name="T41" fmla="*/ 0 h 226"/>
                <a:gd name="T42" fmla="*/ 0 w 479"/>
                <a:gd name="T43" fmla="*/ 0 h 226"/>
                <a:gd name="T44" fmla="*/ 0 w 479"/>
                <a:gd name="T45" fmla="*/ 0 h 226"/>
                <a:gd name="T46" fmla="*/ 0 w 479"/>
                <a:gd name="T47" fmla="*/ 0 h 226"/>
                <a:gd name="T48" fmla="*/ 0 w 479"/>
                <a:gd name="T49" fmla="*/ 0 h 226"/>
                <a:gd name="T50" fmla="*/ 0 w 479"/>
                <a:gd name="T51" fmla="*/ 0 h 226"/>
                <a:gd name="T52" fmla="*/ 0 w 479"/>
                <a:gd name="T53" fmla="*/ 0 h 226"/>
                <a:gd name="T54" fmla="*/ 0 w 479"/>
                <a:gd name="T55" fmla="*/ 0 h 226"/>
                <a:gd name="T56" fmla="*/ 0 w 479"/>
                <a:gd name="T57" fmla="*/ 0 h 226"/>
                <a:gd name="T58" fmla="*/ 0 w 479"/>
                <a:gd name="T59" fmla="*/ 0 h 226"/>
                <a:gd name="T60" fmla="*/ 0 w 479"/>
                <a:gd name="T61" fmla="*/ 0 h 226"/>
                <a:gd name="T62" fmla="*/ 0 w 479"/>
                <a:gd name="T63" fmla="*/ 0 h 226"/>
                <a:gd name="T64" fmla="*/ 0 w 479"/>
                <a:gd name="T65" fmla="*/ 0 h 226"/>
                <a:gd name="T66" fmla="*/ 0 w 479"/>
                <a:gd name="T67" fmla="*/ 0 h 226"/>
                <a:gd name="T68" fmla="*/ 0 w 479"/>
                <a:gd name="T69" fmla="*/ 0 h 226"/>
                <a:gd name="T70" fmla="*/ 0 w 479"/>
                <a:gd name="T71" fmla="*/ 0 h 226"/>
                <a:gd name="T72" fmla="*/ 0 w 479"/>
                <a:gd name="T73" fmla="*/ 0 h 226"/>
                <a:gd name="T74" fmla="*/ 0 w 479"/>
                <a:gd name="T75" fmla="*/ 0 h 226"/>
                <a:gd name="T76" fmla="*/ 0 w 479"/>
                <a:gd name="T77" fmla="*/ 0 h 226"/>
                <a:gd name="T78" fmla="*/ 0 w 479"/>
                <a:gd name="T79" fmla="*/ 0 h 226"/>
                <a:gd name="T80" fmla="*/ 0 w 479"/>
                <a:gd name="T81" fmla="*/ 0 h 226"/>
                <a:gd name="T82" fmla="*/ 0 w 479"/>
                <a:gd name="T83" fmla="*/ 0 h 226"/>
                <a:gd name="T84" fmla="*/ 0 w 479"/>
                <a:gd name="T85" fmla="*/ 0 h 226"/>
                <a:gd name="T86" fmla="*/ 0 w 479"/>
                <a:gd name="T87" fmla="*/ 0 h 226"/>
                <a:gd name="T88" fmla="*/ 0 w 479"/>
                <a:gd name="T89" fmla="*/ 0 h 226"/>
                <a:gd name="T90" fmla="*/ 0 w 479"/>
                <a:gd name="T91" fmla="*/ 0 h 226"/>
                <a:gd name="T92" fmla="*/ 0 w 479"/>
                <a:gd name="T93" fmla="*/ 0 h 226"/>
                <a:gd name="T94" fmla="*/ 0 w 479"/>
                <a:gd name="T95" fmla="*/ 0 h 226"/>
                <a:gd name="T96" fmla="*/ 0 w 479"/>
                <a:gd name="T97" fmla="*/ 0 h 226"/>
                <a:gd name="T98" fmla="*/ 0 w 479"/>
                <a:gd name="T99" fmla="*/ 0 h 226"/>
                <a:gd name="T100" fmla="*/ 0 w 479"/>
                <a:gd name="T101" fmla="*/ 0 h 226"/>
                <a:gd name="T102" fmla="*/ 0 w 479"/>
                <a:gd name="T103" fmla="*/ 0 h 226"/>
                <a:gd name="T104" fmla="*/ 0 w 479"/>
                <a:gd name="T105" fmla="*/ 0 h 226"/>
                <a:gd name="T106" fmla="*/ 0 w 479"/>
                <a:gd name="T107" fmla="*/ 0 h 226"/>
                <a:gd name="T108" fmla="*/ 0 w 479"/>
                <a:gd name="T109" fmla="*/ 0 h 226"/>
                <a:gd name="T110" fmla="*/ 0 w 479"/>
                <a:gd name="T111" fmla="*/ 0 h 226"/>
                <a:gd name="T112" fmla="*/ 0 w 479"/>
                <a:gd name="T113" fmla="*/ 0 h 226"/>
                <a:gd name="T114" fmla="*/ 0 w 479"/>
                <a:gd name="T115" fmla="*/ 0 h 226"/>
                <a:gd name="T116" fmla="*/ 0 w 479"/>
                <a:gd name="T117" fmla="*/ 0 h 22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79"/>
                <a:gd name="T178" fmla="*/ 0 h 226"/>
                <a:gd name="T179" fmla="*/ 479 w 479"/>
                <a:gd name="T180" fmla="*/ 226 h 22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79" h="226">
                  <a:moveTo>
                    <a:pt x="435" y="38"/>
                  </a:moveTo>
                  <a:lnTo>
                    <a:pt x="444" y="60"/>
                  </a:lnTo>
                  <a:lnTo>
                    <a:pt x="453" y="82"/>
                  </a:lnTo>
                  <a:lnTo>
                    <a:pt x="459" y="104"/>
                  </a:lnTo>
                  <a:lnTo>
                    <a:pt x="466" y="127"/>
                  </a:lnTo>
                  <a:lnTo>
                    <a:pt x="470" y="150"/>
                  </a:lnTo>
                  <a:lnTo>
                    <a:pt x="474" y="173"/>
                  </a:lnTo>
                  <a:lnTo>
                    <a:pt x="477" y="197"/>
                  </a:lnTo>
                  <a:lnTo>
                    <a:pt x="479" y="219"/>
                  </a:lnTo>
                  <a:lnTo>
                    <a:pt x="472" y="224"/>
                  </a:lnTo>
                  <a:lnTo>
                    <a:pt x="466" y="226"/>
                  </a:lnTo>
                  <a:lnTo>
                    <a:pt x="460" y="226"/>
                  </a:lnTo>
                  <a:lnTo>
                    <a:pt x="455" y="225"/>
                  </a:lnTo>
                  <a:lnTo>
                    <a:pt x="450" y="222"/>
                  </a:lnTo>
                  <a:lnTo>
                    <a:pt x="446" y="217"/>
                  </a:lnTo>
                  <a:lnTo>
                    <a:pt x="443" y="212"/>
                  </a:lnTo>
                  <a:lnTo>
                    <a:pt x="441" y="205"/>
                  </a:lnTo>
                  <a:lnTo>
                    <a:pt x="437" y="199"/>
                  </a:lnTo>
                  <a:lnTo>
                    <a:pt x="436" y="192"/>
                  </a:lnTo>
                  <a:lnTo>
                    <a:pt x="435" y="186"/>
                  </a:lnTo>
                  <a:lnTo>
                    <a:pt x="435" y="178"/>
                  </a:lnTo>
                  <a:lnTo>
                    <a:pt x="421" y="179"/>
                  </a:lnTo>
                  <a:lnTo>
                    <a:pt x="407" y="181"/>
                  </a:lnTo>
                  <a:lnTo>
                    <a:pt x="392" y="185"/>
                  </a:lnTo>
                  <a:lnTo>
                    <a:pt x="377" y="188"/>
                  </a:lnTo>
                  <a:lnTo>
                    <a:pt x="360" y="191"/>
                  </a:lnTo>
                  <a:lnTo>
                    <a:pt x="343" y="195"/>
                  </a:lnTo>
                  <a:lnTo>
                    <a:pt x="326" y="200"/>
                  </a:lnTo>
                  <a:lnTo>
                    <a:pt x="306" y="203"/>
                  </a:lnTo>
                  <a:lnTo>
                    <a:pt x="0" y="76"/>
                  </a:lnTo>
                  <a:lnTo>
                    <a:pt x="5" y="72"/>
                  </a:lnTo>
                  <a:lnTo>
                    <a:pt x="6" y="65"/>
                  </a:lnTo>
                  <a:lnTo>
                    <a:pt x="6" y="60"/>
                  </a:lnTo>
                  <a:lnTo>
                    <a:pt x="5" y="56"/>
                  </a:lnTo>
                  <a:lnTo>
                    <a:pt x="310" y="180"/>
                  </a:lnTo>
                  <a:lnTo>
                    <a:pt x="326" y="176"/>
                  </a:lnTo>
                  <a:lnTo>
                    <a:pt x="342" y="173"/>
                  </a:lnTo>
                  <a:lnTo>
                    <a:pt x="358" y="169"/>
                  </a:lnTo>
                  <a:lnTo>
                    <a:pt x="375" y="166"/>
                  </a:lnTo>
                  <a:lnTo>
                    <a:pt x="390" y="162"/>
                  </a:lnTo>
                  <a:lnTo>
                    <a:pt x="406" y="158"/>
                  </a:lnTo>
                  <a:lnTo>
                    <a:pt x="421" y="153"/>
                  </a:lnTo>
                  <a:lnTo>
                    <a:pt x="435" y="147"/>
                  </a:lnTo>
                  <a:lnTo>
                    <a:pt x="434" y="126"/>
                  </a:lnTo>
                  <a:lnTo>
                    <a:pt x="431" y="102"/>
                  </a:lnTo>
                  <a:lnTo>
                    <a:pt x="426" y="78"/>
                  </a:lnTo>
                  <a:lnTo>
                    <a:pt x="419" y="54"/>
                  </a:lnTo>
                  <a:lnTo>
                    <a:pt x="411" y="33"/>
                  </a:lnTo>
                  <a:lnTo>
                    <a:pt x="406" y="15"/>
                  </a:lnTo>
                  <a:lnTo>
                    <a:pt x="402" y="5"/>
                  </a:lnTo>
                  <a:lnTo>
                    <a:pt x="400" y="0"/>
                  </a:lnTo>
                  <a:lnTo>
                    <a:pt x="407" y="1"/>
                  </a:lnTo>
                  <a:lnTo>
                    <a:pt x="413" y="5"/>
                  </a:lnTo>
                  <a:lnTo>
                    <a:pt x="418" y="9"/>
                  </a:lnTo>
                  <a:lnTo>
                    <a:pt x="422" y="14"/>
                  </a:lnTo>
                  <a:lnTo>
                    <a:pt x="426" y="20"/>
                  </a:lnTo>
                  <a:lnTo>
                    <a:pt x="429" y="26"/>
                  </a:lnTo>
                  <a:lnTo>
                    <a:pt x="432" y="33"/>
                  </a:lnTo>
                  <a:lnTo>
                    <a:pt x="435" y="3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38" name="Freeform 136"/>
            <p:cNvSpPr>
              <a:spLocks/>
            </p:cNvSpPr>
            <p:nvPr/>
          </p:nvSpPr>
          <p:spPr bwMode="auto">
            <a:xfrm>
              <a:off x="436" y="1415"/>
              <a:ext cx="546" cy="263"/>
            </a:xfrm>
            <a:custGeom>
              <a:avLst/>
              <a:gdLst>
                <a:gd name="T0" fmla="*/ 0 w 1639"/>
                <a:gd name="T1" fmla="*/ 0 h 790"/>
                <a:gd name="T2" fmla="*/ 0 w 1639"/>
                <a:gd name="T3" fmla="*/ 0 h 790"/>
                <a:gd name="T4" fmla="*/ 0 w 1639"/>
                <a:gd name="T5" fmla="*/ 0 h 790"/>
                <a:gd name="T6" fmla="*/ 0 w 1639"/>
                <a:gd name="T7" fmla="*/ 0 h 790"/>
                <a:gd name="T8" fmla="*/ 0 w 1639"/>
                <a:gd name="T9" fmla="*/ 0 h 790"/>
                <a:gd name="T10" fmla="*/ 0 w 1639"/>
                <a:gd name="T11" fmla="*/ 0 h 790"/>
                <a:gd name="T12" fmla="*/ 0 w 1639"/>
                <a:gd name="T13" fmla="*/ 0 h 790"/>
                <a:gd name="T14" fmla="*/ 0 w 1639"/>
                <a:gd name="T15" fmla="*/ 0 h 790"/>
                <a:gd name="T16" fmla="*/ 0 w 1639"/>
                <a:gd name="T17" fmla="*/ 0 h 790"/>
                <a:gd name="T18" fmla="*/ 0 w 1639"/>
                <a:gd name="T19" fmla="*/ 0 h 790"/>
                <a:gd name="T20" fmla="*/ 0 w 1639"/>
                <a:gd name="T21" fmla="*/ 0 h 790"/>
                <a:gd name="T22" fmla="*/ 0 w 1639"/>
                <a:gd name="T23" fmla="*/ 0 h 790"/>
                <a:gd name="T24" fmla="*/ 0 w 1639"/>
                <a:gd name="T25" fmla="*/ 0 h 790"/>
                <a:gd name="T26" fmla="*/ 0 w 1639"/>
                <a:gd name="T27" fmla="*/ 0 h 790"/>
                <a:gd name="T28" fmla="*/ 0 w 1639"/>
                <a:gd name="T29" fmla="*/ 0 h 790"/>
                <a:gd name="T30" fmla="*/ 0 w 1639"/>
                <a:gd name="T31" fmla="*/ 0 h 790"/>
                <a:gd name="T32" fmla="*/ 0 w 1639"/>
                <a:gd name="T33" fmla="*/ 0 h 790"/>
                <a:gd name="T34" fmla="*/ 0 w 1639"/>
                <a:gd name="T35" fmla="*/ 0 h 790"/>
                <a:gd name="T36" fmla="*/ 0 w 1639"/>
                <a:gd name="T37" fmla="*/ 0 h 790"/>
                <a:gd name="T38" fmla="*/ 0 w 1639"/>
                <a:gd name="T39" fmla="*/ 0 h 790"/>
                <a:gd name="T40" fmla="*/ 0 w 1639"/>
                <a:gd name="T41" fmla="*/ 0 h 790"/>
                <a:gd name="T42" fmla="*/ 0 w 1639"/>
                <a:gd name="T43" fmla="*/ 0 h 790"/>
                <a:gd name="T44" fmla="*/ 0 w 1639"/>
                <a:gd name="T45" fmla="*/ 0 h 790"/>
                <a:gd name="T46" fmla="*/ 0 w 1639"/>
                <a:gd name="T47" fmla="*/ 0 h 790"/>
                <a:gd name="T48" fmla="*/ 0 w 1639"/>
                <a:gd name="T49" fmla="*/ 0 h 790"/>
                <a:gd name="T50" fmla="*/ 0 w 1639"/>
                <a:gd name="T51" fmla="*/ 0 h 790"/>
                <a:gd name="T52" fmla="*/ 0 w 1639"/>
                <a:gd name="T53" fmla="*/ 0 h 790"/>
                <a:gd name="T54" fmla="*/ 0 w 1639"/>
                <a:gd name="T55" fmla="*/ 0 h 790"/>
                <a:gd name="T56" fmla="*/ 0 w 1639"/>
                <a:gd name="T57" fmla="*/ 0 h 790"/>
                <a:gd name="T58" fmla="*/ 0 w 1639"/>
                <a:gd name="T59" fmla="*/ 0 h 790"/>
                <a:gd name="T60" fmla="*/ 0 w 1639"/>
                <a:gd name="T61" fmla="*/ 0 h 790"/>
                <a:gd name="T62" fmla="*/ 0 w 1639"/>
                <a:gd name="T63" fmla="*/ 0 h 790"/>
                <a:gd name="T64" fmla="*/ 0 w 1639"/>
                <a:gd name="T65" fmla="*/ 0 h 790"/>
                <a:gd name="T66" fmla="*/ 0 w 1639"/>
                <a:gd name="T67" fmla="*/ 0 h 790"/>
                <a:gd name="T68" fmla="*/ 0 w 1639"/>
                <a:gd name="T69" fmla="*/ 0 h 790"/>
                <a:gd name="T70" fmla="*/ 0 w 1639"/>
                <a:gd name="T71" fmla="*/ 0 h 790"/>
                <a:gd name="T72" fmla="*/ 0 w 1639"/>
                <a:gd name="T73" fmla="*/ 0 h 790"/>
                <a:gd name="T74" fmla="*/ 0 w 1639"/>
                <a:gd name="T75" fmla="*/ 0 h 790"/>
                <a:gd name="T76" fmla="*/ 0 w 1639"/>
                <a:gd name="T77" fmla="*/ 0 h 790"/>
                <a:gd name="T78" fmla="*/ 0 w 1639"/>
                <a:gd name="T79" fmla="*/ 0 h 790"/>
                <a:gd name="T80" fmla="*/ 0 w 1639"/>
                <a:gd name="T81" fmla="*/ 0 h 790"/>
                <a:gd name="T82" fmla="*/ 0 w 1639"/>
                <a:gd name="T83" fmla="*/ 0 h 790"/>
                <a:gd name="T84" fmla="*/ 0 w 1639"/>
                <a:gd name="T85" fmla="*/ 0 h 790"/>
                <a:gd name="T86" fmla="*/ 0 w 1639"/>
                <a:gd name="T87" fmla="*/ 0 h 790"/>
                <a:gd name="T88" fmla="*/ 0 w 1639"/>
                <a:gd name="T89" fmla="*/ 0 h 790"/>
                <a:gd name="T90" fmla="*/ 0 w 1639"/>
                <a:gd name="T91" fmla="*/ 0 h 790"/>
                <a:gd name="T92" fmla="*/ 0 w 1639"/>
                <a:gd name="T93" fmla="*/ 0 h 790"/>
                <a:gd name="T94" fmla="*/ 0 w 1639"/>
                <a:gd name="T95" fmla="*/ 0 h 790"/>
                <a:gd name="T96" fmla="*/ 0 w 1639"/>
                <a:gd name="T97" fmla="*/ 0 h 790"/>
                <a:gd name="T98" fmla="*/ 0 w 1639"/>
                <a:gd name="T99" fmla="*/ 0 h 790"/>
                <a:gd name="T100" fmla="*/ 0 w 1639"/>
                <a:gd name="T101" fmla="*/ 0 h 790"/>
                <a:gd name="T102" fmla="*/ 0 w 1639"/>
                <a:gd name="T103" fmla="*/ 0 h 790"/>
                <a:gd name="T104" fmla="*/ 0 w 1639"/>
                <a:gd name="T105" fmla="*/ 0 h 790"/>
                <a:gd name="T106" fmla="*/ 0 w 1639"/>
                <a:gd name="T107" fmla="*/ 0 h 790"/>
                <a:gd name="T108" fmla="*/ 0 w 1639"/>
                <a:gd name="T109" fmla="*/ 0 h 790"/>
                <a:gd name="T110" fmla="*/ 0 w 1639"/>
                <a:gd name="T111" fmla="*/ 0 h 79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639"/>
                <a:gd name="T169" fmla="*/ 0 h 790"/>
                <a:gd name="T170" fmla="*/ 1639 w 1639"/>
                <a:gd name="T171" fmla="*/ 790 h 79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639" h="790">
                  <a:moveTo>
                    <a:pt x="1407" y="5"/>
                  </a:moveTo>
                  <a:lnTo>
                    <a:pt x="1407" y="11"/>
                  </a:lnTo>
                  <a:lnTo>
                    <a:pt x="1405" y="17"/>
                  </a:lnTo>
                  <a:lnTo>
                    <a:pt x="1399" y="26"/>
                  </a:lnTo>
                  <a:lnTo>
                    <a:pt x="1394" y="34"/>
                  </a:lnTo>
                  <a:lnTo>
                    <a:pt x="1387" y="42"/>
                  </a:lnTo>
                  <a:lnTo>
                    <a:pt x="1382" y="48"/>
                  </a:lnTo>
                  <a:lnTo>
                    <a:pt x="1377" y="53"/>
                  </a:lnTo>
                  <a:lnTo>
                    <a:pt x="1376" y="55"/>
                  </a:lnTo>
                  <a:lnTo>
                    <a:pt x="1284" y="359"/>
                  </a:lnTo>
                  <a:lnTo>
                    <a:pt x="1278" y="372"/>
                  </a:lnTo>
                  <a:lnTo>
                    <a:pt x="1277" y="385"/>
                  </a:lnTo>
                  <a:lnTo>
                    <a:pt x="1279" y="397"/>
                  </a:lnTo>
                  <a:lnTo>
                    <a:pt x="1283" y="410"/>
                  </a:lnTo>
                  <a:lnTo>
                    <a:pt x="1290" y="423"/>
                  </a:lnTo>
                  <a:lnTo>
                    <a:pt x="1295" y="436"/>
                  </a:lnTo>
                  <a:lnTo>
                    <a:pt x="1300" y="449"/>
                  </a:lnTo>
                  <a:lnTo>
                    <a:pt x="1304" y="463"/>
                  </a:lnTo>
                  <a:lnTo>
                    <a:pt x="1306" y="482"/>
                  </a:lnTo>
                  <a:lnTo>
                    <a:pt x="1305" y="502"/>
                  </a:lnTo>
                  <a:lnTo>
                    <a:pt x="1297" y="519"/>
                  </a:lnTo>
                  <a:lnTo>
                    <a:pt x="1282" y="530"/>
                  </a:lnTo>
                  <a:lnTo>
                    <a:pt x="1274" y="528"/>
                  </a:lnTo>
                  <a:lnTo>
                    <a:pt x="1272" y="519"/>
                  </a:lnTo>
                  <a:lnTo>
                    <a:pt x="1272" y="512"/>
                  </a:lnTo>
                  <a:lnTo>
                    <a:pt x="1272" y="507"/>
                  </a:lnTo>
                  <a:lnTo>
                    <a:pt x="1279" y="498"/>
                  </a:lnTo>
                  <a:lnTo>
                    <a:pt x="1280" y="487"/>
                  </a:lnTo>
                  <a:lnTo>
                    <a:pt x="1279" y="476"/>
                  </a:lnTo>
                  <a:lnTo>
                    <a:pt x="1274" y="465"/>
                  </a:lnTo>
                  <a:lnTo>
                    <a:pt x="1270" y="456"/>
                  </a:lnTo>
                  <a:lnTo>
                    <a:pt x="1265" y="448"/>
                  </a:lnTo>
                  <a:lnTo>
                    <a:pt x="1258" y="441"/>
                  </a:lnTo>
                  <a:lnTo>
                    <a:pt x="1251" y="436"/>
                  </a:lnTo>
                  <a:lnTo>
                    <a:pt x="1244" y="450"/>
                  </a:lnTo>
                  <a:lnTo>
                    <a:pt x="1236" y="464"/>
                  </a:lnTo>
                  <a:lnTo>
                    <a:pt x="1228" y="477"/>
                  </a:lnTo>
                  <a:lnTo>
                    <a:pt x="1219" y="490"/>
                  </a:lnTo>
                  <a:lnTo>
                    <a:pt x="1210" y="503"/>
                  </a:lnTo>
                  <a:lnTo>
                    <a:pt x="1200" y="516"/>
                  </a:lnTo>
                  <a:lnTo>
                    <a:pt x="1190" y="528"/>
                  </a:lnTo>
                  <a:lnTo>
                    <a:pt x="1178" y="539"/>
                  </a:lnTo>
                  <a:lnTo>
                    <a:pt x="1193" y="562"/>
                  </a:lnTo>
                  <a:lnTo>
                    <a:pt x="1209" y="583"/>
                  </a:lnTo>
                  <a:lnTo>
                    <a:pt x="1227" y="604"/>
                  </a:lnTo>
                  <a:lnTo>
                    <a:pt x="1245" y="623"/>
                  </a:lnTo>
                  <a:lnTo>
                    <a:pt x="1264" y="642"/>
                  </a:lnTo>
                  <a:lnTo>
                    <a:pt x="1283" y="660"/>
                  </a:lnTo>
                  <a:lnTo>
                    <a:pt x="1304" y="677"/>
                  </a:lnTo>
                  <a:lnTo>
                    <a:pt x="1325" y="693"/>
                  </a:lnTo>
                  <a:lnTo>
                    <a:pt x="1347" y="707"/>
                  </a:lnTo>
                  <a:lnTo>
                    <a:pt x="1370" y="720"/>
                  </a:lnTo>
                  <a:lnTo>
                    <a:pt x="1394" y="731"/>
                  </a:lnTo>
                  <a:lnTo>
                    <a:pt x="1418" y="742"/>
                  </a:lnTo>
                  <a:lnTo>
                    <a:pt x="1441" y="749"/>
                  </a:lnTo>
                  <a:lnTo>
                    <a:pt x="1466" y="757"/>
                  </a:lnTo>
                  <a:lnTo>
                    <a:pt x="1492" y="762"/>
                  </a:lnTo>
                  <a:lnTo>
                    <a:pt x="1518" y="766"/>
                  </a:lnTo>
                  <a:lnTo>
                    <a:pt x="1534" y="767"/>
                  </a:lnTo>
                  <a:lnTo>
                    <a:pt x="1549" y="768"/>
                  </a:lnTo>
                  <a:lnTo>
                    <a:pt x="1564" y="768"/>
                  </a:lnTo>
                  <a:lnTo>
                    <a:pt x="1579" y="767"/>
                  </a:lnTo>
                  <a:lnTo>
                    <a:pt x="1594" y="766"/>
                  </a:lnTo>
                  <a:lnTo>
                    <a:pt x="1610" y="764"/>
                  </a:lnTo>
                  <a:lnTo>
                    <a:pt x="1625" y="763"/>
                  </a:lnTo>
                  <a:lnTo>
                    <a:pt x="1639" y="763"/>
                  </a:lnTo>
                  <a:lnTo>
                    <a:pt x="1637" y="768"/>
                  </a:lnTo>
                  <a:lnTo>
                    <a:pt x="1633" y="771"/>
                  </a:lnTo>
                  <a:lnTo>
                    <a:pt x="1629" y="773"/>
                  </a:lnTo>
                  <a:lnTo>
                    <a:pt x="1624" y="775"/>
                  </a:lnTo>
                  <a:lnTo>
                    <a:pt x="1618" y="776"/>
                  </a:lnTo>
                  <a:lnTo>
                    <a:pt x="1614" y="779"/>
                  </a:lnTo>
                  <a:lnTo>
                    <a:pt x="1608" y="781"/>
                  </a:lnTo>
                  <a:lnTo>
                    <a:pt x="1604" y="783"/>
                  </a:lnTo>
                  <a:lnTo>
                    <a:pt x="1560" y="788"/>
                  </a:lnTo>
                  <a:lnTo>
                    <a:pt x="1517" y="790"/>
                  </a:lnTo>
                  <a:lnTo>
                    <a:pt x="1477" y="789"/>
                  </a:lnTo>
                  <a:lnTo>
                    <a:pt x="1439" y="785"/>
                  </a:lnTo>
                  <a:lnTo>
                    <a:pt x="1405" y="779"/>
                  </a:lnTo>
                  <a:lnTo>
                    <a:pt x="1372" y="769"/>
                  </a:lnTo>
                  <a:lnTo>
                    <a:pt x="1342" y="758"/>
                  </a:lnTo>
                  <a:lnTo>
                    <a:pt x="1312" y="744"/>
                  </a:lnTo>
                  <a:lnTo>
                    <a:pt x="1286" y="728"/>
                  </a:lnTo>
                  <a:lnTo>
                    <a:pt x="1261" y="709"/>
                  </a:lnTo>
                  <a:lnTo>
                    <a:pt x="1239" y="690"/>
                  </a:lnTo>
                  <a:lnTo>
                    <a:pt x="1218" y="668"/>
                  </a:lnTo>
                  <a:lnTo>
                    <a:pt x="1198" y="646"/>
                  </a:lnTo>
                  <a:lnTo>
                    <a:pt x="1181" y="622"/>
                  </a:lnTo>
                  <a:lnTo>
                    <a:pt x="1165" y="597"/>
                  </a:lnTo>
                  <a:lnTo>
                    <a:pt x="1150" y="571"/>
                  </a:lnTo>
                  <a:lnTo>
                    <a:pt x="1144" y="566"/>
                  </a:lnTo>
                  <a:lnTo>
                    <a:pt x="1139" y="564"/>
                  </a:lnTo>
                  <a:lnTo>
                    <a:pt x="1131" y="564"/>
                  </a:lnTo>
                  <a:lnTo>
                    <a:pt x="1124" y="567"/>
                  </a:lnTo>
                  <a:lnTo>
                    <a:pt x="1116" y="570"/>
                  </a:lnTo>
                  <a:lnTo>
                    <a:pt x="1107" y="575"/>
                  </a:lnTo>
                  <a:lnTo>
                    <a:pt x="1100" y="578"/>
                  </a:lnTo>
                  <a:lnTo>
                    <a:pt x="1092" y="580"/>
                  </a:lnTo>
                  <a:lnTo>
                    <a:pt x="1072" y="583"/>
                  </a:lnTo>
                  <a:lnTo>
                    <a:pt x="1053" y="591"/>
                  </a:lnTo>
                  <a:lnTo>
                    <a:pt x="1035" y="601"/>
                  </a:lnTo>
                  <a:lnTo>
                    <a:pt x="1018" y="614"/>
                  </a:lnTo>
                  <a:lnTo>
                    <a:pt x="1003" y="628"/>
                  </a:lnTo>
                  <a:lnTo>
                    <a:pt x="990" y="644"/>
                  </a:lnTo>
                  <a:lnTo>
                    <a:pt x="978" y="660"/>
                  </a:lnTo>
                  <a:lnTo>
                    <a:pt x="969" y="677"/>
                  </a:lnTo>
                  <a:lnTo>
                    <a:pt x="969" y="668"/>
                  </a:lnTo>
                  <a:lnTo>
                    <a:pt x="973" y="640"/>
                  </a:lnTo>
                  <a:lnTo>
                    <a:pt x="982" y="607"/>
                  </a:lnTo>
                  <a:lnTo>
                    <a:pt x="996" y="580"/>
                  </a:lnTo>
                  <a:lnTo>
                    <a:pt x="974" y="571"/>
                  </a:lnTo>
                  <a:lnTo>
                    <a:pt x="953" y="559"/>
                  </a:lnTo>
                  <a:lnTo>
                    <a:pt x="933" y="546"/>
                  </a:lnTo>
                  <a:lnTo>
                    <a:pt x="913" y="531"/>
                  </a:lnTo>
                  <a:lnTo>
                    <a:pt x="894" y="515"/>
                  </a:lnTo>
                  <a:lnTo>
                    <a:pt x="874" y="498"/>
                  </a:lnTo>
                  <a:lnTo>
                    <a:pt x="857" y="480"/>
                  </a:lnTo>
                  <a:lnTo>
                    <a:pt x="840" y="463"/>
                  </a:lnTo>
                  <a:lnTo>
                    <a:pt x="820" y="466"/>
                  </a:lnTo>
                  <a:lnTo>
                    <a:pt x="799" y="472"/>
                  </a:lnTo>
                  <a:lnTo>
                    <a:pt x="781" y="477"/>
                  </a:lnTo>
                  <a:lnTo>
                    <a:pt x="761" y="483"/>
                  </a:lnTo>
                  <a:lnTo>
                    <a:pt x="743" y="491"/>
                  </a:lnTo>
                  <a:lnTo>
                    <a:pt x="725" y="499"/>
                  </a:lnTo>
                  <a:lnTo>
                    <a:pt x="707" y="508"/>
                  </a:lnTo>
                  <a:lnTo>
                    <a:pt x="690" y="519"/>
                  </a:lnTo>
                  <a:lnTo>
                    <a:pt x="673" y="530"/>
                  </a:lnTo>
                  <a:lnTo>
                    <a:pt x="656" y="542"/>
                  </a:lnTo>
                  <a:lnTo>
                    <a:pt x="640" y="555"/>
                  </a:lnTo>
                  <a:lnTo>
                    <a:pt x="625" y="568"/>
                  </a:lnTo>
                  <a:lnTo>
                    <a:pt x="610" y="583"/>
                  </a:lnTo>
                  <a:lnTo>
                    <a:pt x="596" y="598"/>
                  </a:lnTo>
                  <a:lnTo>
                    <a:pt x="581" y="615"/>
                  </a:lnTo>
                  <a:lnTo>
                    <a:pt x="568" y="631"/>
                  </a:lnTo>
                  <a:lnTo>
                    <a:pt x="561" y="643"/>
                  </a:lnTo>
                  <a:lnTo>
                    <a:pt x="553" y="656"/>
                  </a:lnTo>
                  <a:lnTo>
                    <a:pt x="547" y="669"/>
                  </a:lnTo>
                  <a:lnTo>
                    <a:pt x="541" y="681"/>
                  </a:lnTo>
                  <a:lnTo>
                    <a:pt x="536" y="694"/>
                  </a:lnTo>
                  <a:lnTo>
                    <a:pt x="530" y="707"/>
                  </a:lnTo>
                  <a:lnTo>
                    <a:pt x="526" y="721"/>
                  </a:lnTo>
                  <a:lnTo>
                    <a:pt x="522" y="734"/>
                  </a:lnTo>
                  <a:lnTo>
                    <a:pt x="514" y="729"/>
                  </a:lnTo>
                  <a:lnTo>
                    <a:pt x="510" y="720"/>
                  </a:lnTo>
                  <a:lnTo>
                    <a:pt x="508" y="710"/>
                  </a:lnTo>
                  <a:lnTo>
                    <a:pt x="504" y="700"/>
                  </a:lnTo>
                  <a:lnTo>
                    <a:pt x="504" y="668"/>
                  </a:lnTo>
                  <a:lnTo>
                    <a:pt x="510" y="639"/>
                  </a:lnTo>
                  <a:lnTo>
                    <a:pt x="521" y="610"/>
                  </a:lnTo>
                  <a:lnTo>
                    <a:pt x="537" y="584"/>
                  </a:lnTo>
                  <a:lnTo>
                    <a:pt x="555" y="560"/>
                  </a:lnTo>
                  <a:lnTo>
                    <a:pt x="578" y="539"/>
                  </a:lnTo>
                  <a:lnTo>
                    <a:pt x="602" y="519"/>
                  </a:lnTo>
                  <a:lnTo>
                    <a:pt x="628" y="501"/>
                  </a:lnTo>
                  <a:lnTo>
                    <a:pt x="639" y="494"/>
                  </a:lnTo>
                  <a:lnTo>
                    <a:pt x="651" y="489"/>
                  </a:lnTo>
                  <a:lnTo>
                    <a:pt x="662" y="483"/>
                  </a:lnTo>
                  <a:lnTo>
                    <a:pt x="674" y="478"/>
                  </a:lnTo>
                  <a:lnTo>
                    <a:pt x="686" y="474"/>
                  </a:lnTo>
                  <a:lnTo>
                    <a:pt x="697" y="469"/>
                  </a:lnTo>
                  <a:lnTo>
                    <a:pt x="709" y="465"/>
                  </a:lnTo>
                  <a:lnTo>
                    <a:pt x="721" y="461"/>
                  </a:lnTo>
                  <a:lnTo>
                    <a:pt x="733" y="457"/>
                  </a:lnTo>
                  <a:lnTo>
                    <a:pt x="745" y="454"/>
                  </a:lnTo>
                  <a:lnTo>
                    <a:pt x="758" y="450"/>
                  </a:lnTo>
                  <a:lnTo>
                    <a:pt x="770" y="447"/>
                  </a:lnTo>
                  <a:lnTo>
                    <a:pt x="783" y="443"/>
                  </a:lnTo>
                  <a:lnTo>
                    <a:pt x="795" y="440"/>
                  </a:lnTo>
                  <a:lnTo>
                    <a:pt x="808" y="437"/>
                  </a:lnTo>
                  <a:lnTo>
                    <a:pt x="820" y="434"/>
                  </a:lnTo>
                  <a:lnTo>
                    <a:pt x="815" y="422"/>
                  </a:lnTo>
                  <a:lnTo>
                    <a:pt x="808" y="409"/>
                  </a:lnTo>
                  <a:lnTo>
                    <a:pt x="802" y="396"/>
                  </a:lnTo>
                  <a:lnTo>
                    <a:pt x="795" y="384"/>
                  </a:lnTo>
                  <a:lnTo>
                    <a:pt x="789" y="371"/>
                  </a:lnTo>
                  <a:lnTo>
                    <a:pt x="783" y="358"/>
                  </a:lnTo>
                  <a:lnTo>
                    <a:pt x="777" y="344"/>
                  </a:lnTo>
                  <a:lnTo>
                    <a:pt x="772" y="331"/>
                  </a:lnTo>
                  <a:lnTo>
                    <a:pt x="546" y="404"/>
                  </a:lnTo>
                  <a:lnTo>
                    <a:pt x="538" y="401"/>
                  </a:lnTo>
                  <a:lnTo>
                    <a:pt x="520" y="393"/>
                  </a:lnTo>
                  <a:lnTo>
                    <a:pt x="492" y="384"/>
                  </a:lnTo>
                  <a:lnTo>
                    <a:pt x="457" y="371"/>
                  </a:lnTo>
                  <a:lnTo>
                    <a:pt x="415" y="355"/>
                  </a:lnTo>
                  <a:lnTo>
                    <a:pt x="369" y="340"/>
                  </a:lnTo>
                  <a:lnTo>
                    <a:pt x="320" y="323"/>
                  </a:lnTo>
                  <a:lnTo>
                    <a:pt x="270" y="306"/>
                  </a:lnTo>
                  <a:lnTo>
                    <a:pt x="219" y="288"/>
                  </a:lnTo>
                  <a:lnTo>
                    <a:pt x="170" y="272"/>
                  </a:lnTo>
                  <a:lnTo>
                    <a:pt x="125" y="257"/>
                  </a:lnTo>
                  <a:lnTo>
                    <a:pt x="84" y="243"/>
                  </a:lnTo>
                  <a:lnTo>
                    <a:pt x="50" y="231"/>
                  </a:lnTo>
                  <a:lnTo>
                    <a:pt x="23" y="222"/>
                  </a:lnTo>
                  <a:lnTo>
                    <a:pt x="7" y="217"/>
                  </a:lnTo>
                  <a:lnTo>
                    <a:pt x="0" y="214"/>
                  </a:lnTo>
                  <a:lnTo>
                    <a:pt x="0" y="189"/>
                  </a:lnTo>
                  <a:lnTo>
                    <a:pt x="536" y="378"/>
                  </a:lnTo>
                  <a:lnTo>
                    <a:pt x="765" y="301"/>
                  </a:lnTo>
                  <a:lnTo>
                    <a:pt x="760" y="287"/>
                  </a:lnTo>
                  <a:lnTo>
                    <a:pt x="758" y="271"/>
                  </a:lnTo>
                  <a:lnTo>
                    <a:pt x="753" y="258"/>
                  </a:lnTo>
                  <a:lnTo>
                    <a:pt x="741" y="255"/>
                  </a:lnTo>
                  <a:lnTo>
                    <a:pt x="548" y="320"/>
                  </a:lnTo>
                  <a:lnTo>
                    <a:pt x="539" y="321"/>
                  </a:lnTo>
                  <a:lnTo>
                    <a:pt x="520" y="316"/>
                  </a:lnTo>
                  <a:lnTo>
                    <a:pt x="492" y="310"/>
                  </a:lnTo>
                  <a:lnTo>
                    <a:pt x="457" y="301"/>
                  </a:lnTo>
                  <a:lnTo>
                    <a:pt x="415" y="289"/>
                  </a:lnTo>
                  <a:lnTo>
                    <a:pt x="370" y="276"/>
                  </a:lnTo>
                  <a:lnTo>
                    <a:pt x="322" y="261"/>
                  </a:lnTo>
                  <a:lnTo>
                    <a:pt x="272" y="246"/>
                  </a:lnTo>
                  <a:lnTo>
                    <a:pt x="224" y="231"/>
                  </a:lnTo>
                  <a:lnTo>
                    <a:pt x="176" y="216"/>
                  </a:lnTo>
                  <a:lnTo>
                    <a:pt x="131" y="200"/>
                  </a:lnTo>
                  <a:lnTo>
                    <a:pt x="91" y="188"/>
                  </a:lnTo>
                  <a:lnTo>
                    <a:pt x="58" y="178"/>
                  </a:lnTo>
                  <a:lnTo>
                    <a:pt x="33" y="169"/>
                  </a:lnTo>
                  <a:lnTo>
                    <a:pt x="15" y="163"/>
                  </a:lnTo>
                  <a:lnTo>
                    <a:pt x="10" y="161"/>
                  </a:lnTo>
                  <a:lnTo>
                    <a:pt x="7" y="161"/>
                  </a:lnTo>
                  <a:lnTo>
                    <a:pt x="4" y="155"/>
                  </a:lnTo>
                  <a:lnTo>
                    <a:pt x="4" y="148"/>
                  </a:lnTo>
                  <a:lnTo>
                    <a:pt x="4" y="142"/>
                  </a:lnTo>
                  <a:lnTo>
                    <a:pt x="4" y="134"/>
                  </a:lnTo>
                  <a:lnTo>
                    <a:pt x="536" y="296"/>
                  </a:lnTo>
                  <a:lnTo>
                    <a:pt x="740" y="229"/>
                  </a:lnTo>
                  <a:lnTo>
                    <a:pt x="747" y="222"/>
                  </a:lnTo>
                  <a:lnTo>
                    <a:pt x="758" y="214"/>
                  </a:lnTo>
                  <a:lnTo>
                    <a:pt x="771" y="207"/>
                  </a:lnTo>
                  <a:lnTo>
                    <a:pt x="785" y="199"/>
                  </a:lnTo>
                  <a:lnTo>
                    <a:pt x="799" y="192"/>
                  </a:lnTo>
                  <a:lnTo>
                    <a:pt x="813" y="184"/>
                  </a:lnTo>
                  <a:lnTo>
                    <a:pt x="825" y="179"/>
                  </a:lnTo>
                  <a:lnTo>
                    <a:pt x="836" y="174"/>
                  </a:lnTo>
                  <a:lnTo>
                    <a:pt x="840" y="181"/>
                  </a:lnTo>
                  <a:lnTo>
                    <a:pt x="838" y="187"/>
                  </a:lnTo>
                  <a:lnTo>
                    <a:pt x="834" y="193"/>
                  </a:lnTo>
                  <a:lnTo>
                    <a:pt x="829" y="199"/>
                  </a:lnTo>
                  <a:lnTo>
                    <a:pt x="823" y="205"/>
                  </a:lnTo>
                  <a:lnTo>
                    <a:pt x="817" y="210"/>
                  </a:lnTo>
                  <a:lnTo>
                    <a:pt x="811" y="216"/>
                  </a:lnTo>
                  <a:lnTo>
                    <a:pt x="808" y="222"/>
                  </a:lnTo>
                  <a:lnTo>
                    <a:pt x="798" y="238"/>
                  </a:lnTo>
                  <a:lnTo>
                    <a:pt x="793" y="252"/>
                  </a:lnTo>
                  <a:lnTo>
                    <a:pt x="793" y="267"/>
                  </a:lnTo>
                  <a:lnTo>
                    <a:pt x="796" y="282"/>
                  </a:lnTo>
                  <a:lnTo>
                    <a:pt x="803" y="297"/>
                  </a:lnTo>
                  <a:lnTo>
                    <a:pt x="811" y="313"/>
                  </a:lnTo>
                  <a:lnTo>
                    <a:pt x="822" y="333"/>
                  </a:lnTo>
                  <a:lnTo>
                    <a:pt x="834" y="354"/>
                  </a:lnTo>
                  <a:lnTo>
                    <a:pt x="848" y="377"/>
                  </a:lnTo>
                  <a:lnTo>
                    <a:pt x="862" y="399"/>
                  </a:lnTo>
                  <a:lnTo>
                    <a:pt x="877" y="421"/>
                  </a:lnTo>
                  <a:lnTo>
                    <a:pt x="894" y="441"/>
                  </a:lnTo>
                  <a:lnTo>
                    <a:pt x="910" y="462"/>
                  </a:lnTo>
                  <a:lnTo>
                    <a:pt x="927" y="482"/>
                  </a:lnTo>
                  <a:lnTo>
                    <a:pt x="947" y="501"/>
                  </a:lnTo>
                  <a:lnTo>
                    <a:pt x="966" y="519"/>
                  </a:lnTo>
                  <a:lnTo>
                    <a:pt x="979" y="525"/>
                  </a:lnTo>
                  <a:lnTo>
                    <a:pt x="994" y="530"/>
                  </a:lnTo>
                  <a:lnTo>
                    <a:pt x="1007" y="534"/>
                  </a:lnTo>
                  <a:lnTo>
                    <a:pt x="1021" y="539"/>
                  </a:lnTo>
                  <a:lnTo>
                    <a:pt x="1036" y="541"/>
                  </a:lnTo>
                  <a:lnTo>
                    <a:pt x="1050" y="542"/>
                  </a:lnTo>
                  <a:lnTo>
                    <a:pt x="1065" y="541"/>
                  </a:lnTo>
                  <a:lnTo>
                    <a:pt x="1080" y="539"/>
                  </a:lnTo>
                  <a:lnTo>
                    <a:pt x="1101" y="528"/>
                  </a:lnTo>
                  <a:lnTo>
                    <a:pt x="1120" y="515"/>
                  </a:lnTo>
                  <a:lnTo>
                    <a:pt x="1139" y="501"/>
                  </a:lnTo>
                  <a:lnTo>
                    <a:pt x="1157" y="483"/>
                  </a:lnTo>
                  <a:lnTo>
                    <a:pt x="1174" y="466"/>
                  </a:lnTo>
                  <a:lnTo>
                    <a:pt x="1189" y="448"/>
                  </a:lnTo>
                  <a:lnTo>
                    <a:pt x="1202" y="427"/>
                  </a:lnTo>
                  <a:lnTo>
                    <a:pt x="1213" y="406"/>
                  </a:lnTo>
                  <a:lnTo>
                    <a:pt x="1339" y="31"/>
                  </a:lnTo>
                  <a:lnTo>
                    <a:pt x="1346" y="25"/>
                  </a:lnTo>
                  <a:lnTo>
                    <a:pt x="1354" y="17"/>
                  </a:lnTo>
                  <a:lnTo>
                    <a:pt x="1361" y="11"/>
                  </a:lnTo>
                  <a:lnTo>
                    <a:pt x="1369" y="5"/>
                  </a:lnTo>
                  <a:lnTo>
                    <a:pt x="1377" y="1"/>
                  </a:lnTo>
                  <a:lnTo>
                    <a:pt x="1387" y="0"/>
                  </a:lnTo>
                  <a:lnTo>
                    <a:pt x="1397" y="1"/>
                  </a:lnTo>
                  <a:lnTo>
                    <a:pt x="1407" y="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39" name="Freeform 137"/>
            <p:cNvSpPr>
              <a:spLocks/>
            </p:cNvSpPr>
            <p:nvPr/>
          </p:nvSpPr>
          <p:spPr bwMode="auto">
            <a:xfrm>
              <a:off x="896" y="1416"/>
              <a:ext cx="226" cy="283"/>
            </a:xfrm>
            <a:custGeom>
              <a:avLst/>
              <a:gdLst>
                <a:gd name="T0" fmla="*/ 0 w 680"/>
                <a:gd name="T1" fmla="*/ 0 h 850"/>
                <a:gd name="T2" fmla="*/ 0 w 680"/>
                <a:gd name="T3" fmla="*/ 0 h 850"/>
                <a:gd name="T4" fmla="*/ 0 w 680"/>
                <a:gd name="T5" fmla="*/ 0 h 850"/>
                <a:gd name="T6" fmla="*/ 0 w 680"/>
                <a:gd name="T7" fmla="*/ 0 h 850"/>
                <a:gd name="T8" fmla="*/ 0 w 680"/>
                <a:gd name="T9" fmla="*/ 0 h 850"/>
                <a:gd name="T10" fmla="*/ 0 w 680"/>
                <a:gd name="T11" fmla="*/ 0 h 850"/>
                <a:gd name="T12" fmla="*/ 0 w 680"/>
                <a:gd name="T13" fmla="*/ 0 h 850"/>
                <a:gd name="T14" fmla="*/ 0 w 680"/>
                <a:gd name="T15" fmla="*/ 0 h 850"/>
                <a:gd name="T16" fmla="*/ 0 w 680"/>
                <a:gd name="T17" fmla="*/ 0 h 850"/>
                <a:gd name="T18" fmla="*/ 0 w 680"/>
                <a:gd name="T19" fmla="*/ 0 h 850"/>
                <a:gd name="T20" fmla="*/ 0 w 680"/>
                <a:gd name="T21" fmla="*/ 0 h 850"/>
                <a:gd name="T22" fmla="*/ 0 w 680"/>
                <a:gd name="T23" fmla="*/ 0 h 850"/>
                <a:gd name="T24" fmla="*/ 0 w 680"/>
                <a:gd name="T25" fmla="*/ 0 h 850"/>
                <a:gd name="T26" fmla="*/ 0 w 680"/>
                <a:gd name="T27" fmla="*/ 0 h 850"/>
                <a:gd name="T28" fmla="*/ 0 w 680"/>
                <a:gd name="T29" fmla="*/ 0 h 850"/>
                <a:gd name="T30" fmla="*/ 0 w 680"/>
                <a:gd name="T31" fmla="*/ 0 h 850"/>
                <a:gd name="T32" fmla="*/ 0 w 680"/>
                <a:gd name="T33" fmla="*/ 0 h 850"/>
                <a:gd name="T34" fmla="*/ 0 w 680"/>
                <a:gd name="T35" fmla="*/ 0 h 850"/>
                <a:gd name="T36" fmla="*/ 0 w 680"/>
                <a:gd name="T37" fmla="*/ 0 h 850"/>
                <a:gd name="T38" fmla="*/ 0 w 680"/>
                <a:gd name="T39" fmla="*/ 0 h 850"/>
                <a:gd name="T40" fmla="*/ 0 w 680"/>
                <a:gd name="T41" fmla="*/ 0 h 850"/>
                <a:gd name="T42" fmla="*/ 0 w 680"/>
                <a:gd name="T43" fmla="*/ 0 h 850"/>
                <a:gd name="T44" fmla="*/ 0 w 680"/>
                <a:gd name="T45" fmla="*/ 0 h 850"/>
                <a:gd name="T46" fmla="*/ 0 w 680"/>
                <a:gd name="T47" fmla="*/ 0 h 850"/>
                <a:gd name="T48" fmla="*/ 0 w 680"/>
                <a:gd name="T49" fmla="*/ 0 h 850"/>
                <a:gd name="T50" fmla="*/ 0 w 680"/>
                <a:gd name="T51" fmla="*/ 0 h 850"/>
                <a:gd name="T52" fmla="*/ 0 w 680"/>
                <a:gd name="T53" fmla="*/ 0 h 850"/>
                <a:gd name="T54" fmla="*/ 0 w 680"/>
                <a:gd name="T55" fmla="*/ 0 h 850"/>
                <a:gd name="T56" fmla="*/ 0 w 680"/>
                <a:gd name="T57" fmla="*/ 0 h 850"/>
                <a:gd name="T58" fmla="*/ 0 w 680"/>
                <a:gd name="T59" fmla="*/ 0 h 850"/>
                <a:gd name="T60" fmla="*/ 0 w 680"/>
                <a:gd name="T61" fmla="*/ 0 h 850"/>
                <a:gd name="T62" fmla="*/ 0 w 680"/>
                <a:gd name="T63" fmla="*/ 0 h 850"/>
                <a:gd name="T64" fmla="*/ 0 w 680"/>
                <a:gd name="T65" fmla="*/ 0 h 850"/>
                <a:gd name="T66" fmla="*/ 0 w 680"/>
                <a:gd name="T67" fmla="*/ 0 h 850"/>
                <a:gd name="T68" fmla="*/ 0 w 680"/>
                <a:gd name="T69" fmla="*/ 0 h 850"/>
                <a:gd name="T70" fmla="*/ 0 w 680"/>
                <a:gd name="T71" fmla="*/ 0 h 850"/>
                <a:gd name="T72" fmla="*/ 0 w 680"/>
                <a:gd name="T73" fmla="*/ 0 h 850"/>
                <a:gd name="T74" fmla="*/ 0 w 680"/>
                <a:gd name="T75" fmla="*/ 0 h 850"/>
                <a:gd name="T76" fmla="*/ 0 w 680"/>
                <a:gd name="T77" fmla="*/ 0 h 850"/>
                <a:gd name="T78" fmla="*/ 0 w 680"/>
                <a:gd name="T79" fmla="*/ 0 h 850"/>
                <a:gd name="T80" fmla="*/ 0 w 680"/>
                <a:gd name="T81" fmla="*/ 0 h 850"/>
                <a:gd name="T82" fmla="*/ 0 w 680"/>
                <a:gd name="T83" fmla="*/ 0 h 850"/>
                <a:gd name="T84" fmla="*/ 0 w 680"/>
                <a:gd name="T85" fmla="*/ 0 h 850"/>
                <a:gd name="T86" fmla="*/ 0 w 680"/>
                <a:gd name="T87" fmla="*/ 0 h 850"/>
                <a:gd name="T88" fmla="*/ 0 w 680"/>
                <a:gd name="T89" fmla="*/ 0 h 850"/>
                <a:gd name="T90" fmla="*/ 0 w 680"/>
                <a:gd name="T91" fmla="*/ 0 h 850"/>
                <a:gd name="T92" fmla="*/ 0 w 680"/>
                <a:gd name="T93" fmla="*/ 0 h 850"/>
                <a:gd name="T94" fmla="*/ 0 w 680"/>
                <a:gd name="T95" fmla="*/ 0 h 850"/>
                <a:gd name="T96" fmla="*/ 0 w 680"/>
                <a:gd name="T97" fmla="*/ 0 h 850"/>
                <a:gd name="T98" fmla="*/ 0 w 680"/>
                <a:gd name="T99" fmla="*/ 0 h 85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680"/>
                <a:gd name="T151" fmla="*/ 0 h 850"/>
                <a:gd name="T152" fmla="*/ 680 w 680"/>
                <a:gd name="T153" fmla="*/ 850 h 850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680" h="850">
                  <a:moveTo>
                    <a:pt x="335" y="850"/>
                  </a:moveTo>
                  <a:lnTo>
                    <a:pt x="309" y="850"/>
                  </a:lnTo>
                  <a:lnTo>
                    <a:pt x="312" y="827"/>
                  </a:lnTo>
                  <a:lnTo>
                    <a:pt x="321" y="762"/>
                  </a:lnTo>
                  <a:lnTo>
                    <a:pt x="333" y="668"/>
                  </a:lnTo>
                  <a:lnTo>
                    <a:pt x="349" y="559"/>
                  </a:lnTo>
                  <a:lnTo>
                    <a:pt x="366" y="446"/>
                  </a:lnTo>
                  <a:lnTo>
                    <a:pt x="385" y="341"/>
                  </a:lnTo>
                  <a:lnTo>
                    <a:pt x="403" y="256"/>
                  </a:lnTo>
                  <a:lnTo>
                    <a:pt x="419" y="203"/>
                  </a:lnTo>
                  <a:lnTo>
                    <a:pt x="437" y="195"/>
                  </a:lnTo>
                  <a:lnTo>
                    <a:pt x="456" y="188"/>
                  </a:lnTo>
                  <a:lnTo>
                    <a:pt x="477" y="182"/>
                  </a:lnTo>
                  <a:lnTo>
                    <a:pt x="497" y="178"/>
                  </a:lnTo>
                  <a:lnTo>
                    <a:pt x="518" y="177"/>
                  </a:lnTo>
                  <a:lnTo>
                    <a:pt x="540" y="178"/>
                  </a:lnTo>
                  <a:lnTo>
                    <a:pt x="559" y="182"/>
                  </a:lnTo>
                  <a:lnTo>
                    <a:pt x="579" y="191"/>
                  </a:lnTo>
                  <a:lnTo>
                    <a:pt x="526" y="528"/>
                  </a:lnTo>
                  <a:lnTo>
                    <a:pt x="541" y="523"/>
                  </a:lnTo>
                  <a:lnTo>
                    <a:pt x="557" y="515"/>
                  </a:lnTo>
                  <a:lnTo>
                    <a:pt x="573" y="507"/>
                  </a:lnTo>
                  <a:lnTo>
                    <a:pt x="591" y="496"/>
                  </a:lnTo>
                  <a:lnTo>
                    <a:pt x="606" y="483"/>
                  </a:lnTo>
                  <a:lnTo>
                    <a:pt x="619" y="470"/>
                  </a:lnTo>
                  <a:lnTo>
                    <a:pt x="630" y="455"/>
                  </a:lnTo>
                  <a:lnTo>
                    <a:pt x="636" y="439"/>
                  </a:lnTo>
                  <a:lnTo>
                    <a:pt x="639" y="406"/>
                  </a:lnTo>
                  <a:lnTo>
                    <a:pt x="647" y="328"/>
                  </a:lnTo>
                  <a:lnTo>
                    <a:pt x="655" y="243"/>
                  </a:lnTo>
                  <a:lnTo>
                    <a:pt x="658" y="185"/>
                  </a:lnTo>
                  <a:lnTo>
                    <a:pt x="657" y="169"/>
                  </a:lnTo>
                  <a:lnTo>
                    <a:pt x="655" y="151"/>
                  </a:lnTo>
                  <a:lnTo>
                    <a:pt x="650" y="131"/>
                  </a:lnTo>
                  <a:lnTo>
                    <a:pt x="645" y="112"/>
                  </a:lnTo>
                  <a:lnTo>
                    <a:pt x="637" y="92"/>
                  </a:lnTo>
                  <a:lnTo>
                    <a:pt x="628" y="73"/>
                  </a:lnTo>
                  <a:lnTo>
                    <a:pt x="615" y="56"/>
                  </a:lnTo>
                  <a:lnTo>
                    <a:pt x="599" y="41"/>
                  </a:lnTo>
                  <a:lnTo>
                    <a:pt x="573" y="36"/>
                  </a:lnTo>
                  <a:lnTo>
                    <a:pt x="546" y="31"/>
                  </a:lnTo>
                  <a:lnTo>
                    <a:pt x="520" y="29"/>
                  </a:lnTo>
                  <a:lnTo>
                    <a:pt x="494" y="28"/>
                  </a:lnTo>
                  <a:lnTo>
                    <a:pt x="468" y="28"/>
                  </a:lnTo>
                  <a:lnTo>
                    <a:pt x="442" y="29"/>
                  </a:lnTo>
                  <a:lnTo>
                    <a:pt x="415" y="33"/>
                  </a:lnTo>
                  <a:lnTo>
                    <a:pt x="390" y="36"/>
                  </a:lnTo>
                  <a:lnTo>
                    <a:pt x="364" y="41"/>
                  </a:lnTo>
                  <a:lnTo>
                    <a:pt x="339" y="47"/>
                  </a:lnTo>
                  <a:lnTo>
                    <a:pt x="313" y="54"/>
                  </a:lnTo>
                  <a:lnTo>
                    <a:pt x="289" y="62"/>
                  </a:lnTo>
                  <a:lnTo>
                    <a:pt x="264" y="71"/>
                  </a:lnTo>
                  <a:lnTo>
                    <a:pt x="240" y="79"/>
                  </a:lnTo>
                  <a:lnTo>
                    <a:pt x="217" y="89"/>
                  </a:lnTo>
                  <a:lnTo>
                    <a:pt x="194" y="100"/>
                  </a:lnTo>
                  <a:lnTo>
                    <a:pt x="160" y="118"/>
                  </a:lnTo>
                  <a:lnTo>
                    <a:pt x="134" y="138"/>
                  </a:lnTo>
                  <a:lnTo>
                    <a:pt x="116" y="157"/>
                  </a:lnTo>
                  <a:lnTo>
                    <a:pt x="103" y="178"/>
                  </a:lnTo>
                  <a:lnTo>
                    <a:pt x="93" y="199"/>
                  </a:lnTo>
                  <a:lnTo>
                    <a:pt x="85" y="221"/>
                  </a:lnTo>
                  <a:lnTo>
                    <a:pt x="78" y="244"/>
                  </a:lnTo>
                  <a:lnTo>
                    <a:pt x="68" y="268"/>
                  </a:lnTo>
                  <a:lnTo>
                    <a:pt x="42" y="438"/>
                  </a:lnTo>
                  <a:lnTo>
                    <a:pt x="43" y="462"/>
                  </a:lnTo>
                  <a:lnTo>
                    <a:pt x="45" y="486"/>
                  </a:lnTo>
                  <a:lnTo>
                    <a:pt x="48" y="510"/>
                  </a:lnTo>
                  <a:lnTo>
                    <a:pt x="53" y="533"/>
                  </a:lnTo>
                  <a:lnTo>
                    <a:pt x="60" y="553"/>
                  </a:lnTo>
                  <a:lnTo>
                    <a:pt x="71" y="573"/>
                  </a:lnTo>
                  <a:lnTo>
                    <a:pt x="85" y="590"/>
                  </a:lnTo>
                  <a:lnTo>
                    <a:pt x="104" y="603"/>
                  </a:lnTo>
                  <a:lnTo>
                    <a:pt x="120" y="610"/>
                  </a:lnTo>
                  <a:lnTo>
                    <a:pt x="135" y="615"/>
                  </a:lnTo>
                  <a:lnTo>
                    <a:pt x="150" y="619"/>
                  </a:lnTo>
                  <a:lnTo>
                    <a:pt x="163" y="623"/>
                  </a:lnTo>
                  <a:lnTo>
                    <a:pt x="176" y="626"/>
                  </a:lnTo>
                  <a:lnTo>
                    <a:pt x="189" y="628"/>
                  </a:lnTo>
                  <a:lnTo>
                    <a:pt x="201" y="629"/>
                  </a:lnTo>
                  <a:lnTo>
                    <a:pt x="213" y="629"/>
                  </a:lnTo>
                  <a:lnTo>
                    <a:pt x="224" y="629"/>
                  </a:lnTo>
                  <a:lnTo>
                    <a:pt x="236" y="629"/>
                  </a:lnTo>
                  <a:lnTo>
                    <a:pt x="247" y="628"/>
                  </a:lnTo>
                  <a:lnTo>
                    <a:pt x="259" y="626"/>
                  </a:lnTo>
                  <a:lnTo>
                    <a:pt x="271" y="624"/>
                  </a:lnTo>
                  <a:lnTo>
                    <a:pt x="283" y="620"/>
                  </a:lnTo>
                  <a:lnTo>
                    <a:pt x="296" y="617"/>
                  </a:lnTo>
                  <a:lnTo>
                    <a:pt x="310" y="614"/>
                  </a:lnTo>
                  <a:lnTo>
                    <a:pt x="313" y="618"/>
                  </a:lnTo>
                  <a:lnTo>
                    <a:pt x="313" y="625"/>
                  </a:lnTo>
                  <a:lnTo>
                    <a:pt x="311" y="632"/>
                  </a:lnTo>
                  <a:lnTo>
                    <a:pt x="310" y="638"/>
                  </a:lnTo>
                  <a:lnTo>
                    <a:pt x="297" y="642"/>
                  </a:lnTo>
                  <a:lnTo>
                    <a:pt x="284" y="645"/>
                  </a:lnTo>
                  <a:lnTo>
                    <a:pt x="272" y="650"/>
                  </a:lnTo>
                  <a:lnTo>
                    <a:pt x="260" y="652"/>
                  </a:lnTo>
                  <a:lnTo>
                    <a:pt x="248" y="654"/>
                  </a:lnTo>
                  <a:lnTo>
                    <a:pt x="236" y="656"/>
                  </a:lnTo>
                  <a:lnTo>
                    <a:pt x="224" y="658"/>
                  </a:lnTo>
                  <a:lnTo>
                    <a:pt x="212" y="658"/>
                  </a:lnTo>
                  <a:lnTo>
                    <a:pt x="200" y="660"/>
                  </a:lnTo>
                  <a:lnTo>
                    <a:pt x="189" y="660"/>
                  </a:lnTo>
                  <a:lnTo>
                    <a:pt x="177" y="658"/>
                  </a:lnTo>
                  <a:lnTo>
                    <a:pt x="166" y="657"/>
                  </a:lnTo>
                  <a:lnTo>
                    <a:pt x="154" y="655"/>
                  </a:lnTo>
                  <a:lnTo>
                    <a:pt x="141" y="653"/>
                  </a:lnTo>
                  <a:lnTo>
                    <a:pt x="129" y="650"/>
                  </a:lnTo>
                  <a:lnTo>
                    <a:pt x="116" y="647"/>
                  </a:lnTo>
                  <a:lnTo>
                    <a:pt x="99" y="640"/>
                  </a:lnTo>
                  <a:lnTo>
                    <a:pt x="82" y="632"/>
                  </a:lnTo>
                  <a:lnTo>
                    <a:pt x="67" y="623"/>
                  </a:lnTo>
                  <a:lnTo>
                    <a:pt x="52" y="612"/>
                  </a:lnTo>
                  <a:lnTo>
                    <a:pt x="38" y="599"/>
                  </a:lnTo>
                  <a:lnTo>
                    <a:pt x="26" y="585"/>
                  </a:lnTo>
                  <a:lnTo>
                    <a:pt x="17" y="570"/>
                  </a:lnTo>
                  <a:lnTo>
                    <a:pt x="9" y="552"/>
                  </a:lnTo>
                  <a:lnTo>
                    <a:pt x="2" y="500"/>
                  </a:lnTo>
                  <a:lnTo>
                    <a:pt x="0" y="448"/>
                  </a:lnTo>
                  <a:lnTo>
                    <a:pt x="1" y="396"/>
                  </a:lnTo>
                  <a:lnTo>
                    <a:pt x="6" y="344"/>
                  </a:lnTo>
                  <a:lnTo>
                    <a:pt x="15" y="293"/>
                  </a:lnTo>
                  <a:lnTo>
                    <a:pt x="27" y="243"/>
                  </a:lnTo>
                  <a:lnTo>
                    <a:pt x="41" y="194"/>
                  </a:lnTo>
                  <a:lnTo>
                    <a:pt x="58" y="148"/>
                  </a:lnTo>
                  <a:lnTo>
                    <a:pt x="67" y="133"/>
                  </a:lnTo>
                  <a:lnTo>
                    <a:pt x="76" y="121"/>
                  </a:lnTo>
                  <a:lnTo>
                    <a:pt x="84" y="111"/>
                  </a:lnTo>
                  <a:lnTo>
                    <a:pt x="93" y="101"/>
                  </a:lnTo>
                  <a:lnTo>
                    <a:pt x="103" y="93"/>
                  </a:lnTo>
                  <a:lnTo>
                    <a:pt x="112" y="86"/>
                  </a:lnTo>
                  <a:lnTo>
                    <a:pt x="123" y="79"/>
                  </a:lnTo>
                  <a:lnTo>
                    <a:pt x="134" y="74"/>
                  </a:lnTo>
                  <a:lnTo>
                    <a:pt x="146" y="68"/>
                  </a:lnTo>
                  <a:lnTo>
                    <a:pt x="159" y="64"/>
                  </a:lnTo>
                  <a:lnTo>
                    <a:pt x="172" y="60"/>
                  </a:lnTo>
                  <a:lnTo>
                    <a:pt x="187" y="55"/>
                  </a:lnTo>
                  <a:lnTo>
                    <a:pt x="202" y="51"/>
                  </a:lnTo>
                  <a:lnTo>
                    <a:pt x="219" y="47"/>
                  </a:lnTo>
                  <a:lnTo>
                    <a:pt x="237" y="42"/>
                  </a:lnTo>
                  <a:lnTo>
                    <a:pt x="257" y="37"/>
                  </a:lnTo>
                  <a:lnTo>
                    <a:pt x="259" y="37"/>
                  </a:lnTo>
                  <a:lnTo>
                    <a:pt x="264" y="36"/>
                  </a:lnTo>
                  <a:lnTo>
                    <a:pt x="273" y="34"/>
                  </a:lnTo>
                  <a:lnTo>
                    <a:pt x="285" y="31"/>
                  </a:lnTo>
                  <a:lnTo>
                    <a:pt x="300" y="28"/>
                  </a:lnTo>
                  <a:lnTo>
                    <a:pt x="316" y="25"/>
                  </a:lnTo>
                  <a:lnTo>
                    <a:pt x="334" y="22"/>
                  </a:lnTo>
                  <a:lnTo>
                    <a:pt x="353" y="18"/>
                  </a:lnTo>
                  <a:lnTo>
                    <a:pt x="374" y="15"/>
                  </a:lnTo>
                  <a:lnTo>
                    <a:pt x="393" y="12"/>
                  </a:lnTo>
                  <a:lnTo>
                    <a:pt x="414" y="9"/>
                  </a:lnTo>
                  <a:lnTo>
                    <a:pt x="433" y="5"/>
                  </a:lnTo>
                  <a:lnTo>
                    <a:pt x="453" y="3"/>
                  </a:lnTo>
                  <a:lnTo>
                    <a:pt x="470" y="1"/>
                  </a:lnTo>
                  <a:lnTo>
                    <a:pt x="485" y="0"/>
                  </a:lnTo>
                  <a:lnTo>
                    <a:pt x="500" y="0"/>
                  </a:lnTo>
                  <a:lnTo>
                    <a:pt x="523" y="0"/>
                  </a:lnTo>
                  <a:lnTo>
                    <a:pt x="547" y="2"/>
                  </a:lnTo>
                  <a:lnTo>
                    <a:pt x="570" y="7"/>
                  </a:lnTo>
                  <a:lnTo>
                    <a:pt x="592" y="12"/>
                  </a:lnTo>
                  <a:lnTo>
                    <a:pt x="611" y="21"/>
                  </a:lnTo>
                  <a:lnTo>
                    <a:pt x="629" y="31"/>
                  </a:lnTo>
                  <a:lnTo>
                    <a:pt x="645" y="47"/>
                  </a:lnTo>
                  <a:lnTo>
                    <a:pt x="658" y="65"/>
                  </a:lnTo>
                  <a:lnTo>
                    <a:pt x="669" y="92"/>
                  </a:lnTo>
                  <a:lnTo>
                    <a:pt x="675" y="124"/>
                  </a:lnTo>
                  <a:lnTo>
                    <a:pt x="679" y="159"/>
                  </a:lnTo>
                  <a:lnTo>
                    <a:pt x="680" y="196"/>
                  </a:lnTo>
                  <a:lnTo>
                    <a:pt x="680" y="234"/>
                  </a:lnTo>
                  <a:lnTo>
                    <a:pt x="677" y="272"/>
                  </a:lnTo>
                  <a:lnTo>
                    <a:pt x="676" y="308"/>
                  </a:lnTo>
                  <a:lnTo>
                    <a:pt x="676" y="341"/>
                  </a:lnTo>
                  <a:lnTo>
                    <a:pt x="674" y="368"/>
                  </a:lnTo>
                  <a:lnTo>
                    <a:pt x="673" y="393"/>
                  </a:lnTo>
                  <a:lnTo>
                    <a:pt x="671" y="419"/>
                  </a:lnTo>
                  <a:lnTo>
                    <a:pt x="667" y="443"/>
                  </a:lnTo>
                  <a:lnTo>
                    <a:pt x="659" y="465"/>
                  </a:lnTo>
                  <a:lnTo>
                    <a:pt x="648" y="486"/>
                  </a:lnTo>
                  <a:lnTo>
                    <a:pt x="633" y="506"/>
                  </a:lnTo>
                  <a:lnTo>
                    <a:pt x="611" y="523"/>
                  </a:lnTo>
                  <a:lnTo>
                    <a:pt x="600" y="529"/>
                  </a:lnTo>
                  <a:lnTo>
                    <a:pt x="589" y="537"/>
                  </a:lnTo>
                  <a:lnTo>
                    <a:pt x="578" y="543"/>
                  </a:lnTo>
                  <a:lnTo>
                    <a:pt x="567" y="550"/>
                  </a:lnTo>
                  <a:lnTo>
                    <a:pt x="555" y="558"/>
                  </a:lnTo>
                  <a:lnTo>
                    <a:pt x="544" y="563"/>
                  </a:lnTo>
                  <a:lnTo>
                    <a:pt x="532" y="568"/>
                  </a:lnTo>
                  <a:lnTo>
                    <a:pt x="520" y="574"/>
                  </a:lnTo>
                  <a:lnTo>
                    <a:pt x="474" y="850"/>
                  </a:lnTo>
                  <a:lnTo>
                    <a:pt x="450" y="850"/>
                  </a:lnTo>
                  <a:lnTo>
                    <a:pt x="554" y="203"/>
                  </a:lnTo>
                  <a:lnTo>
                    <a:pt x="543" y="201"/>
                  </a:lnTo>
                  <a:lnTo>
                    <a:pt x="528" y="201"/>
                  </a:lnTo>
                  <a:lnTo>
                    <a:pt x="510" y="203"/>
                  </a:lnTo>
                  <a:lnTo>
                    <a:pt x="491" y="206"/>
                  </a:lnTo>
                  <a:lnTo>
                    <a:pt x="470" y="212"/>
                  </a:lnTo>
                  <a:lnTo>
                    <a:pt x="453" y="217"/>
                  </a:lnTo>
                  <a:lnTo>
                    <a:pt x="438" y="221"/>
                  </a:lnTo>
                  <a:lnTo>
                    <a:pt x="427" y="227"/>
                  </a:lnTo>
                  <a:lnTo>
                    <a:pt x="335" y="8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40" name="Freeform 138"/>
            <p:cNvSpPr>
              <a:spLocks/>
            </p:cNvSpPr>
            <p:nvPr/>
          </p:nvSpPr>
          <p:spPr bwMode="auto">
            <a:xfrm>
              <a:off x="931" y="1437"/>
              <a:ext cx="134" cy="165"/>
            </a:xfrm>
            <a:custGeom>
              <a:avLst/>
              <a:gdLst>
                <a:gd name="T0" fmla="*/ 0 w 403"/>
                <a:gd name="T1" fmla="*/ 0 h 496"/>
                <a:gd name="T2" fmla="*/ 0 w 403"/>
                <a:gd name="T3" fmla="*/ 0 h 496"/>
                <a:gd name="T4" fmla="*/ 0 w 403"/>
                <a:gd name="T5" fmla="*/ 0 h 496"/>
                <a:gd name="T6" fmla="*/ 0 w 403"/>
                <a:gd name="T7" fmla="*/ 0 h 496"/>
                <a:gd name="T8" fmla="*/ 0 w 403"/>
                <a:gd name="T9" fmla="*/ 0 h 496"/>
                <a:gd name="T10" fmla="*/ 0 w 403"/>
                <a:gd name="T11" fmla="*/ 0 h 496"/>
                <a:gd name="T12" fmla="*/ 0 w 403"/>
                <a:gd name="T13" fmla="*/ 0 h 496"/>
                <a:gd name="T14" fmla="*/ 0 w 403"/>
                <a:gd name="T15" fmla="*/ 0 h 496"/>
                <a:gd name="T16" fmla="*/ 0 w 403"/>
                <a:gd name="T17" fmla="*/ 0 h 496"/>
                <a:gd name="T18" fmla="*/ 0 w 403"/>
                <a:gd name="T19" fmla="*/ 0 h 496"/>
                <a:gd name="T20" fmla="*/ 0 w 403"/>
                <a:gd name="T21" fmla="*/ 0 h 496"/>
                <a:gd name="T22" fmla="*/ 0 w 403"/>
                <a:gd name="T23" fmla="*/ 0 h 496"/>
                <a:gd name="T24" fmla="*/ 0 w 403"/>
                <a:gd name="T25" fmla="*/ 0 h 496"/>
                <a:gd name="T26" fmla="*/ 0 w 403"/>
                <a:gd name="T27" fmla="*/ 0 h 496"/>
                <a:gd name="T28" fmla="*/ 0 w 403"/>
                <a:gd name="T29" fmla="*/ 0 h 496"/>
                <a:gd name="T30" fmla="*/ 0 w 403"/>
                <a:gd name="T31" fmla="*/ 0 h 496"/>
                <a:gd name="T32" fmla="*/ 0 w 403"/>
                <a:gd name="T33" fmla="*/ 0 h 496"/>
                <a:gd name="T34" fmla="*/ 0 w 403"/>
                <a:gd name="T35" fmla="*/ 0 h 496"/>
                <a:gd name="T36" fmla="*/ 0 w 403"/>
                <a:gd name="T37" fmla="*/ 0 h 496"/>
                <a:gd name="T38" fmla="*/ 0 w 403"/>
                <a:gd name="T39" fmla="*/ 0 h 496"/>
                <a:gd name="T40" fmla="*/ 0 w 403"/>
                <a:gd name="T41" fmla="*/ 0 h 496"/>
                <a:gd name="T42" fmla="*/ 0 w 403"/>
                <a:gd name="T43" fmla="*/ 0 h 496"/>
                <a:gd name="T44" fmla="*/ 0 w 403"/>
                <a:gd name="T45" fmla="*/ 0 h 496"/>
                <a:gd name="T46" fmla="*/ 0 w 403"/>
                <a:gd name="T47" fmla="*/ 0 h 496"/>
                <a:gd name="T48" fmla="*/ 0 w 403"/>
                <a:gd name="T49" fmla="*/ 0 h 496"/>
                <a:gd name="T50" fmla="*/ 0 w 403"/>
                <a:gd name="T51" fmla="*/ 0 h 496"/>
                <a:gd name="T52" fmla="*/ 0 w 403"/>
                <a:gd name="T53" fmla="*/ 0 h 496"/>
                <a:gd name="T54" fmla="*/ 0 w 403"/>
                <a:gd name="T55" fmla="*/ 0 h 496"/>
                <a:gd name="T56" fmla="*/ 0 w 403"/>
                <a:gd name="T57" fmla="*/ 0 h 496"/>
                <a:gd name="T58" fmla="*/ 0 w 403"/>
                <a:gd name="T59" fmla="*/ 0 h 496"/>
                <a:gd name="T60" fmla="*/ 0 w 403"/>
                <a:gd name="T61" fmla="*/ 0 h 496"/>
                <a:gd name="T62" fmla="*/ 0 w 403"/>
                <a:gd name="T63" fmla="*/ 0 h 496"/>
                <a:gd name="T64" fmla="*/ 0 w 403"/>
                <a:gd name="T65" fmla="*/ 0 h 49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03"/>
                <a:gd name="T100" fmla="*/ 0 h 496"/>
                <a:gd name="T101" fmla="*/ 403 w 403"/>
                <a:gd name="T102" fmla="*/ 496 h 49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03" h="496">
                  <a:moveTo>
                    <a:pt x="403" y="0"/>
                  </a:moveTo>
                  <a:lnTo>
                    <a:pt x="384" y="5"/>
                  </a:lnTo>
                  <a:lnTo>
                    <a:pt x="365" y="11"/>
                  </a:lnTo>
                  <a:lnTo>
                    <a:pt x="347" y="16"/>
                  </a:lnTo>
                  <a:lnTo>
                    <a:pt x="328" y="22"/>
                  </a:lnTo>
                  <a:lnTo>
                    <a:pt x="311" y="27"/>
                  </a:lnTo>
                  <a:lnTo>
                    <a:pt x="294" y="32"/>
                  </a:lnTo>
                  <a:lnTo>
                    <a:pt x="277" y="39"/>
                  </a:lnTo>
                  <a:lnTo>
                    <a:pt x="260" y="44"/>
                  </a:lnTo>
                  <a:lnTo>
                    <a:pt x="244" y="50"/>
                  </a:lnTo>
                  <a:lnTo>
                    <a:pt x="228" y="56"/>
                  </a:lnTo>
                  <a:lnTo>
                    <a:pt x="212" y="62"/>
                  </a:lnTo>
                  <a:lnTo>
                    <a:pt x="196" y="67"/>
                  </a:lnTo>
                  <a:lnTo>
                    <a:pt x="180" y="74"/>
                  </a:lnTo>
                  <a:lnTo>
                    <a:pt x="165" y="79"/>
                  </a:lnTo>
                  <a:lnTo>
                    <a:pt x="148" y="86"/>
                  </a:lnTo>
                  <a:lnTo>
                    <a:pt x="133" y="91"/>
                  </a:lnTo>
                  <a:lnTo>
                    <a:pt x="108" y="109"/>
                  </a:lnTo>
                  <a:lnTo>
                    <a:pt x="89" y="132"/>
                  </a:lnTo>
                  <a:lnTo>
                    <a:pt x="74" y="157"/>
                  </a:lnTo>
                  <a:lnTo>
                    <a:pt x="63" y="185"/>
                  </a:lnTo>
                  <a:lnTo>
                    <a:pt x="54" y="215"/>
                  </a:lnTo>
                  <a:lnTo>
                    <a:pt x="48" y="245"/>
                  </a:lnTo>
                  <a:lnTo>
                    <a:pt x="42" y="275"/>
                  </a:lnTo>
                  <a:lnTo>
                    <a:pt x="37" y="305"/>
                  </a:lnTo>
                  <a:lnTo>
                    <a:pt x="33" y="494"/>
                  </a:lnTo>
                  <a:lnTo>
                    <a:pt x="30" y="496"/>
                  </a:lnTo>
                  <a:lnTo>
                    <a:pt x="26" y="496"/>
                  </a:lnTo>
                  <a:lnTo>
                    <a:pt x="20" y="494"/>
                  </a:lnTo>
                  <a:lnTo>
                    <a:pt x="15" y="493"/>
                  </a:lnTo>
                  <a:lnTo>
                    <a:pt x="10" y="491"/>
                  </a:lnTo>
                  <a:lnTo>
                    <a:pt x="5" y="490"/>
                  </a:lnTo>
                  <a:lnTo>
                    <a:pt x="2" y="488"/>
                  </a:lnTo>
                  <a:lnTo>
                    <a:pt x="1" y="488"/>
                  </a:lnTo>
                  <a:lnTo>
                    <a:pt x="0" y="438"/>
                  </a:lnTo>
                  <a:lnTo>
                    <a:pt x="0" y="388"/>
                  </a:lnTo>
                  <a:lnTo>
                    <a:pt x="2" y="337"/>
                  </a:lnTo>
                  <a:lnTo>
                    <a:pt x="6" y="288"/>
                  </a:lnTo>
                  <a:lnTo>
                    <a:pt x="15" y="240"/>
                  </a:lnTo>
                  <a:lnTo>
                    <a:pt x="28" y="193"/>
                  </a:lnTo>
                  <a:lnTo>
                    <a:pt x="46" y="150"/>
                  </a:lnTo>
                  <a:lnTo>
                    <a:pt x="71" y="108"/>
                  </a:lnTo>
                  <a:lnTo>
                    <a:pt x="87" y="99"/>
                  </a:lnTo>
                  <a:lnTo>
                    <a:pt x="103" y="89"/>
                  </a:lnTo>
                  <a:lnTo>
                    <a:pt x="119" y="80"/>
                  </a:lnTo>
                  <a:lnTo>
                    <a:pt x="135" y="73"/>
                  </a:lnTo>
                  <a:lnTo>
                    <a:pt x="152" y="65"/>
                  </a:lnTo>
                  <a:lnTo>
                    <a:pt x="169" y="57"/>
                  </a:lnTo>
                  <a:lnTo>
                    <a:pt x="186" y="51"/>
                  </a:lnTo>
                  <a:lnTo>
                    <a:pt x="204" y="45"/>
                  </a:lnTo>
                  <a:lnTo>
                    <a:pt x="221" y="39"/>
                  </a:lnTo>
                  <a:lnTo>
                    <a:pt x="238" y="35"/>
                  </a:lnTo>
                  <a:lnTo>
                    <a:pt x="256" y="29"/>
                  </a:lnTo>
                  <a:lnTo>
                    <a:pt x="274" y="24"/>
                  </a:lnTo>
                  <a:lnTo>
                    <a:pt x="292" y="19"/>
                  </a:lnTo>
                  <a:lnTo>
                    <a:pt x="310" y="15"/>
                  </a:lnTo>
                  <a:lnTo>
                    <a:pt x="327" y="11"/>
                  </a:lnTo>
                  <a:lnTo>
                    <a:pt x="346" y="6"/>
                  </a:lnTo>
                  <a:lnTo>
                    <a:pt x="353" y="5"/>
                  </a:lnTo>
                  <a:lnTo>
                    <a:pt x="360" y="4"/>
                  </a:lnTo>
                  <a:lnTo>
                    <a:pt x="367" y="3"/>
                  </a:lnTo>
                  <a:lnTo>
                    <a:pt x="375" y="3"/>
                  </a:lnTo>
                  <a:lnTo>
                    <a:pt x="382" y="2"/>
                  </a:lnTo>
                  <a:lnTo>
                    <a:pt x="389" y="1"/>
                  </a:lnTo>
                  <a:lnTo>
                    <a:pt x="396" y="1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41" name="Freeform 139"/>
            <p:cNvSpPr>
              <a:spLocks/>
            </p:cNvSpPr>
            <p:nvPr/>
          </p:nvSpPr>
          <p:spPr bwMode="auto">
            <a:xfrm>
              <a:off x="1013" y="1492"/>
              <a:ext cx="40" cy="207"/>
            </a:xfrm>
            <a:custGeom>
              <a:avLst/>
              <a:gdLst>
                <a:gd name="T0" fmla="*/ 0 w 120"/>
                <a:gd name="T1" fmla="*/ 0 h 622"/>
                <a:gd name="T2" fmla="*/ 0 w 120"/>
                <a:gd name="T3" fmla="*/ 0 h 622"/>
                <a:gd name="T4" fmla="*/ 0 w 120"/>
                <a:gd name="T5" fmla="*/ 0 h 622"/>
                <a:gd name="T6" fmla="*/ 0 w 120"/>
                <a:gd name="T7" fmla="*/ 0 h 622"/>
                <a:gd name="T8" fmla="*/ 0 w 120"/>
                <a:gd name="T9" fmla="*/ 0 h 622"/>
                <a:gd name="T10" fmla="*/ 0 w 120"/>
                <a:gd name="T11" fmla="*/ 0 h 622"/>
                <a:gd name="T12" fmla="*/ 0 w 120"/>
                <a:gd name="T13" fmla="*/ 0 h 622"/>
                <a:gd name="T14" fmla="*/ 0 w 120"/>
                <a:gd name="T15" fmla="*/ 0 h 622"/>
                <a:gd name="T16" fmla="*/ 0 w 120"/>
                <a:gd name="T17" fmla="*/ 0 h 622"/>
                <a:gd name="T18" fmla="*/ 0 w 120"/>
                <a:gd name="T19" fmla="*/ 0 h 6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0"/>
                <a:gd name="T31" fmla="*/ 0 h 622"/>
                <a:gd name="T32" fmla="*/ 120 w 120"/>
                <a:gd name="T33" fmla="*/ 622 h 62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0" h="622">
                  <a:moveTo>
                    <a:pt x="0" y="622"/>
                  </a:moveTo>
                  <a:lnTo>
                    <a:pt x="69" y="203"/>
                  </a:lnTo>
                  <a:lnTo>
                    <a:pt x="106" y="5"/>
                  </a:lnTo>
                  <a:lnTo>
                    <a:pt x="107" y="1"/>
                  </a:lnTo>
                  <a:lnTo>
                    <a:pt x="111" y="0"/>
                  </a:lnTo>
                  <a:lnTo>
                    <a:pt x="116" y="0"/>
                  </a:lnTo>
                  <a:lnTo>
                    <a:pt x="120" y="0"/>
                  </a:lnTo>
                  <a:lnTo>
                    <a:pt x="87" y="209"/>
                  </a:lnTo>
                  <a:lnTo>
                    <a:pt x="19" y="622"/>
                  </a:lnTo>
                  <a:lnTo>
                    <a:pt x="0" y="62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42" name="Freeform 140"/>
            <p:cNvSpPr>
              <a:spLocks/>
            </p:cNvSpPr>
            <p:nvPr/>
          </p:nvSpPr>
          <p:spPr bwMode="auto">
            <a:xfrm>
              <a:off x="609" y="1133"/>
              <a:ext cx="27" cy="124"/>
            </a:xfrm>
            <a:custGeom>
              <a:avLst/>
              <a:gdLst>
                <a:gd name="T0" fmla="*/ 0 w 83"/>
                <a:gd name="T1" fmla="*/ 0 h 372"/>
                <a:gd name="T2" fmla="*/ 0 w 83"/>
                <a:gd name="T3" fmla="*/ 0 h 372"/>
                <a:gd name="T4" fmla="*/ 0 w 83"/>
                <a:gd name="T5" fmla="*/ 0 h 372"/>
                <a:gd name="T6" fmla="*/ 0 w 83"/>
                <a:gd name="T7" fmla="*/ 0 h 372"/>
                <a:gd name="T8" fmla="*/ 0 w 83"/>
                <a:gd name="T9" fmla="*/ 0 h 3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3"/>
                <a:gd name="T16" fmla="*/ 0 h 372"/>
                <a:gd name="T17" fmla="*/ 83 w 83"/>
                <a:gd name="T18" fmla="*/ 372 h 3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3" h="372">
                  <a:moveTo>
                    <a:pt x="83" y="371"/>
                  </a:moveTo>
                  <a:lnTo>
                    <a:pt x="74" y="0"/>
                  </a:lnTo>
                  <a:lnTo>
                    <a:pt x="0" y="1"/>
                  </a:lnTo>
                  <a:lnTo>
                    <a:pt x="8" y="372"/>
                  </a:lnTo>
                  <a:lnTo>
                    <a:pt x="83" y="371"/>
                  </a:lnTo>
                  <a:close/>
                </a:path>
              </a:pathLst>
            </a:custGeom>
            <a:solidFill>
              <a:srgbClr val="9E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43" name="Freeform 141"/>
            <p:cNvSpPr>
              <a:spLocks/>
            </p:cNvSpPr>
            <p:nvPr/>
          </p:nvSpPr>
          <p:spPr bwMode="auto">
            <a:xfrm>
              <a:off x="644" y="1084"/>
              <a:ext cx="28" cy="171"/>
            </a:xfrm>
            <a:custGeom>
              <a:avLst/>
              <a:gdLst>
                <a:gd name="T0" fmla="*/ 0 w 84"/>
                <a:gd name="T1" fmla="*/ 0 h 513"/>
                <a:gd name="T2" fmla="*/ 0 w 84"/>
                <a:gd name="T3" fmla="*/ 0 h 513"/>
                <a:gd name="T4" fmla="*/ 0 w 84"/>
                <a:gd name="T5" fmla="*/ 0 h 513"/>
                <a:gd name="T6" fmla="*/ 0 w 84"/>
                <a:gd name="T7" fmla="*/ 0 h 513"/>
                <a:gd name="T8" fmla="*/ 0 w 84"/>
                <a:gd name="T9" fmla="*/ 0 h 5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4"/>
                <a:gd name="T16" fmla="*/ 0 h 513"/>
                <a:gd name="T17" fmla="*/ 84 w 84"/>
                <a:gd name="T18" fmla="*/ 513 h 5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4" h="513">
                  <a:moveTo>
                    <a:pt x="84" y="511"/>
                  </a:moveTo>
                  <a:lnTo>
                    <a:pt x="75" y="0"/>
                  </a:lnTo>
                  <a:lnTo>
                    <a:pt x="0" y="1"/>
                  </a:lnTo>
                  <a:lnTo>
                    <a:pt x="8" y="513"/>
                  </a:lnTo>
                  <a:lnTo>
                    <a:pt x="84" y="511"/>
                  </a:lnTo>
                  <a:close/>
                </a:path>
              </a:pathLst>
            </a:custGeom>
            <a:solidFill>
              <a:srgbClr val="9E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  <p:sp>
          <p:nvSpPr>
            <p:cNvPr id="144" name="Freeform 142"/>
            <p:cNvSpPr>
              <a:spLocks/>
            </p:cNvSpPr>
            <p:nvPr/>
          </p:nvSpPr>
          <p:spPr bwMode="auto">
            <a:xfrm>
              <a:off x="679" y="1112"/>
              <a:ext cx="28" cy="141"/>
            </a:xfrm>
            <a:custGeom>
              <a:avLst/>
              <a:gdLst>
                <a:gd name="T0" fmla="*/ 0 w 84"/>
                <a:gd name="T1" fmla="*/ 0 h 423"/>
                <a:gd name="T2" fmla="*/ 0 w 84"/>
                <a:gd name="T3" fmla="*/ 0 h 423"/>
                <a:gd name="T4" fmla="*/ 0 w 84"/>
                <a:gd name="T5" fmla="*/ 0 h 423"/>
                <a:gd name="T6" fmla="*/ 0 w 84"/>
                <a:gd name="T7" fmla="*/ 0 h 423"/>
                <a:gd name="T8" fmla="*/ 0 w 84"/>
                <a:gd name="T9" fmla="*/ 0 h 4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4"/>
                <a:gd name="T16" fmla="*/ 0 h 423"/>
                <a:gd name="T17" fmla="*/ 84 w 84"/>
                <a:gd name="T18" fmla="*/ 423 h 42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4" h="423">
                  <a:moveTo>
                    <a:pt x="84" y="422"/>
                  </a:moveTo>
                  <a:lnTo>
                    <a:pt x="75" y="0"/>
                  </a:lnTo>
                  <a:lnTo>
                    <a:pt x="0" y="2"/>
                  </a:lnTo>
                  <a:lnTo>
                    <a:pt x="9" y="423"/>
                  </a:lnTo>
                  <a:lnTo>
                    <a:pt x="84" y="422"/>
                  </a:lnTo>
                  <a:close/>
                </a:path>
              </a:pathLst>
            </a:custGeom>
            <a:solidFill>
              <a:srgbClr val="9E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350" dirty="0">
                <a:latin typeface="Calibri Light" panose="020F0302020204030204" pitchFamily="34" charset="0"/>
              </a:endParaRPr>
            </a:p>
          </p:txBody>
        </p:sp>
      </p:grpSp>
      <p:sp>
        <p:nvSpPr>
          <p:cNvPr id="145" name="Line 143"/>
          <p:cNvSpPr>
            <a:spLocks noChangeShapeType="1"/>
          </p:cNvSpPr>
          <p:nvPr/>
        </p:nvSpPr>
        <p:spPr bwMode="auto">
          <a:xfrm flipH="1" flipV="1">
            <a:off x="5166124" y="3196513"/>
            <a:ext cx="1674019" cy="37861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350" dirty="0">
              <a:latin typeface="Calibri Light" panose="020F0302020204030204" pitchFamily="34" charset="0"/>
            </a:endParaRPr>
          </a:p>
        </p:txBody>
      </p:sp>
      <p:sp>
        <p:nvSpPr>
          <p:cNvPr id="146" name="Line 144"/>
          <p:cNvSpPr>
            <a:spLocks noChangeShapeType="1"/>
          </p:cNvSpPr>
          <p:nvPr/>
        </p:nvSpPr>
        <p:spPr bwMode="auto">
          <a:xfrm flipH="1" flipV="1">
            <a:off x="5112544" y="3521554"/>
            <a:ext cx="1619250" cy="70127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350" dirty="0">
              <a:latin typeface="Calibri Light" panose="020F0302020204030204" pitchFamily="34" charset="0"/>
            </a:endParaRPr>
          </a:p>
        </p:txBody>
      </p:sp>
      <p:sp>
        <p:nvSpPr>
          <p:cNvPr id="147" name="Line 145"/>
          <p:cNvSpPr>
            <a:spLocks noChangeShapeType="1"/>
          </p:cNvSpPr>
          <p:nvPr/>
        </p:nvSpPr>
        <p:spPr bwMode="auto">
          <a:xfrm flipH="1" flipV="1">
            <a:off x="5274469" y="2819083"/>
            <a:ext cx="1457325" cy="1083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350" dirty="0">
              <a:latin typeface="Calibri Light" panose="020F0302020204030204" pitchFamily="34" charset="0"/>
            </a:endParaRPr>
          </a:p>
        </p:txBody>
      </p:sp>
      <p:grpSp>
        <p:nvGrpSpPr>
          <p:cNvPr id="148" name="Group 146"/>
          <p:cNvGrpSpPr>
            <a:grpSpLocks/>
          </p:cNvGrpSpPr>
          <p:nvPr/>
        </p:nvGrpSpPr>
        <p:grpSpPr bwMode="auto">
          <a:xfrm>
            <a:off x="3492104" y="2224961"/>
            <a:ext cx="485775" cy="994172"/>
            <a:chOff x="1973" y="1298"/>
            <a:chExt cx="408" cy="835"/>
          </a:xfrm>
        </p:grpSpPr>
        <p:sp>
          <p:nvSpPr>
            <p:cNvPr id="149" name="tower"/>
            <p:cNvSpPr>
              <a:spLocks noEditPoints="1" noChangeArrowheads="1"/>
            </p:cNvSpPr>
            <p:nvPr/>
          </p:nvSpPr>
          <p:spPr bwMode="auto">
            <a:xfrm>
              <a:off x="1973" y="1298"/>
              <a:ext cx="408" cy="681"/>
            </a:xfrm>
            <a:custGeom>
              <a:avLst/>
              <a:gdLst>
                <a:gd name="T0" fmla="*/ 0 w 21600"/>
                <a:gd name="T1" fmla="*/ 2184 h 21600"/>
                <a:gd name="T2" fmla="*/ 6664 w 21600"/>
                <a:gd name="T3" fmla="*/ 0 h 21600"/>
                <a:gd name="T4" fmla="*/ 10800 w 21600"/>
                <a:gd name="T5" fmla="*/ 0 h 21600"/>
                <a:gd name="T6" fmla="*/ 21600 w 21600"/>
                <a:gd name="T7" fmla="*/ 0 h 21600"/>
                <a:gd name="T8" fmla="*/ 21600 w 21600"/>
                <a:gd name="T9" fmla="*/ 11649 h 21600"/>
                <a:gd name="T10" fmla="*/ 21600 w 21600"/>
                <a:gd name="T11" fmla="*/ 19416 h 21600"/>
                <a:gd name="T12" fmla="*/ 15166 w 21600"/>
                <a:gd name="T13" fmla="*/ 21600 h 21600"/>
                <a:gd name="T14" fmla="*/ 10570 w 21600"/>
                <a:gd name="T15" fmla="*/ 21600 h 21600"/>
                <a:gd name="T16" fmla="*/ 0 w 21600"/>
                <a:gd name="T17" fmla="*/ 21600 h 21600"/>
                <a:gd name="T18" fmla="*/ 0 w 21600"/>
                <a:gd name="T19" fmla="*/ 11528 h 21600"/>
                <a:gd name="T20" fmla="*/ 459 w 21600"/>
                <a:gd name="T21" fmla="*/ 22540 h 21600"/>
                <a:gd name="T22" fmla="*/ 21485 w 21600"/>
                <a:gd name="T23" fmla="*/ 270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 extrusionOk="0">
                  <a:moveTo>
                    <a:pt x="0" y="2184"/>
                  </a:moveTo>
                  <a:lnTo>
                    <a:pt x="6664" y="0"/>
                  </a:lnTo>
                  <a:lnTo>
                    <a:pt x="10800" y="0"/>
                  </a:lnTo>
                  <a:lnTo>
                    <a:pt x="21600" y="0"/>
                  </a:lnTo>
                  <a:lnTo>
                    <a:pt x="21600" y="11649"/>
                  </a:lnTo>
                  <a:lnTo>
                    <a:pt x="21600" y="19416"/>
                  </a:lnTo>
                  <a:lnTo>
                    <a:pt x="15166" y="21600"/>
                  </a:lnTo>
                  <a:lnTo>
                    <a:pt x="10570" y="21600"/>
                  </a:lnTo>
                  <a:lnTo>
                    <a:pt x="0" y="21600"/>
                  </a:lnTo>
                  <a:lnTo>
                    <a:pt x="0" y="11528"/>
                  </a:lnTo>
                  <a:lnTo>
                    <a:pt x="0" y="2184"/>
                  </a:lnTo>
                  <a:close/>
                </a:path>
                <a:path w="21600" h="21600" extrusionOk="0">
                  <a:moveTo>
                    <a:pt x="0" y="2184"/>
                  </a:moveTo>
                  <a:lnTo>
                    <a:pt x="0" y="2184"/>
                  </a:lnTo>
                  <a:lnTo>
                    <a:pt x="14706" y="2184"/>
                  </a:lnTo>
                  <a:lnTo>
                    <a:pt x="21600" y="0"/>
                  </a:lnTo>
                  <a:moveTo>
                    <a:pt x="0" y="2184"/>
                  </a:moveTo>
                  <a:lnTo>
                    <a:pt x="14706" y="2184"/>
                  </a:lnTo>
                  <a:lnTo>
                    <a:pt x="14706" y="5339"/>
                  </a:lnTo>
                  <a:lnTo>
                    <a:pt x="14706" y="17474"/>
                  </a:lnTo>
                  <a:lnTo>
                    <a:pt x="14706" y="21600"/>
                  </a:lnTo>
                  <a:moveTo>
                    <a:pt x="1149" y="3034"/>
                  </a:moveTo>
                  <a:lnTo>
                    <a:pt x="13328" y="3034"/>
                  </a:lnTo>
                  <a:lnTo>
                    <a:pt x="13328" y="3519"/>
                  </a:lnTo>
                  <a:lnTo>
                    <a:pt x="1149" y="3519"/>
                  </a:lnTo>
                  <a:lnTo>
                    <a:pt x="1149" y="3034"/>
                  </a:lnTo>
                  <a:moveTo>
                    <a:pt x="1149" y="4490"/>
                  </a:moveTo>
                  <a:lnTo>
                    <a:pt x="13328" y="4490"/>
                  </a:lnTo>
                  <a:lnTo>
                    <a:pt x="13328" y="4854"/>
                  </a:lnTo>
                  <a:lnTo>
                    <a:pt x="1149" y="4854"/>
                  </a:lnTo>
                  <a:lnTo>
                    <a:pt x="1149" y="4490"/>
                  </a:lnTo>
                  <a:moveTo>
                    <a:pt x="1149" y="5946"/>
                  </a:moveTo>
                  <a:lnTo>
                    <a:pt x="13328" y="5946"/>
                  </a:lnTo>
                  <a:lnTo>
                    <a:pt x="13328" y="6310"/>
                  </a:lnTo>
                  <a:lnTo>
                    <a:pt x="1149" y="6310"/>
                  </a:lnTo>
                  <a:lnTo>
                    <a:pt x="1149" y="5946"/>
                  </a:ln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sz="1350" dirty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150" name="Text Box 148"/>
            <p:cNvSpPr txBox="1">
              <a:spLocks noChangeArrowheads="1"/>
            </p:cNvSpPr>
            <p:nvPr/>
          </p:nvSpPr>
          <p:spPr bwMode="auto">
            <a:xfrm>
              <a:off x="1973" y="1706"/>
              <a:ext cx="272" cy="4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de-DE" sz="900" dirty="0">
                  <a:solidFill>
                    <a:schemeClr val="tx2">
                      <a:lumMod val="75000"/>
                    </a:schemeClr>
                  </a:solidFill>
                  <a:latin typeface="Calibri Light" panose="020F0302020204030204" pitchFamily="34" charset="0"/>
                </a:rPr>
                <a:t>0.1$/h</a:t>
              </a:r>
            </a:p>
          </p:txBody>
        </p:sp>
      </p:grpSp>
      <p:grpSp>
        <p:nvGrpSpPr>
          <p:cNvPr id="151" name="Group 149"/>
          <p:cNvGrpSpPr>
            <a:grpSpLocks/>
          </p:cNvGrpSpPr>
          <p:nvPr/>
        </p:nvGrpSpPr>
        <p:grpSpPr bwMode="auto">
          <a:xfrm>
            <a:off x="4410077" y="2495233"/>
            <a:ext cx="432197" cy="1048941"/>
            <a:chOff x="2744" y="1525"/>
            <a:chExt cx="363" cy="881"/>
          </a:xfrm>
        </p:grpSpPr>
        <p:sp>
          <p:nvSpPr>
            <p:cNvPr id="152" name="tower"/>
            <p:cNvSpPr>
              <a:spLocks noEditPoints="1" noChangeArrowheads="1"/>
            </p:cNvSpPr>
            <p:nvPr/>
          </p:nvSpPr>
          <p:spPr bwMode="auto">
            <a:xfrm>
              <a:off x="2744" y="1525"/>
              <a:ext cx="363" cy="771"/>
            </a:xfrm>
            <a:custGeom>
              <a:avLst/>
              <a:gdLst>
                <a:gd name="T0" fmla="*/ 0 w 21600"/>
                <a:gd name="T1" fmla="*/ 2184 h 21600"/>
                <a:gd name="T2" fmla="*/ 6664 w 21600"/>
                <a:gd name="T3" fmla="*/ 0 h 21600"/>
                <a:gd name="T4" fmla="*/ 10800 w 21600"/>
                <a:gd name="T5" fmla="*/ 0 h 21600"/>
                <a:gd name="T6" fmla="*/ 21600 w 21600"/>
                <a:gd name="T7" fmla="*/ 0 h 21600"/>
                <a:gd name="T8" fmla="*/ 21600 w 21600"/>
                <a:gd name="T9" fmla="*/ 11649 h 21600"/>
                <a:gd name="T10" fmla="*/ 21600 w 21600"/>
                <a:gd name="T11" fmla="*/ 19416 h 21600"/>
                <a:gd name="T12" fmla="*/ 15166 w 21600"/>
                <a:gd name="T13" fmla="*/ 21600 h 21600"/>
                <a:gd name="T14" fmla="*/ 10570 w 21600"/>
                <a:gd name="T15" fmla="*/ 21600 h 21600"/>
                <a:gd name="T16" fmla="*/ 0 w 21600"/>
                <a:gd name="T17" fmla="*/ 21600 h 21600"/>
                <a:gd name="T18" fmla="*/ 0 w 21600"/>
                <a:gd name="T19" fmla="*/ 11528 h 21600"/>
                <a:gd name="T20" fmla="*/ 459 w 21600"/>
                <a:gd name="T21" fmla="*/ 22540 h 21600"/>
                <a:gd name="T22" fmla="*/ 21485 w 21600"/>
                <a:gd name="T23" fmla="*/ 270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 extrusionOk="0">
                  <a:moveTo>
                    <a:pt x="0" y="2184"/>
                  </a:moveTo>
                  <a:lnTo>
                    <a:pt x="6664" y="0"/>
                  </a:lnTo>
                  <a:lnTo>
                    <a:pt x="10800" y="0"/>
                  </a:lnTo>
                  <a:lnTo>
                    <a:pt x="21600" y="0"/>
                  </a:lnTo>
                  <a:lnTo>
                    <a:pt x="21600" y="11649"/>
                  </a:lnTo>
                  <a:lnTo>
                    <a:pt x="21600" y="19416"/>
                  </a:lnTo>
                  <a:lnTo>
                    <a:pt x="15166" y="21600"/>
                  </a:lnTo>
                  <a:lnTo>
                    <a:pt x="10570" y="21600"/>
                  </a:lnTo>
                  <a:lnTo>
                    <a:pt x="0" y="21600"/>
                  </a:lnTo>
                  <a:lnTo>
                    <a:pt x="0" y="11528"/>
                  </a:lnTo>
                  <a:lnTo>
                    <a:pt x="0" y="2184"/>
                  </a:lnTo>
                  <a:close/>
                </a:path>
                <a:path w="21600" h="21600" extrusionOk="0">
                  <a:moveTo>
                    <a:pt x="0" y="2184"/>
                  </a:moveTo>
                  <a:lnTo>
                    <a:pt x="0" y="2184"/>
                  </a:lnTo>
                  <a:lnTo>
                    <a:pt x="14706" y="2184"/>
                  </a:lnTo>
                  <a:lnTo>
                    <a:pt x="21600" y="0"/>
                  </a:lnTo>
                  <a:moveTo>
                    <a:pt x="0" y="2184"/>
                  </a:moveTo>
                  <a:lnTo>
                    <a:pt x="14706" y="2184"/>
                  </a:lnTo>
                  <a:lnTo>
                    <a:pt x="14706" y="5339"/>
                  </a:lnTo>
                  <a:lnTo>
                    <a:pt x="14706" y="17474"/>
                  </a:lnTo>
                  <a:lnTo>
                    <a:pt x="14706" y="21600"/>
                  </a:lnTo>
                  <a:moveTo>
                    <a:pt x="1149" y="3034"/>
                  </a:moveTo>
                  <a:lnTo>
                    <a:pt x="13328" y="3034"/>
                  </a:lnTo>
                  <a:lnTo>
                    <a:pt x="13328" y="3519"/>
                  </a:lnTo>
                  <a:lnTo>
                    <a:pt x="1149" y="3519"/>
                  </a:lnTo>
                  <a:lnTo>
                    <a:pt x="1149" y="3034"/>
                  </a:lnTo>
                  <a:moveTo>
                    <a:pt x="1149" y="4490"/>
                  </a:moveTo>
                  <a:lnTo>
                    <a:pt x="13328" y="4490"/>
                  </a:lnTo>
                  <a:lnTo>
                    <a:pt x="13328" y="4854"/>
                  </a:lnTo>
                  <a:lnTo>
                    <a:pt x="1149" y="4854"/>
                  </a:lnTo>
                  <a:lnTo>
                    <a:pt x="1149" y="4490"/>
                  </a:lnTo>
                  <a:moveTo>
                    <a:pt x="1149" y="5946"/>
                  </a:moveTo>
                  <a:lnTo>
                    <a:pt x="13328" y="5946"/>
                  </a:lnTo>
                  <a:lnTo>
                    <a:pt x="13328" y="6310"/>
                  </a:lnTo>
                  <a:lnTo>
                    <a:pt x="1149" y="6310"/>
                  </a:lnTo>
                  <a:lnTo>
                    <a:pt x="1149" y="5946"/>
                  </a:ln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sz="1350" dirty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153" name="Text Box 151"/>
            <p:cNvSpPr txBox="1">
              <a:spLocks noChangeArrowheads="1"/>
            </p:cNvSpPr>
            <p:nvPr/>
          </p:nvSpPr>
          <p:spPr bwMode="auto">
            <a:xfrm>
              <a:off x="2744" y="1979"/>
              <a:ext cx="272" cy="4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de-DE" sz="900" dirty="0">
                  <a:solidFill>
                    <a:schemeClr val="tx2">
                      <a:lumMod val="75000"/>
                    </a:schemeClr>
                  </a:solidFill>
                  <a:latin typeface="Calibri Light" panose="020F0302020204030204" pitchFamily="34" charset="0"/>
                </a:rPr>
                <a:t>0.2$/h</a:t>
              </a:r>
            </a:p>
          </p:txBody>
        </p:sp>
      </p:grpSp>
      <p:grpSp>
        <p:nvGrpSpPr>
          <p:cNvPr id="154" name="Group 152"/>
          <p:cNvGrpSpPr>
            <a:grpSpLocks/>
          </p:cNvGrpSpPr>
          <p:nvPr/>
        </p:nvGrpSpPr>
        <p:grpSpPr bwMode="auto">
          <a:xfrm>
            <a:off x="3383756" y="3142937"/>
            <a:ext cx="485775" cy="995362"/>
            <a:chOff x="1882" y="2069"/>
            <a:chExt cx="408" cy="836"/>
          </a:xfrm>
        </p:grpSpPr>
        <p:sp>
          <p:nvSpPr>
            <p:cNvPr id="155" name="tower"/>
            <p:cNvSpPr>
              <a:spLocks noEditPoints="1" noChangeArrowheads="1"/>
            </p:cNvSpPr>
            <p:nvPr/>
          </p:nvSpPr>
          <p:spPr bwMode="auto">
            <a:xfrm>
              <a:off x="1882" y="2069"/>
              <a:ext cx="408" cy="681"/>
            </a:xfrm>
            <a:custGeom>
              <a:avLst/>
              <a:gdLst>
                <a:gd name="T0" fmla="*/ 0 w 21600"/>
                <a:gd name="T1" fmla="*/ 2184 h 21600"/>
                <a:gd name="T2" fmla="*/ 6664 w 21600"/>
                <a:gd name="T3" fmla="*/ 0 h 21600"/>
                <a:gd name="T4" fmla="*/ 10800 w 21600"/>
                <a:gd name="T5" fmla="*/ 0 h 21600"/>
                <a:gd name="T6" fmla="*/ 21600 w 21600"/>
                <a:gd name="T7" fmla="*/ 0 h 21600"/>
                <a:gd name="T8" fmla="*/ 21600 w 21600"/>
                <a:gd name="T9" fmla="*/ 11649 h 21600"/>
                <a:gd name="T10" fmla="*/ 21600 w 21600"/>
                <a:gd name="T11" fmla="*/ 19416 h 21600"/>
                <a:gd name="T12" fmla="*/ 15166 w 21600"/>
                <a:gd name="T13" fmla="*/ 21600 h 21600"/>
                <a:gd name="T14" fmla="*/ 10570 w 21600"/>
                <a:gd name="T15" fmla="*/ 21600 h 21600"/>
                <a:gd name="T16" fmla="*/ 0 w 21600"/>
                <a:gd name="T17" fmla="*/ 21600 h 21600"/>
                <a:gd name="T18" fmla="*/ 0 w 21600"/>
                <a:gd name="T19" fmla="*/ 11528 h 21600"/>
                <a:gd name="T20" fmla="*/ 459 w 21600"/>
                <a:gd name="T21" fmla="*/ 22540 h 21600"/>
                <a:gd name="T22" fmla="*/ 21485 w 21600"/>
                <a:gd name="T23" fmla="*/ 270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 extrusionOk="0">
                  <a:moveTo>
                    <a:pt x="0" y="2184"/>
                  </a:moveTo>
                  <a:lnTo>
                    <a:pt x="6664" y="0"/>
                  </a:lnTo>
                  <a:lnTo>
                    <a:pt x="10800" y="0"/>
                  </a:lnTo>
                  <a:lnTo>
                    <a:pt x="21600" y="0"/>
                  </a:lnTo>
                  <a:lnTo>
                    <a:pt x="21600" y="11649"/>
                  </a:lnTo>
                  <a:lnTo>
                    <a:pt x="21600" y="19416"/>
                  </a:lnTo>
                  <a:lnTo>
                    <a:pt x="15166" y="21600"/>
                  </a:lnTo>
                  <a:lnTo>
                    <a:pt x="10570" y="21600"/>
                  </a:lnTo>
                  <a:lnTo>
                    <a:pt x="0" y="21600"/>
                  </a:lnTo>
                  <a:lnTo>
                    <a:pt x="0" y="11528"/>
                  </a:lnTo>
                  <a:lnTo>
                    <a:pt x="0" y="2184"/>
                  </a:lnTo>
                  <a:close/>
                </a:path>
                <a:path w="21600" h="21600" extrusionOk="0">
                  <a:moveTo>
                    <a:pt x="0" y="2184"/>
                  </a:moveTo>
                  <a:lnTo>
                    <a:pt x="0" y="2184"/>
                  </a:lnTo>
                  <a:lnTo>
                    <a:pt x="14706" y="2184"/>
                  </a:lnTo>
                  <a:lnTo>
                    <a:pt x="21600" y="0"/>
                  </a:lnTo>
                  <a:moveTo>
                    <a:pt x="0" y="2184"/>
                  </a:moveTo>
                  <a:lnTo>
                    <a:pt x="14706" y="2184"/>
                  </a:lnTo>
                  <a:lnTo>
                    <a:pt x="14706" y="5339"/>
                  </a:lnTo>
                  <a:lnTo>
                    <a:pt x="14706" y="17474"/>
                  </a:lnTo>
                  <a:lnTo>
                    <a:pt x="14706" y="21600"/>
                  </a:lnTo>
                  <a:moveTo>
                    <a:pt x="1149" y="3034"/>
                  </a:moveTo>
                  <a:lnTo>
                    <a:pt x="13328" y="3034"/>
                  </a:lnTo>
                  <a:lnTo>
                    <a:pt x="13328" y="3519"/>
                  </a:lnTo>
                  <a:lnTo>
                    <a:pt x="1149" y="3519"/>
                  </a:lnTo>
                  <a:lnTo>
                    <a:pt x="1149" y="3034"/>
                  </a:lnTo>
                  <a:moveTo>
                    <a:pt x="1149" y="4490"/>
                  </a:moveTo>
                  <a:lnTo>
                    <a:pt x="13328" y="4490"/>
                  </a:lnTo>
                  <a:lnTo>
                    <a:pt x="13328" y="4854"/>
                  </a:lnTo>
                  <a:lnTo>
                    <a:pt x="1149" y="4854"/>
                  </a:lnTo>
                  <a:lnTo>
                    <a:pt x="1149" y="4490"/>
                  </a:lnTo>
                  <a:moveTo>
                    <a:pt x="1149" y="5946"/>
                  </a:moveTo>
                  <a:lnTo>
                    <a:pt x="13328" y="5946"/>
                  </a:lnTo>
                  <a:lnTo>
                    <a:pt x="13328" y="6310"/>
                  </a:lnTo>
                  <a:lnTo>
                    <a:pt x="1149" y="6310"/>
                  </a:lnTo>
                  <a:lnTo>
                    <a:pt x="1149" y="5946"/>
                  </a:ln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sz="1350" dirty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156" name="Text Box 154"/>
            <p:cNvSpPr txBox="1">
              <a:spLocks noChangeArrowheads="1"/>
            </p:cNvSpPr>
            <p:nvPr/>
          </p:nvSpPr>
          <p:spPr bwMode="auto">
            <a:xfrm>
              <a:off x="1882" y="2478"/>
              <a:ext cx="272" cy="4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de-DE" sz="900" dirty="0">
                  <a:solidFill>
                    <a:schemeClr val="tx2">
                      <a:lumMod val="75000"/>
                    </a:schemeClr>
                  </a:solidFill>
                  <a:latin typeface="Calibri Light" panose="020F0302020204030204" pitchFamily="34" charset="0"/>
                </a:rPr>
                <a:t>0.1$/h</a:t>
              </a:r>
            </a:p>
          </p:txBody>
        </p:sp>
      </p:grpSp>
      <p:grpSp>
        <p:nvGrpSpPr>
          <p:cNvPr id="157" name="Group 155"/>
          <p:cNvGrpSpPr>
            <a:grpSpLocks/>
          </p:cNvGrpSpPr>
          <p:nvPr/>
        </p:nvGrpSpPr>
        <p:grpSpPr bwMode="auto">
          <a:xfrm>
            <a:off x="2843213" y="2224961"/>
            <a:ext cx="485775" cy="994172"/>
            <a:chOff x="1428" y="1298"/>
            <a:chExt cx="408" cy="835"/>
          </a:xfrm>
        </p:grpSpPr>
        <p:sp>
          <p:nvSpPr>
            <p:cNvPr id="158" name="tower"/>
            <p:cNvSpPr>
              <a:spLocks noEditPoints="1" noChangeArrowheads="1"/>
            </p:cNvSpPr>
            <p:nvPr/>
          </p:nvSpPr>
          <p:spPr bwMode="auto">
            <a:xfrm>
              <a:off x="1428" y="1298"/>
              <a:ext cx="408" cy="681"/>
            </a:xfrm>
            <a:custGeom>
              <a:avLst/>
              <a:gdLst>
                <a:gd name="T0" fmla="*/ 0 w 21600"/>
                <a:gd name="T1" fmla="*/ 2184 h 21600"/>
                <a:gd name="T2" fmla="*/ 6664 w 21600"/>
                <a:gd name="T3" fmla="*/ 0 h 21600"/>
                <a:gd name="T4" fmla="*/ 10800 w 21600"/>
                <a:gd name="T5" fmla="*/ 0 h 21600"/>
                <a:gd name="T6" fmla="*/ 21600 w 21600"/>
                <a:gd name="T7" fmla="*/ 0 h 21600"/>
                <a:gd name="T8" fmla="*/ 21600 w 21600"/>
                <a:gd name="T9" fmla="*/ 11649 h 21600"/>
                <a:gd name="T10" fmla="*/ 21600 w 21600"/>
                <a:gd name="T11" fmla="*/ 19416 h 21600"/>
                <a:gd name="T12" fmla="*/ 15166 w 21600"/>
                <a:gd name="T13" fmla="*/ 21600 h 21600"/>
                <a:gd name="T14" fmla="*/ 10570 w 21600"/>
                <a:gd name="T15" fmla="*/ 21600 h 21600"/>
                <a:gd name="T16" fmla="*/ 0 w 21600"/>
                <a:gd name="T17" fmla="*/ 21600 h 21600"/>
                <a:gd name="T18" fmla="*/ 0 w 21600"/>
                <a:gd name="T19" fmla="*/ 11528 h 21600"/>
                <a:gd name="T20" fmla="*/ 459 w 21600"/>
                <a:gd name="T21" fmla="*/ 22540 h 21600"/>
                <a:gd name="T22" fmla="*/ 21485 w 21600"/>
                <a:gd name="T23" fmla="*/ 270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 extrusionOk="0">
                  <a:moveTo>
                    <a:pt x="0" y="2184"/>
                  </a:moveTo>
                  <a:lnTo>
                    <a:pt x="6664" y="0"/>
                  </a:lnTo>
                  <a:lnTo>
                    <a:pt x="10800" y="0"/>
                  </a:lnTo>
                  <a:lnTo>
                    <a:pt x="21600" y="0"/>
                  </a:lnTo>
                  <a:lnTo>
                    <a:pt x="21600" y="11649"/>
                  </a:lnTo>
                  <a:lnTo>
                    <a:pt x="21600" y="19416"/>
                  </a:lnTo>
                  <a:lnTo>
                    <a:pt x="15166" y="21600"/>
                  </a:lnTo>
                  <a:lnTo>
                    <a:pt x="10570" y="21600"/>
                  </a:lnTo>
                  <a:lnTo>
                    <a:pt x="0" y="21600"/>
                  </a:lnTo>
                  <a:lnTo>
                    <a:pt x="0" y="11528"/>
                  </a:lnTo>
                  <a:lnTo>
                    <a:pt x="0" y="2184"/>
                  </a:lnTo>
                  <a:close/>
                </a:path>
                <a:path w="21600" h="21600" extrusionOk="0">
                  <a:moveTo>
                    <a:pt x="0" y="2184"/>
                  </a:moveTo>
                  <a:lnTo>
                    <a:pt x="0" y="2184"/>
                  </a:lnTo>
                  <a:lnTo>
                    <a:pt x="14706" y="2184"/>
                  </a:lnTo>
                  <a:lnTo>
                    <a:pt x="21600" y="0"/>
                  </a:lnTo>
                  <a:moveTo>
                    <a:pt x="0" y="2184"/>
                  </a:moveTo>
                  <a:lnTo>
                    <a:pt x="14706" y="2184"/>
                  </a:lnTo>
                  <a:lnTo>
                    <a:pt x="14706" y="5339"/>
                  </a:lnTo>
                  <a:lnTo>
                    <a:pt x="14706" y="17474"/>
                  </a:lnTo>
                  <a:lnTo>
                    <a:pt x="14706" y="21600"/>
                  </a:lnTo>
                  <a:moveTo>
                    <a:pt x="1149" y="3034"/>
                  </a:moveTo>
                  <a:lnTo>
                    <a:pt x="13328" y="3034"/>
                  </a:lnTo>
                  <a:lnTo>
                    <a:pt x="13328" y="3519"/>
                  </a:lnTo>
                  <a:lnTo>
                    <a:pt x="1149" y="3519"/>
                  </a:lnTo>
                  <a:lnTo>
                    <a:pt x="1149" y="3034"/>
                  </a:lnTo>
                  <a:moveTo>
                    <a:pt x="1149" y="4490"/>
                  </a:moveTo>
                  <a:lnTo>
                    <a:pt x="13328" y="4490"/>
                  </a:lnTo>
                  <a:lnTo>
                    <a:pt x="13328" y="4854"/>
                  </a:lnTo>
                  <a:lnTo>
                    <a:pt x="1149" y="4854"/>
                  </a:lnTo>
                  <a:lnTo>
                    <a:pt x="1149" y="4490"/>
                  </a:lnTo>
                  <a:moveTo>
                    <a:pt x="1149" y="5946"/>
                  </a:moveTo>
                  <a:lnTo>
                    <a:pt x="13328" y="5946"/>
                  </a:lnTo>
                  <a:lnTo>
                    <a:pt x="13328" y="6310"/>
                  </a:lnTo>
                  <a:lnTo>
                    <a:pt x="1149" y="6310"/>
                  </a:lnTo>
                  <a:lnTo>
                    <a:pt x="1149" y="5946"/>
                  </a:ln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sz="1350" dirty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159" name="Text Box 157"/>
            <p:cNvSpPr txBox="1">
              <a:spLocks noChangeArrowheads="1"/>
            </p:cNvSpPr>
            <p:nvPr/>
          </p:nvSpPr>
          <p:spPr bwMode="auto">
            <a:xfrm>
              <a:off x="1429" y="1706"/>
              <a:ext cx="272" cy="4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de-DE" sz="900" dirty="0">
                  <a:solidFill>
                    <a:schemeClr val="tx2">
                      <a:lumMod val="75000"/>
                    </a:schemeClr>
                  </a:solidFill>
                  <a:latin typeface="Calibri Light" panose="020F0302020204030204" pitchFamily="34" charset="0"/>
                </a:rPr>
                <a:t>0.1$/h</a:t>
              </a:r>
            </a:p>
          </p:txBody>
        </p:sp>
      </p:grpSp>
      <p:grpSp>
        <p:nvGrpSpPr>
          <p:cNvPr id="160" name="Group 158"/>
          <p:cNvGrpSpPr>
            <a:grpSpLocks/>
          </p:cNvGrpSpPr>
          <p:nvPr/>
        </p:nvGrpSpPr>
        <p:grpSpPr bwMode="auto">
          <a:xfrm>
            <a:off x="2736056" y="3142936"/>
            <a:ext cx="485775" cy="940593"/>
            <a:chOff x="1338" y="2069"/>
            <a:chExt cx="408" cy="790"/>
          </a:xfrm>
        </p:grpSpPr>
        <p:sp>
          <p:nvSpPr>
            <p:cNvPr id="161" name="tower"/>
            <p:cNvSpPr>
              <a:spLocks noEditPoints="1" noChangeArrowheads="1"/>
            </p:cNvSpPr>
            <p:nvPr/>
          </p:nvSpPr>
          <p:spPr bwMode="auto">
            <a:xfrm>
              <a:off x="1338" y="2069"/>
              <a:ext cx="408" cy="681"/>
            </a:xfrm>
            <a:custGeom>
              <a:avLst/>
              <a:gdLst>
                <a:gd name="T0" fmla="*/ 0 w 21600"/>
                <a:gd name="T1" fmla="*/ 2184 h 21600"/>
                <a:gd name="T2" fmla="*/ 6664 w 21600"/>
                <a:gd name="T3" fmla="*/ 0 h 21600"/>
                <a:gd name="T4" fmla="*/ 10800 w 21600"/>
                <a:gd name="T5" fmla="*/ 0 h 21600"/>
                <a:gd name="T6" fmla="*/ 21600 w 21600"/>
                <a:gd name="T7" fmla="*/ 0 h 21600"/>
                <a:gd name="T8" fmla="*/ 21600 w 21600"/>
                <a:gd name="T9" fmla="*/ 11649 h 21600"/>
                <a:gd name="T10" fmla="*/ 21600 w 21600"/>
                <a:gd name="T11" fmla="*/ 19416 h 21600"/>
                <a:gd name="T12" fmla="*/ 15166 w 21600"/>
                <a:gd name="T13" fmla="*/ 21600 h 21600"/>
                <a:gd name="T14" fmla="*/ 10570 w 21600"/>
                <a:gd name="T15" fmla="*/ 21600 h 21600"/>
                <a:gd name="T16" fmla="*/ 0 w 21600"/>
                <a:gd name="T17" fmla="*/ 21600 h 21600"/>
                <a:gd name="T18" fmla="*/ 0 w 21600"/>
                <a:gd name="T19" fmla="*/ 11528 h 21600"/>
                <a:gd name="T20" fmla="*/ 459 w 21600"/>
                <a:gd name="T21" fmla="*/ 22540 h 21600"/>
                <a:gd name="T22" fmla="*/ 21485 w 21600"/>
                <a:gd name="T23" fmla="*/ 270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 extrusionOk="0">
                  <a:moveTo>
                    <a:pt x="0" y="2184"/>
                  </a:moveTo>
                  <a:lnTo>
                    <a:pt x="6664" y="0"/>
                  </a:lnTo>
                  <a:lnTo>
                    <a:pt x="10800" y="0"/>
                  </a:lnTo>
                  <a:lnTo>
                    <a:pt x="21600" y="0"/>
                  </a:lnTo>
                  <a:lnTo>
                    <a:pt x="21600" y="11649"/>
                  </a:lnTo>
                  <a:lnTo>
                    <a:pt x="21600" y="19416"/>
                  </a:lnTo>
                  <a:lnTo>
                    <a:pt x="15166" y="21600"/>
                  </a:lnTo>
                  <a:lnTo>
                    <a:pt x="10570" y="21600"/>
                  </a:lnTo>
                  <a:lnTo>
                    <a:pt x="0" y="21600"/>
                  </a:lnTo>
                  <a:lnTo>
                    <a:pt x="0" y="11528"/>
                  </a:lnTo>
                  <a:lnTo>
                    <a:pt x="0" y="2184"/>
                  </a:lnTo>
                  <a:close/>
                </a:path>
                <a:path w="21600" h="21600" extrusionOk="0">
                  <a:moveTo>
                    <a:pt x="0" y="2184"/>
                  </a:moveTo>
                  <a:lnTo>
                    <a:pt x="0" y="2184"/>
                  </a:lnTo>
                  <a:lnTo>
                    <a:pt x="14706" y="2184"/>
                  </a:lnTo>
                  <a:lnTo>
                    <a:pt x="21600" y="0"/>
                  </a:lnTo>
                  <a:moveTo>
                    <a:pt x="0" y="2184"/>
                  </a:moveTo>
                  <a:lnTo>
                    <a:pt x="14706" y="2184"/>
                  </a:lnTo>
                  <a:lnTo>
                    <a:pt x="14706" y="5339"/>
                  </a:lnTo>
                  <a:lnTo>
                    <a:pt x="14706" y="17474"/>
                  </a:lnTo>
                  <a:lnTo>
                    <a:pt x="14706" y="21600"/>
                  </a:lnTo>
                  <a:moveTo>
                    <a:pt x="1149" y="3034"/>
                  </a:moveTo>
                  <a:lnTo>
                    <a:pt x="13328" y="3034"/>
                  </a:lnTo>
                  <a:lnTo>
                    <a:pt x="13328" y="3519"/>
                  </a:lnTo>
                  <a:lnTo>
                    <a:pt x="1149" y="3519"/>
                  </a:lnTo>
                  <a:lnTo>
                    <a:pt x="1149" y="3034"/>
                  </a:lnTo>
                  <a:moveTo>
                    <a:pt x="1149" y="4490"/>
                  </a:moveTo>
                  <a:lnTo>
                    <a:pt x="13328" y="4490"/>
                  </a:lnTo>
                  <a:lnTo>
                    <a:pt x="13328" y="4854"/>
                  </a:lnTo>
                  <a:lnTo>
                    <a:pt x="1149" y="4854"/>
                  </a:lnTo>
                  <a:lnTo>
                    <a:pt x="1149" y="4490"/>
                  </a:lnTo>
                  <a:moveTo>
                    <a:pt x="1149" y="5946"/>
                  </a:moveTo>
                  <a:lnTo>
                    <a:pt x="13328" y="5946"/>
                  </a:lnTo>
                  <a:lnTo>
                    <a:pt x="13328" y="6310"/>
                  </a:lnTo>
                  <a:lnTo>
                    <a:pt x="1149" y="6310"/>
                  </a:lnTo>
                  <a:lnTo>
                    <a:pt x="1149" y="5946"/>
                  </a:ln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sz="1350" dirty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162" name="Text Box 160"/>
            <p:cNvSpPr txBox="1">
              <a:spLocks noChangeArrowheads="1"/>
            </p:cNvSpPr>
            <p:nvPr/>
          </p:nvSpPr>
          <p:spPr bwMode="auto">
            <a:xfrm>
              <a:off x="1338" y="2432"/>
              <a:ext cx="272" cy="4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de-DE" sz="900" dirty="0">
                  <a:solidFill>
                    <a:schemeClr val="tx2">
                      <a:lumMod val="75000"/>
                    </a:schemeClr>
                  </a:solidFill>
                  <a:latin typeface="Calibri Light" panose="020F0302020204030204" pitchFamily="34" charset="0"/>
                </a:rPr>
                <a:t>0.1$/h</a:t>
              </a:r>
            </a:p>
          </p:txBody>
        </p:sp>
      </p:grpSp>
      <p:grpSp>
        <p:nvGrpSpPr>
          <p:cNvPr id="163" name="Group 161"/>
          <p:cNvGrpSpPr>
            <a:grpSpLocks/>
          </p:cNvGrpSpPr>
          <p:nvPr/>
        </p:nvGrpSpPr>
        <p:grpSpPr bwMode="auto">
          <a:xfrm>
            <a:off x="2195513" y="2224961"/>
            <a:ext cx="485775" cy="994172"/>
            <a:chOff x="884" y="1298"/>
            <a:chExt cx="408" cy="835"/>
          </a:xfrm>
        </p:grpSpPr>
        <p:sp>
          <p:nvSpPr>
            <p:cNvPr id="164" name="tower"/>
            <p:cNvSpPr>
              <a:spLocks noEditPoints="1" noChangeArrowheads="1"/>
            </p:cNvSpPr>
            <p:nvPr/>
          </p:nvSpPr>
          <p:spPr bwMode="auto">
            <a:xfrm>
              <a:off x="884" y="1298"/>
              <a:ext cx="408" cy="681"/>
            </a:xfrm>
            <a:custGeom>
              <a:avLst/>
              <a:gdLst>
                <a:gd name="T0" fmla="*/ 0 w 21600"/>
                <a:gd name="T1" fmla="*/ 2184 h 21600"/>
                <a:gd name="T2" fmla="*/ 6664 w 21600"/>
                <a:gd name="T3" fmla="*/ 0 h 21600"/>
                <a:gd name="T4" fmla="*/ 10800 w 21600"/>
                <a:gd name="T5" fmla="*/ 0 h 21600"/>
                <a:gd name="T6" fmla="*/ 21600 w 21600"/>
                <a:gd name="T7" fmla="*/ 0 h 21600"/>
                <a:gd name="T8" fmla="*/ 21600 w 21600"/>
                <a:gd name="T9" fmla="*/ 11649 h 21600"/>
                <a:gd name="T10" fmla="*/ 21600 w 21600"/>
                <a:gd name="T11" fmla="*/ 19416 h 21600"/>
                <a:gd name="T12" fmla="*/ 15166 w 21600"/>
                <a:gd name="T13" fmla="*/ 21600 h 21600"/>
                <a:gd name="T14" fmla="*/ 10570 w 21600"/>
                <a:gd name="T15" fmla="*/ 21600 h 21600"/>
                <a:gd name="T16" fmla="*/ 0 w 21600"/>
                <a:gd name="T17" fmla="*/ 21600 h 21600"/>
                <a:gd name="T18" fmla="*/ 0 w 21600"/>
                <a:gd name="T19" fmla="*/ 11528 h 21600"/>
                <a:gd name="T20" fmla="*/ 459 w 21600"/>
                <a:gd name="T21" fmla="*/ 22540 h 21600"/>
                <a:gd name="T22" fmla="*/ 21485 w 21600"/>
                <a:gd name="T23" fmla="*/ 270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 extrusionOk="0">
                  <a:moveTo>
                    <a:pt x="0" y="2184"/>
                  </a:moveTo>
                  <a:lnTo>
                    <a:pt x="6664" y="0"/>
                  </a:lnTo>
                  <a:lnTo>
                    <a:pt x="10800" y="0"/>
                  </a:lnTo>
                  <a:lnTo>
                    <a:pt x="21600" y="0"/>
                  </a:lnTo>
                  <a:lnTo>
                    <a:pt x="21600" y="11649"/>
                  </a:lnTo>
                  <a:lnTo>
                    <a:pt x="21600" y="19416"/>
                  </a:lnTo>
                  <a:lnTo>
                    <a:pt x="15166" y="21600"/>
                  </a:lnTo>
                  <a:lnTo>
                    <a:pt x="10570" y="21600"/>
                  </a:lnTo>
                  <a:lnTo>
                    <a:pt x="0" y="21600"/>
                  </a:lnTo>
                  <a:lnTo>
                    <a:pt x="0" y="11528"/>
                  </a:lnTo>
                  <a:lnTo>
                    <a:pt x="0" y="2184"/>
                  </a:lnTo>
                  <a:close/>
                </a:path>
                <a:path w="21600" h="21600" extrusionOk="0">
                  <a:moveTo>
                    <a:pt x="0" y="2184"/>
                  </a:moveTo>
                  <a:lnTo>
                    <a:pt x="0" y="2184"/>
                  </a:lnTo>
                  <a:lnTo>
                    <a:pt x="14706" y="2184"/>
                  </a:lnTo>
                  <a:lnTo>
                    <a:pt x="21600" y="0"/>
                  </a:lnTo>
                  <a:moveTo>
                    <a:pt x="0" y="2184"/>
                  </a:moveTo>
                  <a:lnTo>
                    <a:pt x="14706" y="2184"/>
                  </a:lnTo>
                  <a:lnTo>
                    <a:pt x="14706" y="5339"/>
                  </a:lnTo>
                  <a:lnTo>
                    <a:pt x="14706" y="17474"/>
                  </a:lnTo>
                  <a:lnTo>
                    <a:pt x="14706" y="21600"/>
                  </a:lnTo>
                  <a:moveTo>
                    <a:pt x="1149" y="3034"/>
                  </a:moveTo>
                  <a:lnTo>
                    <a:pt x="13328" y="3034"/>
                  </a:lnTo>
                  <a:lnTo>
                    <a:pt x="13328" y="3519"/>
                  </a:lnTo>
                  <a:lnTo>
                    <a:pt x="1149" y="3519"/>
                  </a:lnTo>
                  <a:lnTo>
                    <a:pt x="1149" y="3034"/>
                  </a:lnTo>
                  <a:moveTo>
                    <a:pt x="1149" y="4490"/>
                  </a:moveTo>
                  <a:lnTo>
                    <a:pt x="13328" y="4490"/>
                  </a:lnTo>
                  <a:lnTo>
                    <a:pt x="13328" y="4854"/>
                  </a:lnTo>
                  <a:lnTo>
                    <a:pt x="1149" y="4854"/>
                  </a:lnTo>
                  <a:lnTo>
                    <a:pt x="1149" y="4490"/>
                  </a:lnTo>
                  <a:moveTo>
                    <a:pt x="1149" y="5946"/>
                  </a:moveTo>
                  <a:lnTo>
                    <a:pt x="13328" y="5946"/>
                  </a:lnTo>
                  <a:lnTo>
                    <a:pt x="13328" y="6310"/>
                  </a:lnTo>
                  <a:lnTo>
                    <a:pt x="1149" y="6310"/>
                  </a:lnTo>
                  <a:lnTo>
                    <a:pt x="1149" y="5946"/>
                  </a:ln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sz="1350" dirty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165" name="Text Box 163"/>
            <p:cNvSpPr txBox="1">
              <a:spLocks noChangeArrowheads="1"/>
            </p:cNvSpPr>
            <p:nvPr/>
          </p:nvSpPr>
          <p:spPr bwMode="auto">
            <a:xfrm>
              <a:off x="884" y="1706"/>
              <a:ext cx="272" cy="4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de-DE" sz="900" dirty="0">
                  <a:solidFill>
                    <a:schemeClr val="tx2">
                      <a:lumMod val="75000"/>
                    </a:schemeClr>
                  </a:solidFill>
                  <a:latin typeface="Calibri Light" panose="020F0302020204030204" pitchFamily="34" charset="0"/>
                </a:rPr>
                <a:t>0.1$/h</a:t>
              </a:r>
            </a:p>
          </p:txBody>
        </p:sp>
      </p:grpSp>
      <p:grpSp>
        <p:nvGrpSpPr>
          <p:cNvPr id="166" name="Group 164"/>
          <p:cNvGrpSpPr>
            <a:grpSpLocks/>
          </p:cNvGrpSpPr>
          <p:nvPr/>
        </p:nvGrpSpPr>
        <p:grpSpPr bwMode="auto">
          <a:xfrm>
            <a:off x="2087168" y="3142937"/>
            <a:ext cx="486965" cy="995362"/>
            <a:chOff x="793" y="2069"/>
            <a:chExt cx="409" cy="836"/>
          </a:xfrm>
        </p:grpSpPr>
        <p:sp>
          <p:nvSpPr>
            <p:cNvPr id="167" name="tower"/>
            <p:cNvSpPr>
              <a:spLocks noEditPoints="1" noChangeArrowheads="1"/>
            </p:cNvSpPr>
            <p:nvPr/>
          </p:nvSpPr>
          <p:spPr bwMode="auto">
            <a:xfrm>
              <a:off x="794" y="2069"/>
              <a:ext cx="408" cy="681"/>
            </a:xfrm>
            <a:custGeom>
              <a:avLst/>
              <a:gdLst>
                <a:gd name="T0" fmla="*/ 0 w 21600"/>
                <a:gd name="T1" fmla="*/ 2184 h 21600"/>
                <a:gd name="T2" fmla="*/ 6664 w 21600"/>
                <a:gd name="T3" fmla="*/ 0 h 21600"/>
                <a:gd name="T4" fmla="*/ 10800 w 21600"/>
                <a:gd name="T5" fmla="*/ 0 h 21600"/>
                <a:gd name="T6" fmla="*/ 21600 w 21600"/>
                <a:gd name="T7" fmla="*/ 0 h 21600"/>
                <a:gd name="T8" fmla="*/ 21600 w 21600"/>
                <a:gd name="T9" fmla="*/ 11649 h 21600"/>
                <a:gd name="T10" fmla="*/ 21600 w 21600"/>
                <a:gd name="T11" fmla="*/ 19416 h 21600"/>
                <a:gd name="T12" fmla="*/ 15166 w 21600"/>
                <a:gd name="T13" fmla="*/ 21600 h 21600"/>
                <a:gd name="T14" fmla="*/ 10570 w 21600"/>
                <a:gd name="T15" fmla="*/ 21600 h 21600"/>
                <a:gd name="T16" fmla="*/ 0 w 21600"/>
                <a:gd name="T17" fmla="*/ 21600 h 21600"/>
                <a:gd name="T18" fmla="*/ 0 w 21600"/>
                <a:gd name="T19" fmla="*/ 11528 h 21600"/>
                <a:gd name="T20" fmla="*/ 459 w 21600"/>
                <a:gd name="T21" fmla="*/ 22540 h 21600"/>
                <a:gd name="T22" fmla="*/ 21485 w 21600"/>
                <a:gd name="T23" fmla="*/ 270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 extrusionOk="0">
                  <a:moveTo>
                    <a:pt x="0" y="2184"/>
                  </a:moveTo>
                  <a:lnTo>
                    <a:pt x="6664" y="0"/>
                  </a:lnTo>
                  <a:lnTo>
                    <a:pt x="10800" y="0"/>
                  </a:lnTo>
                  <a:lnTo>
                    <a:pt x="21600" y="0"/>
                  </a:lnTo>
                  <a:lnTo>
                    <a:pt x="21600" y="11649"/>
                  </a:lnTo>
                  <a:lnTo>
                    <a:pt x="21600" y="19416"/>
                  </a:lnTo>
                  <a:lnTo>
                    <a:pt x="15166" y="21600"/>
                  </a:lnTo>
                  <a:lnTo>
                    <a:pt x="10570" y="21600"/>
                  </a:lnTo>
                  <a:lnTo>
                    <a:pt x="0" y="21600"/>
                  </a:lnTo>
                  <a:lnTo>
                    <a:pt x="0" y="11528"/>
                  </a:lnTo>
                  <a:lnTo>
                    <a:pt x="0" y="2184"/>
                  </a:lnTo>
                  <a:close/>
                </a:path>
                <a:path w="21600" h="21600" extrusionOk="0">
                  <a:moveTo>
                    <a:pt x="0" y="2184"/>
                  </a:moveTo>
                  <a:lnTo>
                    <a:pt x="0" y="2184"/>
                  </a:lnTo>
                  <a:lnTo>
                    <a:pt x="14706" y="2184"/>
                  </a:lnTo>
                  <a:lnTo>
                    <a:pt x="21600" y="0"/>
                  </a:lnTo>
                  <a:moveTo>
                    <a:pt x="0" y="2184"/>
                  </a:moveTo>
                  <a:lnTo>
                    <a:pt x="14706" y="2184"/>
                  </a:lnTo>
                  <a:lnTo>
                    <a:pt x="14706" y="5339"/>
                  </a:lnTo>
                  <a:lnTo>
                    <a:pt x="14706" y="17474"/>
                  </a:lnTo>
                  <a:lnTo>
                    <a:pt x="14706" y="21600"/>
                  </a:lnTo>
                  <a:moveTo>
                    <a:pt x="1149" y="3034"/>
                  </a:moveTo>
                  <a:lnTo>
                    <a:pt x="13328" y="3034"/>
                  </a:lnTo>
                  <a:lnTo>
                    <a:pt x="13328" y="3519"/>
                  </a:lnTo>
                  <a:lnTo>
                    <a:pt x="1149" y="3519"/>
                  </a:lnTo>
                  <a:lnTo>
                    <a:pt x="1149" y="3034"/>
                  </a:lnTo>
                  <a:moveTo>
                    <a:pt x="1149" y="4490"/>
                  </a:moveTo>
                  <a:lnTo>
                    <a:pt x="13328" y="4490"/>
                  </a:lnTo>
                  <a:lnTo>
                    <a:pt x="13328" y="4854"/>
                  </a:lnTo>
                  <a:lnTo>
                    <a:pt x="1149" y="4854"/>
                  </a:lnTo>
                  <a:lnTo>
                    <a:pt x="1149" y="4490"/>
                  </a:lnTo>
                  <a:moveTo>
                    <a:pt x="1149" y="5946"/>
                  </a:moveTo>
                  <a:lnTo>
                    <a:pt x="13328" y="5946"/>
                  </a:lnTo>
                  <a:lnTo>
                    <a:pt x="13328" y="6310"/>
                  </a:lnTo>
                  <a:lnTo>
                    <a:pt x="1149" y="6310"/>
                  </a:lnTo>
                  <a:lnTo>
                    <a:pt x="1149" y="5946"/>
                  </a:ln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 sz="1350" dirty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168" name="Text Box 166"/>
            <p:cNvSpPr txBox="1">
              <a:spLocks noChangeArrowheads="1"/>
            </p:cNvSpPr>
            <p:nvPr/>
          </p:nvSpPr>
          <p:spPr bwMode="auto">
            <a:xfrm>
              <a:off x="793" y="2478"/>
              <a:ext cx="272" cy="4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de-DE" sz="900" dirty="0">
                  <a:solidFill>
                    <a:schemeClr val="tx2">
                      <a:lumMod val="75000"/>
                    </a:schemeClr>
                  </a:solidFill>
                  <a:latin typeface="Calibri Light" panose="020F0302020204030204" pitchFamily="34" charset="0"/>
                </a:rPr>
                <a:t>0.1$/h</a:t>
              </a:r>
            </a:p>
          </p:txBody>
        </p:sp>
      </p:grpSp>
      <p:sp>
        <p:nvSpPr>
          <p:cNvPr id="169" name="Line 167"/>
          <p:cNvSpPr>
            <a:spLocks noChangeShapeType="1"/>
          </p:cNvSpPr>
          <p:nvPr/>
        </p:nvSpPr>
        <p:spPr bwMode="auto">
          <a:xfrm flipH="1">
            <a:off x="3924302" y="3035777"/>
            <a:ext cx="432197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it-IT" sz="1350" dirty="0">
              <a:solidFill>
                <a:schemeClr val="tx2">
                  <a:lumMod val="75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170" name="Line 168"/>
          <p:cNvSpPr>
            <a:spLocks noChangeShapeType="1"/>
          </p:cNvSpPr>
          <p:nvPr/>
        </p:nvSpPr>
        <p:spPr bwMode="auto">
          <a:xfrm flipH="1">
            <a:off x="3275412" y="2927432"/>
            <a:ext cx="1026319" cy="432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it-IT" sz="1350" dirty="0">
              <a:solidFill>
                <a:schemeClr val="tx2">
                  <a:lumMod val="75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171" name="Text Box 169"/>
          <p:cNvSpPr txBox="1">
            <a:spLocks noChangeArrowheads="1"/>
          </p:cNvSpPr>
          <p:nvPr/>
        </p:nvSpPr>
        <p:spPr bwMode="auto">
          <a:xfrm>
            <a:off x="2087168" y="4495000"/>
            <a:ext cx="3835003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de-DE" sz="1350" dirty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</a:rPr>
              <a:t>Es.: $0.4 / h + Traffic</a:t>
            </a:r>
          </a:p>
        </p:txBody>
      </p:sp>
      <p:sp>
        <p:nvSpPr>
          <p:cNvPr id="172" name="Text Box 170"/>
          <p:cNvSpPr txBox="1">
            <a:spLocks noChangeArrowheads="1"/>
          </p:cNvSpPr>
          <p:nvPr/>
        </p:nvSpPr>
        <p:spPr bwMode="auto">
          <a:xfrm>
            <a:off x="2113955" y="4722033"/>
            <a:ext cx="3835003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de-DE" sz="1350" dirty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</a:rPr>
              <a:t>Es.: $0.8 / h + Traffic</a:t>
            </a:r>
          </a:p>
        </p:txBody>
      </p:sp>
    </p:spTree>
    <p:extLst>
      <p:ext uri="{BB962C8B-B14F-4D97-AF65-F5344CB8AC3E}">
        <p14:creationId xmlns:p14="http://schemas.microsoft.com/office/powerpoint/2010/main" val="196778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4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3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  <p:bldP spid="171" grpId="0"/>
      <p:bldP spid="171" grpId="1"/>
      <p:bldP spid="172" grpId="0"/>
      <p:bldP spid="172" grpId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7"/>
          <p:cNvGrpSpPr>
            <a:grpSpLocks/>
          </p:cNvGrpSpPr>
          <p:nvPr/>
        </p:nvGrpSpPr>
        <p:grpSpPr bwMode="auto">
          <a:xfrm>
            <a:off x="2000250" y="2571750"/>
            <a:ext cx="4991100" cy="2251933"/>
            <a:chOff x="1142999" y="3581400"/>
            <a:chExt cx="6654755" cy="3002577"/>
          </a:xfrm>
        </p:grpSpPr>
        <p:sp>
          <p:nvSpPr>
            <p:cNvPr id="35" name="Rectangle 34"/>
            <p:cNvSpPr/>
            <p:nvPr/>
          </p:nvSpPr>
          <p:spPr>
            <a:xfrm>
              <a:off x="5181572" y="4460875"/>
              <a:ext cx="2613007" cy="2174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>
                <a:solidFill>
                  <a:srgbClr val="FFFFFF"/>
                </a:solidFill>
                <a:latin typeface="Calibri Light" panose="020F0302020204030204" pitchFamily="34" charset="0"/>
                <a:ea typeface="ＭＳ Ｐゴシック" pitchFamily="-111" charset="-128"/>
                <a:cs typeface="ＭＳ Ｐゴシック" pitchFamily="-111" charset="-128"/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>
              <a:off x="5181572" y="3581400"/>
              <a:ext cx="2616182" cy="908050"/>
            </a:xfrm>
            <a:custGeom>
              <a:avLst/>
              <a:gdLst>
                <a:gd name="connsiteX0" fmla="*/ 0 w 1660819"/>
                <a:gd name="connsiteY0" fmla="*/ 902820 h 924531"/>
                <a:gd name="connsiteX1" fmla="*/ 401636 w 1660819"/>
                <a:gd name="connsiteY1" fmla="*/ 1809 h 924531"/>
                <a:gd name="connsiteX2" fmla="*/ 824982 w 1660819"/>
                <a:gd name="connsiteY2" fmla="*/ 913676 h 924531"/>
                <a:gd name="connsiteX3" fmla="*/ 1280893 w 1660819"/>
                <a:gd name="connsiteY3" fmla="*/ 12664 h 924531"/>
                <a:gd name="connsiteX4" fmla="*/ 1660819 w 1660819"/>
                <a:gd name="connsiteY4" fmla="*/ 924531 h 924531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26332 h 1071073"/>
                <a:gd name="connsiteX1" fmla="*/ 66939 w 1738896"/>
                <a:gd name="connsiteY1" fmla="*/ 917336 h 1071073"/>
                <a:gd name="connsiteX2" fmla="*/ 479713 w 1738896"/>
                <a:gd name="connsiteY2" fmla="*/ 25321 h 1071073"/>
                <a:gd name="connsiteX3" fmla="*/ 903059 w 1738896"/>
                <a:gd name="connsiteY3" fmla="*/ 1069264 h 1071073"/>
                <a:gd name="connsiteX4" fmla="*/ 1358970 w 1738896"/>
                <a:gd name="connsiteY4" fmla="*/ 36176 h 1071073"/>
                <a:gd name="connsiteX5" fmla="*/ 1738896 w 1738896"/>
                <a:gd name="connsiteY5" fmla="*/ 948043 h 1071073"/>
                <a:gd name="connsiteX0" fmla="*/ 78077 w 1738896"/>
                <a:gd name="connsiteY0" fmla="*/ 910360 h 1183608"/>
                <a:gd name="connsiteX1" fmla="*/ 66939 w 1738896"/>
                <a:gd name="connsiteY1" fmla="*/ 1033440 h 1183608"/>
                <a:gd name="connsiteX2" fmla="*/ 479713 w 1738896"/>
                <a:gd name="connsiteY2" fmla="*/ 9349 h 1183608"/>
                <a:gd name="connsiteX3" fmla="*/ 903059 w 1738896"/>
                <a:gd name="connsiteY3" fmla="*/ 1053292 h 1183608"/>
                <a:gd name="connsiteX4" fmla="*/ 1358970 w 1738896"/>
                <a:gd name="connsiteY4" fmla="*/ 20204 h 1183608"/>
                <a:gd name="connsiteX5" fmla="*/ 1738896 w 1738896"/>
                <a:gd name="connsiteY5" fmla="*/ 932071 h 1183608"/>
                <a:gd name="connsiteX0" fmla="*/ 78862 w 1739681"/>
                <a:gd name="connsiteY0" fmla="*/ 910360 h 1203618"/>
                <a:gd name="connsiteX1" fmla="*/ 74154 w 1739681"/>
                <a:gd name="connsiteY1" fmla="*/ 1030416 h 1203618"/>
                <a:gd name="connsiteX2" fmla="*/ 67724 w 1739681"/>
                <a:gd name="connsiteY2" fmla="*/ 1033440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785 w 1842150"/>
                <a:gd name="connsiteY0" fmla="*/ 1108474 h 1203618"/>
                <a:gd name="connsiteX1" fmla="*/ 176623 w 1842150"/>
                <a:gd name="connsiteY1" fmla="*/ 1030416 h 1203618"/>
                <a:gd name="connsiteX2" fmla="*/ 170193 w 1842150"/>
                <a:gd name="connsiteY2" fmla="*/ 1033440 h 1203618"/>
                <a:gd name="connsiteX3" fmla="*/ 582967 w 1842150"/>
                <a:gd name="connsiteY3" fmla="*/ 9349 h 1203618"/>
                <a:gd name="connsiteX4" fmla="*/ 1006313 w 1842150"/>
                <a:gd name="connsiteY4" fmla="*/ 1053292 h 1203618"/>
                <a:gd name="connsiteX5" fmla="*/ 1462224 w 1842150"/>
                <a:gd name="connsiteY5" fmla="*/ 20204 h 1203618"/>
                <a:gd name="connsiteX6" fmla="*/ 1842150 w 1842150"/>
                <a:gd name="connsiteY6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480498 w 1739681"/>
                <a:gd name="connsiteY2" fmla="*/ 9349 h 1203618"/>
                <a:gd name="connsiteX3" fmla="*/ 903844 w 1739681"/>
                <a:gd name="connsiteY3" fmla="*/ 1053292 h 1203618"/>
                <a:gd name="connsiteX4" fmla="*/ 1359755 w 1739681"/>
                <a:gd name="connsiteY4" fmla="*/ 20204 h 1203618"/>
                <a:gd name="connsiteX5" fmla="*/ 1739681 w 1739681"/>
                <a:gd name="connsiteY5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377249 w 1739681"/>
                <a:gd name="connsiteY2" fmla="*/ 1020643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0 w 1665527"/>
                <a:gd name="connsiteY0" fmla="*/ 1030416 h 1190821"/>
                <a:gd name="connsiteX1" fmla="*/ 303095 w 1665527"/>
                <a:gd name="connsiteY1" fmla="*/ 1020643 h 1190821"/>
                <a:gd name="connsiteX2" fmla="*/ 406344 w 1665527"/>
                <a:gd name="connsiteY2" fmla="*/ 9349 h 1190821"/>
                <a:gd name="connsiteX3" fmla="*/ 829690 w 1665527"/>
                <a:gd name="connsiteY3" fmla="*/ 1053292 h 1190821"/>
                <a:gd name="connsiteX4" fmla="*/ 1285601 w 1665527"/>
                <a:gd name="connsiteY4" fmla="*/ 20204 h 1190821"/>
                <a:gd name="connsiteX5" fmla="*/ 1665527 w 1665527"/>
                <a:gd name="connsiteY5" fmla="*/ 932071 h 1190821"/>
                <a:gd name="connsiteX0" fmla="*/ 0 w 1665527"/>
                <a:gd name="connsiteY0" fmla="*/ 1030416 h 1055101"/>
                <a:gd name="connsiteX1" fmla="*/ 406344 w 1665527"/>
                <a:gd name="connsiteY1" fmla="*/ 9349 h 1055101"/>
                <a:gd name="connsiteX2" fmla="*/ 829690 w 1665527"/>
                <a:gd name="connsiteY2" fmla="*/ 1053292 h 1055101"/>
                <a:gd name="connsiteX3" fmla="*/ 1285601 w 1665527"/>
                <a:gd name="connsiteY3" fmla="*/ 20204 h 1055101"/>
                <a:gd name="connsiteX4" fmla="*/ 1665527 w 1665527"/>
                <a:gd name="connsiteY4" fmla="*/ 932071 h 105510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33394 h 1067125"/>
                <a:gd name="connsiteX1" fmla="*/ 406344 w 1665527"/>
                <a:gd name="connsiteY1" fmla="*/ 12327 h 1067125"/>
                <a:gd name="connsiteX2" fmla="*/ 829690 w 1665527"/>
                <a:gd name="connsiteY2" fmla="*/ 1056270 h 1067125"/>
                <a:gd name="connsiteX3" fmla="*/ 1286407 w 1665527"/>
                <a:gd name="connsiteY3" fmla="*/ 1809 h 1067125"/>
                <a:gd name="connsiteX4" fmla="*/ 1665527 w 1665527"/>
                <a:gd name="connsiteY4" fmla="*/ 1067125 h 1067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5527" h="1067125">
                  <a:moveTo>
                    <a:pt x="0" y="1033394"/>
                  </a:moveTo>
                  <a:cubicBezTo>
                    <a:pt x="108211" y="865595"/>
                    <a:pt x="268062" y="8514"/>
                    <a:pt x="406344" y="12327"/>
                  </a:cubicBezTo>
                  <a:cubicBezTo>
                    <a:pt x="544626" y="16140"/>
                    <a:pt x="683013" y="1058023"/>
                    <a:pt x="829690" y="1056270"/>
                  </a:cubicBezTo>
                  <a:cubicBezTo>
                    <a:pt x="976367" y="1054517"/>
                    <a:pt x="1147101" y="0"/>
                    <a:pt x="1286407" y="1809"/>
                  </a:cubicBezTo>
                  <a:cubicBezTo>
                    <a:pt x="1425713" y="3618"/>
                    <a:pt x="1562404" y="945905"/>
                    <a:pt x="1665527" y="1067125"/>
                  </a:cubicBezTo>
                </a:path>
              </a:pathLst>
            </a:custGeom>
            <a:solidFill>
              <a:srgbClr val="D9D9D9"/>
            </a:solidFill>
            <a:ln w="19050" cap="flat" cmpd="sng" algn="ctr">
              <a:noFill/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>
                <a:solidFill>
                  <a:srgbClr val="000000"/>
                </a:solidFill>
                <a:latin typeface="Calibri Light" panose="020F0302020204030204" pitchFamily="34" charset="0"/>
                <a:ea typeface="ＭＳ Ｐゴシック" pitchFamily="-111" charset="-128"/>
                <a:cs typeface="ＭＳ Ｐゴシック" pitchFamily="-111" charset="-128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142999" y="3581400"/>
              <a:ext cx="2613007" cy="10969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>
                <a:solidFill>
                  <a:srgbClr val="FFFFFF"/>
                </a:solidFill>
                <a:latin typeface="Calibri Light" panose="020F0302020204030204" pitchFamily="34" charset="0"/>
                <a:ea typeface="ＭＳ Ｐゴシック" pitchFamily="-111" charset="-128"/>
                <a:cs typeface="ＭＳ Ｐゴシック" pitchFamily="-111" charset="-128"/>
              </a:endParaRPr>
            </a:p>
          </p:txBody>
        </p:sp>
        <p:sp>
          <p:nvSpPr>
            <p:cNvPr id="14365" name="TextBox 35"/>
            <p:cNvSpPr txBox="1">
              <a:spLocks noChangeArrowheads="1"/>
            </p:cNvSpPr>
            <p:nvPr/>
          </p:nvSpPr>
          <p:spPr bwMode="auto">
            <a:xfrm>
              <a:off x="3738799" y="6029980"/>
              <a:ext cx="2856575" cy="553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100" dirty="0">
                  <a:latin typeface="Calibri Light" panose="020F0302020204030204" pitchFamily="34" charset="0"/>
                </a:rPr>
                <a:t>Unused resources</a:t>
              </a:r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3070211" y="6105525"/>
              <a:ext cx="533396" cy="381000"/>
            </a:xfrm>
            <a:prstGeom prst="rect">
              <a:avLst/>
            </a:prstGeom>
            <a:solidFill>
              <a:srgbClr val="D9D9D9"/>
            </a:solidFill>
            <a:ln w="12700">
              <a:noFill/>
              <a:round/>
              <a:headEnd/>
              <a:tailEnd/>
            </a:ln>
            <a:effectLst>
              <a:outerShdw dist="25401" dir="2700000" rotWithShape="0">
                <a:srgbClr val="161645">
                  <a:alpha val="42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sz="1350" dirty="0">
                <a:solidFill>
                  <a:srgbClr val="FFFFFF"/>
                </a:solidFill>
                <a:latin typeface="Calibri Light" panose="020F0302020204030204" pitchFamily="34" charset="0"/>
                <a:ea typeface="ＭＳ Ｐゴシック" pitchFamily="-111" charset="-128"/>
                <a:cs typeface="ＭＳ Ｐゴシック" pitchFamily="-111" charset="-128"/>
              </a:endParaRPr>
            </a:p>
          </p:txBody>
        </p:sp>
      </p:grpSp>
      <p:sp>
        <p:nvSpPr>
          <p:cNvPr id="1433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Cloud Computing</a:t>
            </a:r>
          </a:p>
        </p:txBody>
      </p:sp>
      <p:sp>
        <p:nvSpPr>
          <p:cNvPr id="14340" name="Content Placeholder 2"/>
          <p:cNvSpPr txBox="1">
            <a:spLocks/>
          </p:cNvSpPr>
          <p:nvPr/>
        </p:nvSpPr>
        <p:spPr bwMode="auto">
          <a:xfrm>
            <a:off x="457199" y="1028700"/>
            <a:ext cx="8229599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ct val="20000"/>
              </a:spcBef>
            </a:pPr>
            <a:r>
              <a:rPr lang="it-IT" sz="2400" dirty="0">
                <a:latin typeface="Calibri Light" panose="020F0302020204030204" pitchFamily="34" charset="0"/>
              </a:rPr>
              <a:t>Flessibilità: un approvvigionamento statico tarato sui picchi spreca risorse, ma è necessario per soddisfare gli SLA*</a:t>
            </a:r>
          </a:p>
        </p:txBody>
      </p:sp>
      <p:sp>
        <p:nvSpPr>
          <p:cNvPr id="14341" name="TextBox 4"/>
          <p:cNvSpPr txBox="1">
            <a:spLocks noChangeArrowheads="1"/>
          </p:cNvSpPr>
          <p:nvPr/>
        </p:nvSpPr>
        <p:spPr bwMode="auto">
          <a:xfrm>
            <a:off x="2086674" y="3771902"/>
            <a:ext cx="1823834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350" dirty="0">
                <a:latin typeface="Calibri Light" panose="020F0302020204030204" pitchFamily="34" charset="0"/>
              </a:rPr>
              <a:t>“Statically provisioned”</a:t>
            </a:r>
            <a:br>
              <a:rPr lang="en-US" sz="1350" dirty="0">
                <a:latin typeface="Calibri Light" panose="020F0302020204030204" pitchFamily="34" charset="0"/>
              </a:rPr>
            </a:br>
            <a:r>
              <a:rPr lang="en-US" sz="1350" dirty="0">
                <a:latin typeface="Calibri Light" panose="020F0302020204030204" pitchFamily="34" charset="0"/>
              </a:rPr>
              <a:t> data center</a:t>
            </a:r>
          </a:p>
        </p:txBody>
      </p:sp>
      <p:sp>
        <p:nvSpPr>
          <p:cNvPr id="14342" name="TextBox 5"/>
          <p:cNvSpPr txBox="1">
            <a:spLocks noChangeArrowheads="1"/>
          </p:cNvSpPr>
          <p:nvPr/>
        </p:nvSpPr>
        <p:spPr bwMode="auto">
          <a:xfrm>
            <a:off x="5209619" y="3829052"/>
            <a:ext cx="1685847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350" dirty="0">
                <a:latin typeface="Calibri Light" panose="020F0302020204030204" pitchFamily="34" charset="0"/>
              </a:rPr>
              <a:t>“</a:t>
            </a:r>
            <a:r>
              <a:rPr lang="en-US" sz="1350" dirty="0">
                <a:solidFill>
                  <a:srgbClr val="0000FF"/>
                </a:solidFill>
                <a:latin typeface="Calibri Light" panose="020F0302020204030204" pitchFamily="34" charset="0"/>
              </a:rPr>
              <a:t>Virtual</a:t>
            </a:r>
            <a:r>
              <a:rPr lang="en-US" sz="1350" dirty="0">
                <a:latin typeface="Calibri Light" panose="020F0302020204030204" pitchFamily="34" charset="0"/>
              </a:rPr>
              <a:t>” data center </a:t>
            </a:r>
            <a:br>
              <a:rPr lang="en-US" sz="1350" dirty="0">
                <a:latin typeface="Calibri Light" panose="020F0302020204030204" pitchFamily="34" charset="0"/>
              </a:rPr>
            </a:br>
            <a:r>
              <a:rPr lang="en-US" sz="1350" dirty="0">
                <a:latin typeface="Calibri Light" panose="020F0302020204030204" pitchFamily="34" charset="0"/>
              </a:rPr>
              <a:t>in the cloud</a:t>
            </a:r>
          </a:p>
        </p:txBody>
      </p:sp>
      <p:grpSp>
        <p:nvGrpSpPr>
          <p:cNvPr id="3" name="Group 36"/>
          <p:cNvGrpSpPr>
            <a:grpSpLocks/>
          </p:cNvGrpSpPr>
          <p:nvPr/>
        </p:nvGrpSpPr>
        <p:grpSpPr bwMode="auto">
          <a:xfrm>
            <a:off x="1682354" y="2001441"/>
            <a:ext cx="2779155" cy="1852583"/>
            <a:chOff x="719863" y="3048794"/>
            <a:chExt cx="3781118" cy="2489531"/>
          </a:xfrm>
        </p:grpSpPr>
        <p:cxnSp>
          <p:nvCxnSpPr>
            <p:cNvPr id="10" name="Straight Arrow Connector 9"/>
            <p:cNvCxnSpPr/>
            <p:nvPr/>
          </p:nvCxnSpPr>
          <p:spPr>
            <a:xfrm rot="5400000" flipH="1" flipV="1">
              <a:off x="76273" y="4115172"/>
              <a:ext cx="2134375" cy="162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1142651" y="5181569"/>
              <a:ext cx="3124747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7" name="Freeform 16"/>
            <p:cNvSpPr/>
            <p:nvPr/>
          </p:nvSpPr>
          <p:spPr>
            <a:xfrm>
              <a:off x="1142651" y="3962383"/>
              <a:ext cx="2667941" cy="990389"/>
            </a:xfrm>
            <a:custGeom>
              <a:avLst/>
              <a:gdLst>
                <a:gd name="connsiteX0" fmla="*/ 0 w 1660819"/>
                <a:gd name="connsiteY0" fmla="*/ 902820 h 924531"/>
                <a:gd name="connsiteX1" fmla="*/ 401636 w 1660819"/>
                <a:gd name="connsiteY1" fmla="*/ 1809 h 924531"/>
                <a:gd name="connsiteX2" fmla="*/ 824982 w 1660819"/>
                <a:gd name="connsiteY2" fmla="*/ 913676 h 924531"/>
                <a:gd name="connsiteX3" fmla="*/ 1280893 w 1660819"/>
                <a:gd name="connsiteY3" fmla="*/ 12664 h 924531"/>
                <a:gd name="connsiteX4" fmla="*/ 1660819 w 1660819"/>
                <a:gd name="connsiteY4" fmla="*/ 924531 h 924531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26332 h 1071073"/>
                <a:gd name="connsiteX1" fmla="*/ 66939 w 1738896"/>
                <a:gd name="connsiteY1" fmla="*/ 917336 h 1071073"/>
                <a:gd name="connsiteX2" fmla="*/ 479713 w 1738896"/>
                <a:gd name="connsiteY2" fmla="*/ 25321 h 1071073"/>
                <a:gd name="connsiteX3" fmla="*/ 903059 w 1738896"/>
                <a:gd name="connsiteY3" fmla="*/ 1069264 h 1071073"/>
                <a:gd name="connsiteX4" fmla="*/ 1358970 w 1738896"/>
                <a:gd name="connsiteY4" fmla="*/ 36176 h 1071073"/>
                <a:gd name="connsiteX5" fmla="*/ 1738896 w 1738896"/>
                <a:gd name="connsiteY5" fmla="*/ 948043 h 1071073"/>
                <a:gd name="connsiteX0" fmla="*/ 78077 w 1738896"/>
                <a:gd name="connsiteY0" fmla="*/ 910360 h 1183608"/>
                <a:gd name="connsiteX1" fmla="*/ 66939 w 1738896"/>
                <a:gd name="connsiteY1" fmla="*/ 1033440 h 1183608"/>
                <a:gd name="connsiteX2" fmla="*/ 479713 w 1738896"/>
                <a:gd name="connsiteY2" fmla="*/ 9349 h 1183608"/>
                <a:gd name="connsiteX3" fmla="*/ 903059 w 1738896"/>
                <a:gd name="connsiteY3" fmla="*/ 1053292 h 1183608"/>
                <a:gd name="connsiteX4" fmla="*/ 1358970 w 1738896"/>
                <a:gd name="connsiteY4" fmla="*/ 20204 h 1183608"/>
                <a:gd name="connsiteX5" fmla="*/ 1738896 w 1738896"/>
                <a:gd name="connsiteY5" fmla="*/ 932071 h 1183608"/>
                <a:gd name="connsiteX0" fmla="*/ 78862 w 1739681"/>
                <a:gd name="connsiteY0" fmla="*/ 910360 h 1203618"/>
                <a:gd name="connsiteX1" fmla="*/ 74154 w 1739681"/>
                <a:gd name="connsiteY1" fmla="*/ 1030416 h 1203618"/>
                <a:gd name="connsiteX2" fmla="*/ 67724 w 1739681"/>
                <a:gd name="connsiteY2" fmla="*/ 1033440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785 w 1842150"/>
                <a:gd name="connsiteY0" fmla="*/ 1108474 h 1203618"/>
                <a:gd name="connsiteX1" fmla="*/ 176623 w 1842150"/>
                <a:gd name="connsiteY1" fmla="*/ 1030416 h 1203618"/>
                <a:gd name="connsiteX2" fmla="*/ 170193 w 1842150"/>
                <a:gd name="connsiteY2" fmla="*/ 1033440 h 1203618"/>
                <a:gd name="connsiteX3" fmla="*/ 582967 w 1842150"/>
                <a:gd name="connsiteY3" fmla="*/ 9349 h 1203618"/>
                <a:gd name="connsiteX4" fmla="*/ 1006313 w 1842150"/>
                <a:gd name="connsiteY4" fmla="*/ 1053292 h 1203618"/>
                <a:gd name="connsiteX5" fmla="*/ 1462224 w 1842150"/>
                <a:gd name="connsiteY5" fmla="*/ 20204 h 1203618"/>
                <a:gd name="connsiteX6" fmla="*/ 1842150 w 1842150"/>
                <a:gd name="connsiteY6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480498 w 1739681"/>
                <a:gd name="connsiteY2" fmla="*/ 9349 h 1203618"/>
                <a:gd name="connsiteX3" fmla="*/ 903844 w 1739681"/>
                <a:gd name="connsiteY3" fmla="*/ 1053292 h 1203618"/>
                <a:gd name="connsiteX4" fmla="*/ 1359755 w 1739681"/>
                <a:gd name="connsiteY4" fmla="*/ 20204 h 1203618"/>
                <a:gd name="connsiteX5" fmla="*/ 1739681 w 1739681"/>
                <a:gd name="connsiteY5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377249 w 1739681"/>
                <a:gd name="connsiteY2" fmla="*/ 1020643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0 w 1665527"/>
                <a:gd name="connsiteY0" fmla="*/ 1030416 h 1190821"/>
                <a:gd name="connsiteX1" fmla="*/ 303095 w 1665527"/>
                <a:gd name="connsiteY1" fmla="*/ 1020643 h 1190821"/>
                <a:gd name="connsiteX2" fmla="*/ 406344 w 1665527"/>
                <a:gd name="connsiteY2" fmla="*/ 9349 h 1190821"/>
                <a:gd name="connsiteX3" fmla="*/ 829690 w 1665527"/>
                <a:gd name="connsiteY3" fmla="*/ 1053292 h 1190821"/>
                <a:gd name="connsiteX4" fmla="*/ 1285601 w 1665527"/>
                <a:gd name="connsiteY4" fmla="*/ 20204 h 1190821"/>
                <a:gd name="connsiteX5" fmla="*/ 1665527 w 1665527"/>
                <a:gd name="connsiteY5" fmla="*/ 932071 h 1190821"/>
                <a:gd name="connsiteX0" fmla="*/ 0 w 1665527"/>
                <a:gd name="connsiteY0" fmla="*/ 1030416 h 1055101"/>
                <a:gd name="connsiteX1" fmla="*/ 406344 w 1665527"/>
                <a:gd name="connsiteY1" fmla="*/ 9349 h 1055101"/>
                <a:gd name="connsiteX2" fmla="*/ 829690 w 1665527"/>
                <a:gd name="connsiteY2" fmla="*/ 1053292 h 1055101"/>
                <a:gd name="connsiteX3" fmla="*/ 1285601 w 1665527"/>
                <a:gd name="connsiteY3" fmla="*/ 20204 h 1055101"/>
                <a:gd name="connsiteX4" fmla="*/ 1665527 w 1665527"/>
                <a:gd name="connsiteY4" fmla="*/ 932071 h 105510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33394 h 1067125"/>
                <a:gd name="connsiteX1" fmla="*/ 406344 w 1665527"/>
                <a:gd name="connsiteY1" fmla="*/ 12327 h 1067125"/>
                <a:gd name="connsiteX2" fmla="*/ 829690 w 1665527"/>
                <a:gd name="connsiteY2" fmla="*/ 1056270 h 1067125"/>
                <a:gd name="connsiteX3" fmla="*/ 1286407 w 1665527"/>
                <a:gd name="connsiteY3" fmla="*/ 1809 h 1067125"/>
                <a:gd name="connsiteX4" fmla="*/ 1665527 w 1665527"/>
                <a:gd name="connsiteY4" fmla="*/ 1067125 h 1067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5527" h="1067125">
                  <a:moveTo>
                    <a:pt x="0" y="1033394"/>
                  </a:moveTo>
                  <a:cubicBezTo>
                    <a:pt x="108211" y="865595"/>
                    <a:pt x="268062" y="8514"/>
                    <a:pt x="406344" y="12327"/>
                  </a:cubicBezTo>
                  <a:cubicBezTo>
                    <a:pt x="544626" y="16140"/>
                    <a:pt x="683013" y="1058023"/>
                    <a:pt x="829690" y="1056270"/>
                  </a:cubicBezTo>
                  <a:cubicBezTo>
                    <a:pt x="976367" y="1054517"/>
                    <a:pt x="1147101" y="0"/>
                    <a:pt x="1286407" y="1809"/>
                  </a:cubicBezTo>
                  <a:cubicBezTo>
                    <a:pt x="1425713" y="3618"/>
                    <a:pt x="1562404" y="945905"/>
                    <a:pt x="1665527" y="1067125"/>
                  </a:cubicBezTo>
                </a:path>
              </a:pathLst>
            </a:custGeom>
            <a:ln w="190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>
                <a:solidFill>
                  <a:srgbClr val="000000"/>
                </a:solidFill>
                <a:latin typeface="Calibri Light" panose="020F0302020204030204" pitchFamily="34" charset="0"/>
                <a:ea typeface="ＭＳ Ｐゴシック" pitchFamily="-111" charset="-128"/>
                <a:cs typeface="ＭＳ Ｐゴシック" pitchFamily="-111" charset="-128"/>
              </a:endParaRPr>
            </a:p>
          </p:txBody>
        </p:sp>
        <p:sp>
          <p:nvSpPr>
            <p:cNvPr id="14357" name="TextBox 17"/>
            <p:cNvSpPr txBox="1">
              <a:spLocks noChangeArrowheads="1"/>
            </p:cNvSpPr>
            <p:nvPr/>
          </p:nvSpPr>
          <p:spPr bwMode="auto">
            <a:xfrm>
              <a:off x="3530031" y="4232779"/>
              <a:ext cx="970950" cy="3722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62673"/>
                  </a:solidFill>
                  <a:latin typeface="Calibri Light" panose="020F0302020204030204" pitchFamily="34" charset="0"/>
                </a:rPr>
                <a:t>Demand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1142651" y="3815185"/>
              <a:ext cx="2744075" cy="1600"/>
            </a:xfrm>
            <a:prstGeom prst="straightConnector1">
              <a:avLst/>
            </a:prstGeom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4359" name="TextBox 19"/>
            <p:cNvSpPr txBox="1">
              <a:spLocks noChangeArrowheads="1"/>
            </p:cNvSpPr>
            <p:nvPr/>
          </p:nvSpPr>
          <p:spPr bwMode="auto">
            <a:xfrm>
              <a:off x="3517755" y="3477181"/>
              <a:ext cx="973131" cy="3722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  <a:latin typeface="Calibri Light" panose="020F0302020204030204" pitchFamily="34" charset="0"/>
                </a:rPr>
                <a:t>Capacity</a:t>
              </a:r>
            </a:p>
          </p:txBody>
        </p:sp>
        <p:sp>
          <p:nvSpPr>
            <p:cNvPr id="14360" name="TextBox 22"/>
            <p:cNvSpPr txBox="1">
              <a:spLocks noChangeArrowheads="1"/>
            </p:cNvSpPr>
            <p:nvPr/>
          </p:nvSpPr>
          <p:spPr bwMode="auto">
            <a:xfrm>
              <a:off x="2421422" y="5181600"/>
              <a:ext cx="648172" cy="356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125" dirty="0">
                  <a:latin typeface="Calibri Light" panose="020F0302020204030204" pitchFamily="34" charset="0"/>
                </a:rPr>
                <a:t>Time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19863" y="3681854"/>
              <a:ext cx="486783" cy="875874"/>
            </a:xfrm>
            <a:prstGeom prst="rect">
              <a:avLst/>
            </a:prstGeom>
            <a:noFill/>
          </p:spPr>
          <p:txBody>
            <a:bodyPr vert="vert270" wrap="none">
              <a:spAutoFit/>
            </a:bodyPr>
            <a:lstStyle/>
            <a:p>
              <a:pPr algn="ctr">
                <a:defRPr/>
              </a:pPr>
              <a:r>
                <a:rPr lang="en-US" sz="1125" dirty="0">
                  <a:latin typeface="Calibri Light" panose="020F0302020204030204" pitchFamily="34" charset="0"/>
                  <a:ea typeface="ＭＳ Ｐゴシック" pitchFamily="-110" charset="-128"/>
                  <a:cs typeface="ＭＳ Ｐゴシック" pitchFamily="-110" charset="-128"/>
                </a:rPr>
                <a:t>Machines</a:t>
              </a:r>
            </a:p>
          </p:txBody>
        </p:sp>
      </p:grpSp>
      <p:grpSp>
        <p:nvGrpSpPr>
          <p:cNvPr id="4" name="Group 37"/>
          <p:cNvGrpSpPr>
            <a:grpSpLocks/>
          </p:cNvGrpSpPr>
          <p:nvPr/>
        </p:nvGrpSpPr>
        <p:grpSpPr bwMode="auto">
          <a:xfrm>
            <a:off x="4798219" y="2000250"/>
            <a:ext cx="2863690" cy="1853617"/>
            <a:chOff x="4876283" y="3048001"/>
            <a:chExt cx="3891892" cy="2489298"/>
          </a:xfrm>
        </p:grpSpPr>
        <p:cxnSp>
          <p:nvCxnSpPr>
            <p:cNvPr id="26" name="Straight Arrow Connector 25"/>
            <p:cNvCxnSpPr/>
            <p:nvPr/>
          </p:nvCxnSpPr>
          <p:spPr>
            <a:xfrm rot="16200000" flipV="1">
              <a:off x="4118852" y="4111257"/>
              <a:ext cx="2132984" cy="6472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5188581" y="5179387"/>
              <a:ext cx="3124583" cy="1598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8" name="Freeform 27"/>
            <p:cNvSpPr/>
            <p:nvPr/>
          </p:nvSpPr>
          <p:spPr>
            <a:xfrm>
              <a:off x="5188581" y="3960996"/>
              <a:ext cx="2668274" cy="991342"/>
            </a:xfrm>
            <a:custGeom>
              <a:avLst/>
              <a:gdLst>
                <a:gd name="connsiteX0" fmla="*/ 0 w 1660819"/>
                <a:gd name="connsiteY0" fmla="*/ 902820 h 924531"/>
                <a:gd name="connsiteX1" fmla="*/ 401636 w 1660819"/>
                <a:gd name="connsiteY1" fmla="*/ 1809 h 924531"/>
                <a:gd name="connsiteX2" fmla="*/ 824982 w 1660819"/>
                <a:gd name="connsiteY2" fmla="*/ 913676 h 924531"/>
                <a:gd name="connsiteX3" fmla="*/ 1280893 w 1660819"/>
                <a:gd name="connsiteY3" fmla="*/ 12664 h 924531"/>
                <a:gd name="connsiteX4" fmla="*/ 1660819 w 1660819"/>
                <a:gd name="connsiteY4" fmla="*/ 924531 h 924531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26332 h 1071073"/>
                <a:gd name="connsiteX1" fmla="*/ 66939 w 1738896"/>
                <a:gd name="connsiteY1" fmla="*/ 917336 h 1071073"/>
                <a:gd name="connsiteX2" fmla="*/ 479713 w 1738896"/>
                <a:gd name="connsiteY2" fmla="*/ 25321 h 1071073"/>
                <a:gd name="connsiteX3" fmla="*/ 903059 w 1738896"/>
                <a:gd name="connsiteY3" fmla="*/ 1069264 h 1071073"/>
                <a:gd name="connsiteX4" fmla="*/ 1358970 w 1738896"/>
                <a:gd name="connsiteY4" fmla="*/ 36176 h 1071073"/>
                <a:gd name="connsiteX5" fmla="*/ 1738896 w 1738896"/>
                <a:gd name="connsiteY5" fmla="*/ 948043 h 1071073"/>
                <a:gd name="connsiteX0" fmla="*/ 78077 w 1738896"/>
                <a:gd name="connsiteY0" fmla="*/ 910360 h 1183608"/>
                <a:gd name="connsiteX1" fmla="*/ 66939 w 1738896"/>
                <a:gd name="connsiteY1" fmla="*/ 1033440 h 1183608"/>
                <a:gd name="connsiteX2" fmla="*/ 479713 w 1738896"/>
                <a:gd name="connsiteY2" fmla="*/ 9349 h 1183608"/>
                <a:gd name="connsiteX3" fmla="*/ 903059 w 1738896"/>
                <a:gd name="connsiteY3" fmla="*/ 1053292 h 1183608"/>
                <a:gd name="connsiteX4" fmla="*/ 1358970 w 1738896"/>
                <a:gd name="connsiteY4" fmla="*/ 20204 h 1183608"/>
                <a:gd name="connsiteX5" fmla="*/ 1738896 w 1738896"/>
                <a:gd name="connsiteY5" fmla="*/ 932071 h 1183608"/>
                <a:gd name="connsiteX0" fmla="*/ 78862 w 1739681"/>
                <a:gd name="connsiteY0" fmla="*/ 910360 h 1203618"/>
                <a:gd name="connsiteX1" fmla="*/ 74154 w 1739681"/>
                <a:gd name="connsiteY1" fmla="*/ 1030416 h 1203618"/>
                <a:gd name="connsiteX2" fmla="*/ 67724 w 1739681"/>
                <a:gd name="connsiteY2" fmla="*/ 1033440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785 w 1842150"/>
                <a:gd name="connsiteY0" fmla="*/ 1108474 h 1203618"/>
                <a:gd name="connsiteX1" fmla="*/ 176623 w 1842150"/>
                <a:gd name="connsiteY1" fmla="*/ 1030416 h 1203618"/>
                <a:gd name="connsiteX2" fmla="*/ 170193 w 1842150"/>
                <a:gd name="connsiteY2" fmla="*/ 1033440 h 1203618"/>
                <a:gd name="connsiteX3" fmla="*/ 582967 w 1842150"/>
                <a:gd name="connsiteY3" fmla="*/ 9349 h 1203618"/>
                <a:gd name="connsiteX4" fmla="*/ 1006313 w 1842150"/>
                <a:gd name="connsiteY4" fmla="*/ 1053292 h 1203618"/>
                <a:gd name="connsiteX5" fmla="*/ 1462224 w 1842150"/>
                <a:gd name="connsiteY5" fmla="*/ 20204 h 1203618"/>
                <a:gd name="connsiteX6" fmla="*/ 1842150 w 1842150"/>
                <a:gd name="connsiteY6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480498 w 1739681"/>
                <a:gd name="connsiteY2" fmla="*/ 9349 h 1203618"/>
                <a:gd name="connsiteX3" fmla="*/ 903844 w 1739681"/>
                <a:gd name="connsiteY3" fmla="*/ 1053292 h 1203618"/>
                <a:gd name="connsiteX4" fmla="*/ 1359755 w 1739681"/>
                <a:gd name="connsiteY4" fmla="*/ 20204 h 1203618"/>
                <a:gd name="connsiteX5" fmla="*/ 1739681 w 1739681"/>
                <a:gd name="connsiteY5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377249 w 1739681"/>
                <a:gd name="connsiteY2" fmla="*/ 1020643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0 w 1665527"/>
                <a:gd name="connsiteY0" fmla="*/ 1030416 h 1190821"/>
                <a:gd name="connsiteX1" fmla="*/ 303095 w 1665527"/>
                <a:gd name="connsiteY1" fmla="*/ 1020643 h 1190821"/>
                <a:gd name="connsiteX2" fmla="*/ 406344 w 1665527"/>
                <a:gd name="connsiteY2" fmla="*/ 9349 h 1190821"/>
                <a:gd name="connsiteX3" fmla="*/ 829690 w 1665527"/>
                <a:gd name="connsiteY3" fmla="*/ 1053292 h 1190821"/>
                <a:gd name="connsiteX4" fmla="*/ 1285601 w 1665527"/>
                <a:gd name="connsiteY4" fmla="*/ 20204 h 1190821"/>
                <a:gd name="connsiteX5" fmla="*/ 1665527 w 1665527"/>
                <a:gd name="connsiteY5" fmla="*/ 932071 h 1190821"/>
                <a:gd name="connsiteX0" fmla="*/ 0 w 1665527"/>
                <a:gd name="connsiteY0" fmla="*/ 1030416 h 1055101"/>
                <a:gd name="connsiteX1" fmla="*/ 406344 w 1665527"/>
                <a:gd name="connsiteY1" fmla="*/ 9349 h 1055101"/>
                <a:gd name="connsiteX2" fmla="*/ 829690 w 1665527"/>
                <a:gd name="connsiteY2" fmla="*/ 1053292 h 1055101"/>
                <a:gd name="connsiteX3" fmla="*/ 1285601 w 1665527"/>
                <a:gd name="connsiteY3" fmla="*/ 20204 h 1055101"/>
                <a:gd name="connsiteX4" fmla="*/ 1665527 w 1665527"/>
                <a:gd name="connsiteY4" fmla="*/ 932071 h 105510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33394 h 1067125"/>
                <a:gd name="connsiteX1" fmla="*/ 406344 w 1665527"/>
                <a:gd name="connsiteY1" fmla="*/ 12327 h 1067125"/>
                <a:gd name="connsiteX2" fmla="*/ 829690 w 1665527"/>
                <a:gd name="connsiteY2" fmla="*/ 1056270 h 1067125"/>
                <a:gd name="connsiteX3" fmla="*/ 1286407 w 1665527"/>
                <a:gd name="connsiteY3" fmla="*/ 1809 h 1067125"/>
                <a:gd name="connsiteX4" fmla="*/ 1665527 w 1665527"/>
                <a:gd name="connsiteY4" fmla="*/ 1067125 h 1067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5527" h="1067125">
                  <a:moveTo>
                    <a:pt x="0" y="1033394"/>
                  </a:moveTo>
                  <a:cubicBezTo>
                    <a:pt x="108211" y="865595"/>
                    <a:pt x="268062" y="8514"/>
                    <a:pt x="406344" y="12327"/>
                  </a:cubicBezTo>
                  <a:cubicBezTo>
                    <a:pt x="544626" y="16140"/>
                    <a:pt x="683013" y="1058023"/>
                    <a:pt x="829690" y="1056270"/>
                  </a:cubicBezTo>
                  <a:cubicBezTo>
                    <a:pt x="976367" y="1054517"/>
                    <a:pt x="1147101" y="0"/>
                    <a:pt x="1286407" y="1809"/>
                  </a:cubicBezTo>
                  <a:cubicBezTo>
                    <a:pt x="1425713" y="3618"/>
                    <a:pt x="1562404" y="945905"/>
                    <a:pt x="1665527" y="1067125"/>
                  </a:cubicBezTo>
                </a:path>
              </a:pathLst>
            </a:custGeom>
            <a:ln w="190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>
                <a:solidFill>
                  <a:srgbClr val="000000"/>
                </a:solidFill>
                <a:latin typeface="Calibri Light" panose="020F0302020204030204" pitchFamily="34" charset="0"/>
                <a:ea typeface="ＭＳ Ｐゴシック" pitchFamily="-111" charset="-128"/>
                <a:cs typeface="ＭＳ Ｐゴシック" pitchFamily="-111" charset="-128"/>
              </a:endParaRPr>
            </a:p>
          </p:txBody>
        </p:sp>
        <p:sp>
          <p:nvSpPr>
            <p:cNvPr id="14349" name="TextBox 28"/>
            <p:cNvSpPr txBox="1">
              <a:spLocks noChangeArrowheads="1"/>
            </p:cNvSpPr>
            <p:nvPr/>
          </p:nvSpPr>
          <p:spPr bwMode="auto">
            <a:xfrm>
              <a:off x="7798281" y="4766860"/>
              <a:ext cx="969894" cy="3719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62673"/>
                  </a:solidFill>
                  <a:latin typeface="Calibri Light" panose="020F0302020204030204" pitchFamily="34" charset="0"/>
                </a:rPr>
                <a:t>Demand</a:t>
              </a:r>
            </a:p>
          </p:txBody>
        </p:sp>
        <p:sp>
          <p:nvSpPr>
            <p:cNvPr id="14350" name="TextBox 30"/>
            <p:cNvSpPr txBox="1">
              <a:spLocks noChangeArrowheads="1"/>
            </p:cNvSpPr>
            <p:nvPr/>
          </p:nvSpPr>
          <p:spPr bwMode="auto">
            <a:xfrm>
              <a:off x="7758590" y="4190999"/>
              <a:ext cx="972073" cy="3719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  <a:latin typeface="Calibri Light" panose="020F0302020204030204" pitchFamily="34" charset="0"/>
                </a:rPr>
                <a:t>Capacity</a:t>
              </a:r>
            </a:p>
          </p:txBody>
        </p:sp>
        <p:sp>
          <p:nvSpPr>
            <p:cNvPr id="14351" name="TextBox 31"/>
            <p:cNvSpPr txBox="1">
              <a:spLocks noChangeArrowheads="1"/>
            </p:cNvSpPr>
            <p:nvPr/>
          </p:nvSpPr>
          <p:spPr bwMode="auto">
            <a:xfrm>
              <a:off x="6468015" y="5180806"/>
              <a:ext cx="647467" cy="3564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125" dirty="0">
                  <a:latin typeface="Calibri Light" panose="020F0302020204030204" pitchFamily="34" charset="0"/>
                </a:rPr>
                <a:t>Time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 rot="5400000">
              <a:off x="4715324" y="3678689"/>
              <a:ext cx="480491" cy="158574"/>
            </a:xfrm>
            <a:prstGeom prst="rect">
              <a:avLst/>
            </a:prstGeom>
            <a:noFill/>
          </p:spPr>
          <p:txBody>
            <a:bodyPr vert="vert270">
              <a:spAutoFit/>
            </a:bodyPr>
            <a:lstStyle/>
            <a:p>
              <a:pPr algn="ctr">
                <a:defRPr/>
              </a:pPr>
              <a:r>
                <a:rPr lang="en-US" sz="1125" dirty="0">
                  <a:solidFill>
                    <a:srgbClr val="0000FF"/>
                  </a:solidFill>
                  <a:latin typeface="Calibri Light" panose="020F0302020204030204" pitchFamily="34" charset="0"/>
                  <a:ea typeface="ＭＳ Ｐゴシック" pitchFamily="-110" charset="-128"/>
                  <a:cs typeface="ＭＳ Ｐゴシック" pitchFamily="-110" charset="-128"/>
                </a:rPr>
                <a:t>$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5182109" y="3810695"/>
              <a:ext cx="2666656" cy="912994"/>
            </a:xfrm>
            <a:custGeom>
              <a:avLst/>
              <a:gdLst>
                <a:gd name="connsiteX0" fmla="*/ 0 w 1660819"/>
                <a:gd name="connsiteY0" fmla="*/ 902820 h 924531"/>
                <a:gd name="connsiteX1" fmla="*/ 401636 w 1660819"/>
                <a:gd name="connsiteY1" fmla="*/ 1809 h 924531"/>
                <a:gd name="connsiteX2" fmla="*/ 824982 w 1660819"/>
                <a:gd name="connsiteY2" fmla="*/ 913676 h 924531"/>
                <a:gd name="connsiteX3" fmla="*/ 1280893 w 1660819"/>
                <a:gd name="connsiteY3" fmla="*/ 12664 h 924531"/>
                <a:gd name="connsiteX4" fmla="*/ 1660819 w 1660819"/>
                <a:gd name="connsiteY4" fmla="*/ 924531 h 924531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26332 h 1071073"/>
                <a:gd name="connsiteX1" fmla="*/ 66939 w 1738896"/>
                <a:gd name="connsiteY1" fmla="*/ 917336 h 1071073"/>
                <a:gd name="connsiteX2" fmla="*/ 479713 w 1738896"/>
                <a:gd name="connsiteY2" fmla="*/ 25321 h 1071073"/>
                <a:gd name="connsiteX3" fmla="*/ 903059 w 1738896"/>
                <a:gd name="connsiteY3" fmla="*/ 1069264 h 1071073"/>
                <a:gd name="connsiteX4" fmla="*/ 1358970 w 1738896"/>
                <a:gd name="connsiteY4" fmla="*/ 36176 h 1071073"/>
                <a:gd name="connsiteX5" fmla="*/ 1738896 w 1738896"/>
                <a:gd name="connsiteY5" fmla="*/ 948043 h 1071073"/>
                <a:gd name="connsiteX0" fmla="*/ 78077 w 1738896"/>
                <a:gd name="connsiteY0" fmla="*/ 910360 h 1183608"/>
                <a:gd name="connsiteX1" fmla="*/ 66939 w 1738896"/>
                <a:gd name="connsiteY1" fmla="*/ 1033440 h 1183608"/>
                <a:gd name="connsiteX2" fmla="*/ 479713 w 1738896"/>
                <a:gd name="connsiteY2" fmla="*/ 9349 h 1183608"/>
                <a:gd name="connsiteX3" fmla="*/ 903059 w 1738896"/>
                <a:gd name="connsiteY3" fmla="*/ 1053292 h 1183608"/>
                <a:gd name="connsiteX4" fmla="*/ 1358970 w 1738896"/>
                <a:gd name="connsiteY4" fmla="*/ 20204 h 1183608"/>
                <a:gd name="connsiteX5" fmla="*/ 1738896 w 1738896"/>
                <a:gd name="connsiteY5" fmla="*/ 932071 h 1183608"/>
                <a:gd name="connsiteX0" fmla="*/ 78862 w 1739681"/>
                <a:gd name="connsiteY0" fmla="*/ 910360 h 1203618"/>
                <a:gd name="connsiteX1" fmla="*/ 74154 w 1739681"/>
                <a:gd name="connsiteY1" fmla="*/ 1030416 h 1203618"/>
                <a:gd name="connsiteX2" fmla="*/ 67724 w 1739681"/>
                <a:gd name="connsiteY2" fmla="*/ 1033440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785 w 1842150"/>
                <a:gd name="connsiteY0" fmla="*/ 1108474 h 1203618"/>
                <a:gd name="connsiteX1" fmla="*/ 176623 w 1842150"/>
                <a:gd name="connsiteY1" fmla="*/ 1030416 h 1203618"/>
                <a:gd name="connsiteX2" fmla="*/ 170193 w 1842150"/>
                <a:gd name="connsiteY2" fmla="*/ 1033440 h 1203618"/>
                <a:gd name="connsiteX3" fmla="*/ 582967 w 1842150"/>
                <a:gd name="connsiteY3" fmla="*/ 9349 h 1203618"/>
                <a:gd name="connsiteX4" fmla="*/ 1006313 w 1842150"/>
                <a:gd name="connsiteY4" fmla="*/ 1053292 h 1203618"/>
                <a:gd name="connsiteX5" fmla="*/ 1462224 w 1842150"/>
                <a:gd name="connsiteY5" fmla="*/ 20204 h 1203618"/>
                <a:gd name="connsiteX6" fmla="*/ 1842150 w 1842150"/>
                <a:gd name="connsiteY6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480498 w 1739681"/>
                <a:gd name="connsiteY2" fmla="*/ 9349 h 1203618"/>
                <a:gd name="connsiteX3" fmla="*/ 903844 w 1739681"/>
                <a:gd name="connsiteY3" fmla="*/ 1053292 h 1203618"/>
                <a:gd name="connsiteX4" fmla="*/ 1359755 w 1739681"/>
                <a:gd name="connsiteY4" fmla="*/ 20204 h 1203618"/>
                <a:gd name="connsiteX5" fmla="*/ 1739681 w 1739681"/>
                <a:gd name="connsiteY5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377249 w 1739681"/>
                <a:gd name="connsiteY2" fmla="*/ 1020643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0 w 1665527"/>
                <a:gd name="connsiteY0" fmla="*/ 1030416 h 1190821"/>
                <a:gd name="connsiteX1" fmla="*/ 303095 w 1665527"/>
                <a:gd name="connsiteY1" fmla="*/ 1020643 h 1190821"/>
                <a:gd name="connsiteX2" fmla="*/ 406344 w 1665527"/>
                <a:gd name="connsiteY2" fmla="*/ 9349 h 1190821"/>
                <a:gd name="connsiteX3" fmla="*/ 829690 w 1665527"/>
                <a:gd name="connsiteY3" fmla="*/ 1053292 h 1190821"/>
                <a:gd name="connsiteX4" fmla="*/ 1285601 w 1665527"/>
                <a:gd name="connsiteY4" fmla="*/ 20204 h 1190821"/>
                <a:gd name="connsiteX5" fmla="*/ 1665527 w 1665527"/>
                <a:gd name="connsiteY5" fmla="*/ 932071 h 1190821"/>
                <a:gd name="connsiteX0" fmla="*/ 0 w 1665527"/>
                <a:gd name="connsiteY0" fmla="*/ 1030416 h 1055101"/>
                <a:gd name="connsiteX1" fmla="*/ 406344 w 1665527"/>
                <a:gd name="connsiteY1" fmla="*/ 9349 h 1055101"/>
                <a:gd name="connsiteX2" fmla="*/ 829690 w 1665527"/>
                <a:gd name="connsiteY2" fmla="*/ 1053292 h 1055101"/>
                <a:gd name="connsiteX3" fmla="*/ 1285601 w 1665527"/>
                <a:gd name="connsiteY3" fmla="*/ 20204 h 1055101"/>
                <a:gd name="connsiteX4" fmla="*/ 1665527 w 1665527"/>
                <a:gd name="connsiteY4" fmla="*/ 932071 h 105510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33394 h 1067125"/>
                <a:gd name="connsiteX1" fmla="*/ 406344 w 1665527"/>
                <a:gd name="connsiteY1" fmla="*/ 12327 h 1067125"/>
                <a:gd name="connsiteX2" fmla="*/ 829690 w 1665527"/>
                <a:gd name="connsiteY2" fmla="*/ 1056270 h 1067125"/>
                <a:gd name="connsiteX3" fmla="*/ 1286407 w 1665527"/>
                <a:gd name="connsiteY3" fmla="*/ 1809 h 1067125"/>
                <a:gd name="connsiteX4" fmla="*/ 1665527 w 1665527"/>
                <a:gd name="connsiteY4" fmla="*/ 1067125 h 1067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5527" h="1067125">
                  <a:moveTo>
                    <a:pt x="0" y="1033394"/>
                  </a:moveTo>
                  <a:cubicBezTo>
                    <a:pt x="108211" y="865595"/>
                    <a:pt x="268062" y="8514"/>
                    <a:pt x="406344" y="12327"/>
                  </a:cubicBezTo>
                  <a:cubicBezTo>
                    <a:pt x="544626" y="16140"/>
                    <a:pt x="683013" y="1058023"/>
                    <a:pt x="829690" y="1056270"/>
                  </a:cubicBezTo>
                  <a:cubicBezTo>
                    <a:pt x="976367" y="1054517"/>
                    <a:pt x="1147101" y="0"/>
                    <a:pt x="1286407" y="1809"/>
                  </a:cubicBezTo>
                  <a:cubicBezTo>
                    <a:pt x="1425713" y="3618"/>
                    <a:pt x="1562404" y="945905"/>
                    <a:pt x="1665527" y="1067125"/>
                  </a:cubicBez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>
                <a:solidFill>
                  <a:srgbClr val="000000"/>
                </a:solidFill>
                <a:latin typeface="Calibri Light" panose="020F0302020204030204" pitchFamily="34" charset="0"/>
                <a:ea typeface="ＭＳ Ｐゴシック" pitchFamily="-111" charset="-128"/>
                <a:cs typeface="ＭＳ Ｐゴシック" pitchFamily="-111" charset="-128"/>
              </a:endParaRPr>
            </a:p>
          </p:txBody>
        </p:sp>
      </p:grpSp>
      <p:sp>
        <p:nvSpPr>
          <p:cNvPr id="14345" name="Slide Number Placeholder 30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BC09AA-0D8A-4C95-8B92-8E6534BCEDAE}" type="slidenum">
              <a:rPr lang="en-US">
                <a:ea typeface="ＭＳ Ｐゴシック" pitchFamily="34" charset="-128"/>
              </a:rPr>
              <a:pPr/>
              <a:t>78</a:t>
            </a:fld>
            <a:endParaRPr lang="en-US">
              <a:ea typeface="ＭＳ Ｐゴシック" pitchFamily="34" charset="-128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13149A0-EB8C-4E0A-C147-7712643B7792}"/>
              </a:ext>
            </a:extLst>
          </p:cNvPr>
          <p:cNvSpPr txBox="1"/>
          <p:nvPr/>
        </p:nvSpPr>
        <p:spPr>
          <a:xfrm>
            <a:off x="457197" y="4870346"/>
            <a:ext cx="411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SLA = Service Level Agreement (</a:t>
            </a:r>
            <a:r>
              <a:rPr lang="en-US" sz="1200" dirty="0" err="1"/>
              <a:t>Accordi</a:t>
            </a:r>
            <a:r>
              <a:rPr lang="en-US" sz="1200" dirty="0"/>
              <a:t> </a:t>
            </a:r>
            <a:r>
              <a:rPr lang="en-US" sz="1200" dirty="0" err="1"/>
              <a:t>sul</a:t>
            </a:r>
            <a:r>
              <a:rPr lang="en-US" sz="1200" dirty="0"/>
              <a:t> </a:t>
            </a:r>
            <a:r>
              <a:rPr lang="en-US" sz="1200" dirty="0" err="1"/>
              <a:t>livello</a:t>
            </a:r>
            <a:r>
              <a:rPr lang="en-US" sz="1200" dirty="0"/>
              <a:t> di </a:t>
            </a:r>
            <a:r>
              <a:rPr lang="en-US" sz="1200" dirty="0" err="1"/>
              <a:t>servizio</a:t>
            </a:r>
            <a:r>
              <a:rPr lang="en-US" sz="12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86096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 bwMode="auto">
          <a:xfrm>
            <a:off x="2146699" y="2286002"/>
            <a:ext cx="1959769" cy="12227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>
              <a:solidFill>
                <a:srgbClr val="FFFFFF"/>
              </a:solidFill>
              <a:latin typeface="Calibri Light" panose="020F0302020204030204" pitchFamily="34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15363" name="TextBox 36"/>
          <p:cNvSpPr txBox="1">
            <a:spLocks noChangeArrowheads="1"/>
          </p:cNvSpPr>
          <p:nvPr/>
        </p:nvSpPr>
        <p:spPr bwMode="auto">
          <a:xfrm>
            <a:off x="5367677" y="2202656"/>
            <a:ext cx="2142446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100" dirty="0">
                <a:latin typeface="Calibri Light" panose="020F0302020204030204" pitchFamily="34" charset="0"/>
              </a:rPr>
              <a:t>Unused resources</a:t>
            </a:r>
          </a:p>
        </p:txBody>
      </p: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4866085" y="2259806"/>
            <a:ext cx="400050" cy="285750"/>
          </a:xfrm>
          <a:prstGeom prst="rect">
            <a:avLst/>
          </a:prstGeom>
          <a:solidFill>
            <a:srgbClr val="D9D9D9"/>
          </a:solidFill>
          <a:ln w="12700">
            <a:noFill/>
            <a:round/>
            <a:headEnd/>
            <a:tailEnd/>
          </a:ln>
          <a:effectLst>
            <a:outerShdw dist="25401" dir="2700000" rotWithShape="0">
              <a:srgbClr val="161645">
                <a:alpha val="42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350" dirty="0">
              <a:solidFill>
                <a:srgbClr val="FFFFFF"/>
              </a:solidFill>
              <a:latin typeface="Calibri Light" panose="020F0302020204030204" pitchFamily="34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153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ea typeface="ＭＳ Ｐゴシック" pitchFamily="34" charset="-128"/>
              </a:rPr>
              <a:t>Rischi di sovradimensionamento</a:t>
            </a:r>
          </a:p>
        </p:txBody>
      </p:sp>
      <p:sp>
        <p:nvSpPr>
          <p:cNvPr id="15366" name="Content Placeholder 2"/>
          <p:cNvSpPr txBox="1">
            <a:spLocks/>
          </p:cNvSpPr>
          <p:nvPr/>
        </p:nvSpPr>
        <p:spPr bwMode="auto">
          <a:xfrm>
            <a:off x="457199" y="1085850"/>
            <a:ext cx="8229599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ct val="20000"/>
              </a:spcBef>
            </a:pPr>
            <a:r>
              <a:rPr lang="it-IT" sz="2400" dirty="0">
                <a:latin typeface="Calibri Light" panose="020F0302020204030204" pitchFamily="34" charset="0"/>
              </a:rPr>
              <a:t>Sottoutilizzo (e quindi spreco) di risorse se le predizioni sul picco sono troppo ottimistiche</a:t>
            </a:r>
          </a:p>
        </p:txBody>
      </p:sp>
      <p:sp>
        <p:nvSpPr>
          <p:cNvPr id="15367" name="TextBox 4"/>
          <p:cNvSpPr txBox="1">
            <a:spLocks noChangeArrowheads="1"/>
          </p:cNvSpPr>
          <p:nvPr/>
        </p:nvSpPr>
        <p:spPr bwMode="auto">
          <a:xfrm>
            <a:off x="2521525" y="4054078"/>
            <a:ext cx="1416093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350" dirty="0">
                <a:latin typeface="Calibri Light" panose="020F0302020204030204" pitchFamily="34" charset="0"/>
              </a:rPr>
              <a:t>Static data center</a:t>
            </a:r>
          </a:p>
        </p:txBody>
      </p:sp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1828800" y="2031208"/>
            <a:ext cx="2779155" cy="1933569"/>
            <a:chOff x="719863" y="2939763"/>
            <a:chExt cx="3781117" cy="2598595"/>
          </a:xfrm>
        </p:grpSpPr>
        <p:cxnSp>
          <p:nvCxnSpPr>
            <p:cNvPr id="10" name="Straight Arrow Connector 9"/>
            <p:cNvCxnSpPr/>
            <p:nvPr/>
          </p:nvCxnSpPr>
          <p:spPr>
            <a:xfrm rot="5400000" flipH="1" flipV="1">
              <a:off x="76178" y="4115046"/>
              <a:ext cx="2134568" cy="1619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1142652" y="5181540"/>
              <a:ext cx="3124745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7" name="Freeform 16"/>
            <p:cNvSpPr/>
            <p:nvPr/>
          </p:nvSpPr>
          <p:spPr>
            <a:xfrm>
              <a:off x="1142652" y="3962244"/>
              <a:ext cx="2667939" cy="990477"/>
            </a:xfrm>
            <a:custGeom>
              <a:avLst/>
              <a:gdLst>
                <a:gd name="connsiteX0" fmla="*/ 0 w 1660819"/>
                <a:gd name="connsiteY0" fmla="*/ 902820 h 924531"/>
                <a:gd name="connsiteX1" fmla="*/ 401636 w 1660819"/>
                <a:gd name="connsiteY1" fmla="*/ 1809 h 924531"/>
                <a:gd name="connsiteX2" fmla="*/ 824982 w 1660819"/>
                <a:gd name="connsiteY2" fmla="*/ 913676 h 924531"/>
                <a:gd name="connsiteX3" fmla="*/ 1280893 w 1660819"/>
                <a:gd name="connsiteY3" fmla="*/ 12664 h 924531"/>
                <a:gd name="connsiteX4" fmla="*/ 1660819 w 1660819"/>
                <a:gd name="connsiteY4" fmla="*/ 924531 h 924531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26332 h 1071073"/>
                <a:gd name="connsiteX1" fmla="*/ 66939 w 1738896"/>
                <a:gd name="connsiteY1" fmla="*/ 917336 h 1071073"/>
                <a:gd name="connsiteX2" fmla="*/ 479713 w 1738896"/>
                <a:gd name="connsiteY2" fmla="*/ 25321 h 1071073"/>
                <a:gd name="connsiteX3" fmla="*/ 903059 w 1738896"/>
                <a:gd name="connsiteY3" fmla="*/ 1069264 h 1071073"/>
                <a:gd name="connsiteX4" fmla="*/ 1358970 w 1738896"/>
                <a:gd name="connsiteY4" fmla="*/ 36176 h 1071073"/>
                <a:gd name="connsiteX5" fmla="*/ 1738896 w 1738896"/>
                <a:gd name="connsiteY5" fmla="*/ 948043 h 1071073"/>
                <a:gd name="connsiteX0" fmla="*/ 78077 w 1738896"/>
                <a:gd name="connsiteY0" fmla="*/ 910360 h 1183608"/>
                <a:gd name="connsiteX1" fmla="*/ 66939 w 1738896"/>
                <a:gd name="connsiteY1" fmla="*/ 1033440 h 1183608"/>
                <a:gd name="connsiteX2" fmla="*/ 479713 w 1738896"/>
                <a:gd name="connsiteY2" fmla="*/ 9349 h 1183608"/>
                <a:gd name="connsiteX3" fmla="*/ 903059 w 1738896"/>
                <a:gd name="connsiteY3" fmla="*/ 1053292 h 1183608"/>
                <a:gd name="connsiteX4" fmla="*/ 1358970 w 1738896"/>
                <a:gd name="connsiteY4" fmla="*/ 20204 h 1183608"/>
                <a:gd name="connsiteX5" fmla="*/ 1738896 w 1738896"/>
                <a:gd name="connsiteY5" fmla="*/ 932071 h 1183608"/>
                <a:gd name="connsiteX0" fmla="*/ 78862 w 1739681"/>
                <a:gd name="connsiteY0" fmla="*/ 910360 h 1203618"/>
                <a:gd name="connsiteX1" fmla="*/ 74154 w 1739681"/>
                <a:gd name="connsiteY1" fmla="*/ 1030416 h 1203618"/>
                <a:gd name="connsiteX2" fmla="*/ 67724 w 1739681"/>
                <a:gd name="connsiteY2" fmla="*/ 1033440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785 w 1842150"/>
                <a:gd name="connsiteY0" fmla="*/ 1108474 h 1203618"/>
                <a:gd name="connsiteX1" fmla="*/ 176623 w 1842150"/>
                <a:gd name="connsiteY1" fmla="*/ 1030416 h 1203618"/>
                <a:gd name="connsiteX2" fmla="*/ 170193 w 1842150"/>
                <a:gd name="connsiteY2" fmla="*/ 1033440 h 1203618"/>
                <a:gd name="connsiteX3" fmla="*/ 582967 w 1842150"/>
                <a:gd name="connsiteY3" fmla="*/ 9349 h 1203618"/>
                <a:gd name="connsiteX4" fmla="*/ 1006313 w 1842150"/>
                <a:gd name="connsiteY4" fmla="*/ 1053292 h 1203618"/>
                <a:gd name="connsiteX5" fmla="*/ 1462224 w 1842150"/>
                <a:gd name="connsiteY5" fmla="*/ 20204 h 1203618"/>
                <a:gd name="connsiteX6" fmla="*/ 1842150 w 1842150"/>
                <a:gd name="connsiteY6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480498 w 1739681"/>
                <a:gd name="connsiteY2" fmla="*/ 9349 h 1203618"/>
                <a:gd name="connsiteX3" fmla="*/ 903844 w 1739681"/>
                <a:gd name="connsiteY3" fmla="*/ 1053292 h 1203618"/>
                <a:gd name="connsiteX4" fmla="*/ 1359755 w 1739681"/>
                <a:gd name="connsiteY4" fmla="*/ 20204 h 1203618"/>
                <a:gd name="connsiteX5" fmla="*/ 1739681 w 1739681"/>
                <a:gd name="connsiteY5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377249 w 1739681"/>
                <a:gd name="connsiteY2" fmla="*/ 1020643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0 w 1665527"/>
                <a:gd name="connsiteY0" fmla="*/ 1030416 h 1190821"/>
                <a:gd name="connsiteX1" fmla="*/ 303095 w 1665527"/>
                <a:gd name="connsiteY1" fmla="*/ 1020643 h 1190821"/>
                <a:gd name="connsiteX2" fmla="*/ 406344 w 1665527"/>
                <a:gd name="connsiteY2" fmla="*/ 9349 h 1190821"/>
                <a:gd name="connsiteX3" fmla="*/ 829690 w 1665527"/>
                <a:gd name="connsiteY3" fmla="*/ 1053292 h 1190821"/>
                <a:gd name="connsiteX4" fmla="*/ 1285601 w 1665527"/>
                <a:gd name="connsiteY4" fmla="*/ 20204 h 1190821"/>
                <a:gd name="connsiteX5" fmla="*/ 1665527 w 1665527"/>
                <a:gd name="connsiteY5" fmla="*/ 932071 h 1190821"/>
                <a:gd name="connsiteX0" fmla="*/ 0 w 1665527"/>
                <a:gd name="connsiteY0" fmla="*/ 1030416 h 1055101"/>
                <a:gd name="connsiteX1" fmla="*/ 406344 w 1665527"/>
                <a:gd name="connsiteY1" fmla="*/ 9349 h 1055101"/>
                <a:gd name="connsiteX2" fmla="*/ 829690 w 1665527"/>
                <a:gd name="connsiteY2" fmla="*/ 1053292 h 1055101"/>
                <a:gd name="connsiteX3" fmla="*/ 1285601 w 1665527"/>
                <a:gd name="connsiteY3" fmla="*/ 20204 h 1055101"/>
                <a:gd name="connsiteX4" fmla="*/ 1665527 w 1665527"/>
                <a:gd name="connsiteY4" fmla="*/ 932071 h 105510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33394 h 1067125"/>
                <a:gd name="connsiteX1" fmla="*/ 406344 w 1665527"/>
                <a:gd name="connsiteY1" fmla="*/ 12327 h 1067125"/>
                <a:gd name="connsiteX2" fmla="*/ 829690 w 1665527"/>
                <a:gd name="connsiteY2" fmla="*/ 1056270 h 1067125"/>
                <a:gd name="connsiteX3" fmla="*/ 1286407 w 1665527"/>
                <a:gd name="connsiteY3" fmla="*/ 1809 h 1067125"/>
                <a:gd name="connsiteX4" fmla="*/ 1665527 w 1665527"/>
                <a:gd name="connsiteY4" fmla="*/ 1067125 h 1067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5527" h="1067125">
                  <a:moveTo>
                    <a:pt x="0" y="1033394"/>
                  </a:moveTo>
                  <a:cubicBezTo>
                    <a:pt x="108211" y="865595"/>
                    <a:pt x="268062" y="8514"/>
                    <a:pt x="406344" y="12327"/>
                  </a:cubicBezTo>
                  <a:cubicBezTo>
                    <a:pt x="544626" y="16140"/>
                    <a:pt x="683013" y="1058023"/>
                    <a:pt x="829690" y="1056270"/>
                  </a:cubicBezTo>
                  <a:cubicBezTo>
                    <a:pt x="976367" y="1054517"/>
                    <a:pt x="1147101" y="0"/>
                    <a:pt x="1286407" y="1809"/>
                  </a:cubicBezTo>
                  <a:cubicBezTo>
                    <a:pt x="1425713" y="3618"/>
                    <a:pt x="1562404" y="945905"/>
                    <a:pt x="1665527" y="1067125"/>
                  </a:cubicBezTo>
                </a:path>
              </a:pathLst>
            </a:custGeom>
            <a:ln w="190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>
                <a:solidFill>
                  <a:srgbClr val="000000"/>
                </a:solidFill>
                <a:latin typeface="Calibri Light" panose="020F0302020204030204" pitchFamily="34" charset="0"/>
                <a:ea typeface="ＭＳ Ｐゴシック" pitchFamily="-111" charset="-128"/>
                <a:cs typeface="ＭＳ Ｐゴシック" pitchFamily="-111" charset="-128"/>
              </a:endParaRPr>
            </a:p>
          </p:txBody>
        </p:sp>
        <p:sp>
          <p:nvSpPr>
            <p:cNvPr id="15373" name="TextBox 17"/>
            <p:cNvSpPr txBox="1">
              <a:spLocks noChangeArrowheads="1"/>
            </p:cNvSpPr>
            <p:nvPr/>
          </p:nvSpPr>
          <p:spPr bwMode="auto">
            <a:xfrm>
              <a:off x="3530030" y="4232666"/>
              <a:ext cx="970950" cy="372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62673"/>
                  </a:solidFill>
                  <a:latin typeface="Calibri Light" panose="020F0302020204030204" pitchFamily="34" charset="0"/>
                </a:rPr>
                <a:t>Demand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1142652" y="3277390"/>
              <a:ext cx="2744074" cy="1600"/>
            </a:xfrm>
            <a:prstGeom prst="straightConnector1">
              <a:avLst/>
            </a:prstGeom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5375" name="TextBox 19"/>
            <p:cNvSpPr txBox="1">
              <a:spLocks noChangeArrowheads="1"/>
            </p:cNvSpPr>
            <p:nvPr/>
          </p:nvSpPr>
          <p:spPr bwMode="auto">
            <a:xfrm>
              <a:off x="3517753" y="2939763"/>
              <a:ext cx="973131" cy="372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  <a:latin typeface="Calibri Light" panose="020F0302020204030204" pitchFamily="34" charset="0"/>
                </a:rPr>
                <a:t>Capacity</a:t>
              </a:r>
            </a:p>
          </p:txBody>
        </p:sp>
        <p:sp>
          <p:nvSpPr>
            <p:cNvPr id="15376" name="TextBox 22"/>
            <p:cNvSpPr txBox="1">
              <a:spLocks noChangeArrowheads="1"/>
            </p:cNvSpPr>
            <p:nvPr/>
          </p:nvSpPr>
          <p:spPr bwMode="auto">
            <a:xfrm>
              <a:off x="2421422" y="5181600"/>
              <a:ext cx="648172" cy="3567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125" dirty="0">
                  <a:latin typeface="Calibri Light" panose="020F0302020204030204" pitchFamily="34" charset="0"/>
                </a:rPr>
                <a:t>Time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19863" y="3704760"/>
              <a:ext cx="486783" cy="919041"/>
            </a:xfrm>
            <a:prstGeom prst="rect">
              <a:avLst/>
            </a:prstGeom>
            <a:noFill/>
          </p:spPr>
          <p:txBody>
            <a:bodyPr vert="vert270" wrap="none">
              <a:spAutoFit/>
            </a:bodyPr>
            <a:lstStyle/>
            <a:p>
              <a:pPr algn="ctr">
                <a:defRPr/>
              </a:pPr>
              <a:r>
                <a:rPr lang="en-US" sz="1125" dirty="0">
                  <a:latin typeface="Calibri Light" panose="020F0302020204030204" pitchFamily="34" charset="0"/>
                  <a:ea typeface="ＭＳ Ｐゴシック" pitchFamily="-110" charset="-128"/>
                  <a:cs typeface="ＭＳ Ｐゴシック" pitchFamily="-110" charset="-128"/>
                </a:rPr>
                <a:t>Resources</a:t>
              </a:r>
            </a:p>
          </p:txBody>
        </p:sp>
      </p:grpSp>
      <p:sp>
        <p:nvSpPr>
          <p:cNvPr id="15369" name="Slide Number Placeholder 19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98C9884-E8E9-49A4-AD95-AC0ED86B68AD}" type="slidenum">
              <a:rPr lang="en-US">
                <a:ea typeface="ＭＳ Ｐゴシック" pitchFamily="34" charset="-128"/>
              </a:rPr>
              <a:pPr/>
              <a:t>79</a:t>
            </a:fld>
            <a:endParaRPr 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7698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2D7686-F4A4-6343-B538-B1ABA8172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funziona una richiesta Web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6959C7-6B64-1540-BEB8-D2C0DD9B8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L’utente fa una richiesta attraverso il client (un browser)</a:t>
            </a:r>
          </a:p>
          <a:p>
            <a:endParaRPr lang="it-IT" dirty="0"/>
          </a:p>
        </p:txBody>
      </p:sp>
      <p:sp>
        <p:nvSpPr>
          <p:cNvPr id="24" name="AutoShape 4" descr="Waterfox - Free &amp; Open Web Browser">
            <a:extLst>
              <a:ext uri="{FF2B5EF4-FFF2-40B4-BE49-F238E27FC236}">
                <a16:creationId xmlns:a16="http://schemas.microsoft.com/office/drawing/2014/main" id="{C5614A1C-EC05-FA49-A39A-0507A87296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86275" y="2486025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it-IT" sz="1013" dirty="0">
              <a:latin typeface="Calibri Light" panose="020F0302020204030204" pitchFamily="34" charset="0"/>
            </a:endParaRPr>
          </a:p>
        </p:txBody>
      </p:sp>
      <p:sp>
        <p:nvSpPr>
          <p:cNvPr id="38" name="AutoShape 6" descr="Waterfox - Free &amp; Open Web Browser">
            <a:extLst>
              <a:ext uri="{FF2B5EF4-FFF2-40B4-BE49-F238E27FC236}">
                <a16:creationId xmlns:a16="http://schemas.microsoft.com/office/drawing/2014/main" id="{960D6562-1CB3-444B-9BC9-38839522DC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it-IT" sz="1013" dirty="0">
              <a:latin typeface="Calibri Light" panose="020F0302020204030204" pitchFamily="34" charset="0"/>
            </a:endParaRP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B0A10A63-14CA-524F-A1A1-9B26EEDDCCE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3656" y="2904611"/>
            <a:ext cx="2056573" cy="1212869"/>
          </a:xfrm>
          <a:prstGeom prst="rect">
            <a:avLst/>
          </a:prstGeom>
        </p:spPr>
      </p:pic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3E6F7E9C-D463-8E46-B7BD-73674F3A16DC}"/>
              </a:ext>
            </a:extLst>
          </p:cNvPr>
          <p:cNvSpPr txBox="1"/>
          <p:nvPr/>
        </p:nvSpPr>
        <p:spPr>
          <a:xfrm>
            <a:off x="3119189" y="3019378"/>
            <a:ext cx="1335622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88" dirty="0">
                <a:latin typeface="Calibri Light" panose="020F0302020204030204" pitchFamily="34" charset="0"/>
                <a:hlinkClick r:id="rId3"/>
              </a:rPr>
              <a:t>http://uniroma3.it/didattica</a:t>
            </a:r>
            <a:endParaRPr lang="it-IT" sz="788" dirty="0">
              <a:latin typeface="Calibri Light" panose="020F0302020204030204" pitchFamily="34" charset="0"/>
            </a:endParaRPr>
          </a:p>
          <a:p>
            <a:endParaRPr lang="it-IT" sz="788" dirty="0">
              <a:latin typeface="Calibri Light" panose="020F0302020204030204" pitchFamily="34" charset="0"/>
            </a:endParaRPr>
          </a:p>
          <a:p>
            <a:endParaRPr lang="it-IT" sz="788" dirty="0">
              <a:latin typeface="Calibri Light" panose="020F0302020204030204" pitchFamily="34" charset="0"/>
            </a:endParaRPr>
          </a:p>
        </p:txBody>
      </p: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A1D22AA1-59CB-8C4D-9176-436907E1DD31}"/>
              </a:ext>
            </a:extLst>
          </p:cNvPr>
          <p:cNvCxnSpPr/>
          <p:nvPr/>
        </p:nvCxnSpPr>
        <p:spPr>
          <a:xfrm flipV="1">
            <a:off x="2616409" y="3225564"/>
            <a:ext cx="313281" cy="8812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Google Shape;298;p40">
            <a:extLst>
              <a:ext uri="{FF2B5EF4-FFF2-40B4-BE49-F238E27FC236}">
                <a16:creationId xmlns:a16="http://schemas.microsoft.com/office/drawing/2014/main" id="{897B8821-4A9E-553A-49C6-DA2879E9FA37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53765" y="3019378"/>
            <a:ext cx="909450" cy="117045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" name="Google Shape;301;p40">
            <a:extLst>
              <a:ext uri="{FF2B5EF4-FFF2-40B4-BE49-F238E27FC236}">
                <a16:creationId xmlns:a16="http://schemas.microsoft.com/office/drawing/2014/main" id="{19273121-CBCD-AEF3-D4D9-58142E4C7F03}"/>
              </a:ext>
            </a:extLst>
          </p:cNvPr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693" y="1793118"/>
            <a:ext cx="1900143" cy="19001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21862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ea typeface="ＭＳ Ｐゴシック" pitchFamily="34" charset="-128"/>
              </a:rPr>
              <a:t>Rischi di sottodimensionamento</a:t>
            </a:r>
          </a:p>
        </p:txBody>
      </p:sp>
      <p:sp>
        <p:nvSpPr>
          <p:cNvPr id="16387" name="Content Placeholder 2"/>
          <p:cNvSpPr txBox="1">
            <a:spLocks/>
          </p:cNvSpPr>
          <p:nvPr/>
        </p:nvSpPr>
        <p:spPr bwMode="auto">
          <a:xfrm>
            <a:off x="1485900" y="857250"/>
            <a:ext cx="6286500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57175" indent="-257175" eaLnBrk="0" hangingPunct="0">
              <a:spcBef>
                <a:spcPct val="20000"/>
              </a:spcBef>
            </a:pPr>
            <a:endParaRPr lang="it-IT" sz="2400" dirty="0">
              <a:latin typeface="Calibri Light" panose="020F0302020204030204" pitchFamily="34" charset="0"/>
            </a:endParaRPr>
          </a:p>
        </p:txBody>
      </p:sp>
      <p:sp>
        <p:nvSpPr>
          <p:cNvPr id="16388" name="TextBox 5"/>
          <p:cNvSpPr txBox="1">
            <a:spLocks noChangeArrowheads="1"/>
          </p:cNvSpPr>
          <p:nvPr/>
        </p:nvSpPr>
        <p:spPr bwMode="auto">
          <a:xfrm>
            <a:off x="5623560" y="2786063"/>
            <a:ext cx="1185389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Calibri Light" panose="020F0302020204030204" pitchFamily="34" charset="0"/>
              </a:rPr>
              <a:t>Lost revenue</a:t>
            </a:r>
          </a:p>
        </p:txBody>
      </p:sp>
      <p:sp>
        <p:nvSpPr>
          <p:cNvPr id="16389" name="TextBox 24"/>
          <p:cNvSpPr txBox="1">
            <a:spLocks noChangeArrowheads="1"/>
          </p:cNvSpPr>
          <p:nvPr/>
        </p:nvSpPr>
        <p:spPr bwMode="auto">
          <a:xfrm>
            <a:off x="5734734" y="4557713"/>
            <a:ext cx="958276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Calibri Light" panose="020F0302020204030204" pitchFamily="34" charset="0"/>
              </a:rPr>
              <a:t>Lost users</a:t>
            </a:r>
          </a:p>
        </p:txBody>
      </p:sp>
      <p:sp>
        <p:nvSpPr>
          <p:cNvPr id="84" name="Up Arrow 83"/>
          <p:cNvSpPr/>
          <p:nvPr/>
        </p:nvSpPr>
        <p:spPr>
          <a:xfrm rot="3513410">
            <a:off x="4283274" y="1957985"/>
            <a:ext cx="571500" cy="715565"/>
          </a:xfrm>
          <a:prstGeom prst="up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350" dirty="0">
              <a:solidFill>
                <a:srgbClr val="000000"/>
              </a:solidFill>
              <a:latin typeface="Calibri Light" panose="020F0302020204030204" pitchFamily="34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86" name="Up Arrow 85"/>
          <p:cNvSpPr/>
          <p:nvPr/>
        </p:nvSpPr>
        <p:spPr>
          <a:xfrm rot="6949103">
            <a:off x="4277321" y="2798564"/>
            <a:ext cx="571500" cy="715566"/>
          </a:xfrm>
          <a:prstGeom prst="up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350" dirty="0">
              <a:solidFill>
                <a:srgbClr val="000000"/>
              </a:solidFill>
              <a:latin typeface="Calibri Light" panose="020F0302020204030204" pitchFamily="34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grpSp>
        <p:nvGrpSpPr>
          <p:cNvPr id="2" name="Group 62"/>
          <p:cNvGrpSpPr>
            <a:grpSpLocks/>
          </p:cNvGrpSpPr>
          <p:nvPr/>
        </p:nvGrpSpPr>
        <p:grpSpPr bwMode="auto">
          <a:xfrm>
            <a:off x="4841083" y="3086102"/>
            <a:ext cx="3154612" cy="1536866"/>
            <a:chOff x="1143000" y="2362201"/>
            <a:chExt cx="6382841" cy="3109530"/>
          </a:xfrm>
        </p:grpSpPr>
        <p:sp>
          <p:nvSpPr>
            <p:cNvPr id="47" name="Freeform 46"/>
            <p:cNvSpPr/>
            <p:nvPr/>
          </p:nvSpPr>
          <p:spPr>
            <a:xfrm>
              <a:off x="1663352" y="2909041"/>
              <a:ext cx="4581984" cy="1370711"/>
            </a:xfrm>
            <a:custGeom>
              <a:avLst/>
              <a:gdLst>
                <a:gd name="connsiteX0" fmla="*/ 0 w 4800600"/>
                <a:gd name="connsiteY0" fmla="*/ 1746955 h 1761066"/>
                <a:gd name="connsiteX1" fmla="*/ 702734 w 4800600"/>
                <a:gd name="connsiteY1" fmla="*/ 104422 h 1761066"/>
                <a:gd name="connsiteX2" fmla="*/ 1608667 w 4800600"/>
                <a:gd name="connsiteY2" fmla="*/ 1738488 h 1761066"/>
                <a:gd name="connsiteX3" fmla="*/ 2396067 w 4800600"/>
                <a:gd name="connsiteY3" fmla="*/ 87488 h 1761066"/>
                <a:gd name="connsiteX4" fmla="*/ 3200400 w 4800600"/>
                <a:gd name="connsiteY4" fmla="*/ 1746955 h 1761066"/>
                <a:gd name="connsiteX5" fmla="*/ 4030134 w 4800600"/>
                <a:gd name="connsiteY5" fmla="*/ 2822 h 1761066"/>
                <a:gd name="connsiteX6" fmla="*/ 4800600 w 4800600"/>
                <a:gd name="connsiteY6" fmla="*/ 1730022 h 1761066"/>
                <a:gd name="connsiteX0" fmla="*/ 0 w 4800600"/>
                <a:gd name="connsiteY0" fmla="*/ 1746955 h 1761066"/>
                <a:gd name="connsiteX1" fmla="*/ 778934 w 4800600"/>
                <a:gd name="connsiteY1" fmla="*/ 104422 h 1761066"/>
                <a:gd name="connsiteX2" fmla="*/ 1608667 w 4800600"/>
                <a:gd name="connsiteY2" fmla="*/ 1738488 h 1761066"/>
                <a:gd name="connsiteX3" fmla="*/ 2396067 w 4800600"/>
                <a:gd name="connsiteY3" fmla="*/ 87488 h 1761066"/>
                <a:gd name="connsiteX4" fmla="*/ 3200400 w 4800600"/>
                <a:gd name="connsiteY4" fmla="*/ 1746955 h 1761066"/>
                <a:gd name="connsiteX5" fmla="*/ 4030134 w 4800600"/>
                <a:gd name="connsiteY5" fmla="*/ 2822 h 1761066"/>
                <a:gd name="connsiteX6" fmla="*/ 4800600 w 4800600"/>
                <a:gd name="connsiteY6" fmla="*/ 1730022 h 1761066"/>
                <a:gd name="connsiteX0" fmla="*/ 0 w 4800600"/>
                <a:gd name="connsiteY0" fmla="*/ 1746955 h 1761066"/>
                <a:gd name="connsiteX1" fmla="*/ 778934 w 4800600"/>
                <a:gd name="connsiteY1" fmla="*/ 104422 h 1761066"/>
                <a:gd name="connsiteX2" fmla="*/ 1608667 w 4800600"/>
                <a:gd name="connsiteY2" fmla="*/ 1738488 h 1761066"/>
                <a:gd name="connsiteX3" fmla="*/ 2396067 w 4800600"/>
                <a:gd name="connsiteY3" fmla="*/ 87488 h 1761066"/>
                <a:gd name="connsiteX4" fmla="*/ 3200400 w 4800600"/>
                <a:gd name="connsiteY4" fmla="*/ 1746955 h 1761066"/>
                <a:gd name="connsiteX5" fmla="*/ 4030134 w 4800600"/>
                <a:gd name="connsiteY5" fmla="*/ 2822 h 1761066"/>
                <a:gd name="connsiteX6" fmla="*/ 4800600 w 4800600"/>
                <a:gd name="connsiteY6" fmla="*/ 1730022 h 1761066"/>
                <a:gd name="connsiteX0" fmla="*/ 0 w 4800600"/>
                <a:gd name="connsiteY0" fmla="*/ 1746955 h 1761066"/>
                <a:gd name="connsiteX1" fmla="*/ 778934 w 4800600"/>
                <a:gd name="connsiteY1" fmla="*/ 104422 h 1761066"/>
                <a:gd name="connsiteX2" fmla="*/ 1608667 w 4800600"/>
                <a:gd name="connsiteY2" fmla="*/ 1738488 h 1761066"/>
                <a:gd name="connsiteX3" fmla="*/ 2396067 w 4800600"/>
                <a:gd name="connsiteY3" fmla="*/ 87488 h 1761066"/>
                <a:gd name="connsiteX4" fmla="*/ 3200400 w 4800600"/>
                <a:gd name="connsiteY4" fmla="*/ 1746955 h 1761066"/>
                <a:gd name="connsiteX5" fmla="*/ 4030134 w 4800600"/>
                <a:gd name="connsiteY5" fmla="*/ 2822 h 1761066"/>
                <a:gd name="connsiteX6" fmla="*/ 4800600 w 4800600"/>
                <a:gd name="connsiteY6" fmla="*/ 1730022 h 1761066"/>
                <a:gd name="connsiteX0" fmla="*/ 0 w 4800600"/>
                <a:gd name="connsiteY0" fmla="*/ 1746955 h 1761066"/>
                <a:gd name="connsiteX1" fmla="*/ 778934 w 4800600"/>
                <a:gd name="connsiteY1" fmla="*/ 104422 h 1761066"/>
                <a:gd name="connsiteX2" fmla="*/ 1608667 w 4800600"/>
                <a:gd name="connsiteY2" fmla="*/ 1738488 h 1761066"/>
                <a:gd name="connsiteX3" fmla="*/ 2396067 w 4800600"/>
                <a:gd name="connsiteY3" fmla="*/ 87488 h 1761066"/>
                <a:gd name="connsiteX4" fmla="*/ 3200400 w 4800600"/>
                <a:gd name="connsiteY4" fmla="*/ 1746955 h 1761066"/>
                <a:gd name="connsiteX5" fmla="*/ 4030134 w 4800600"/>
                <a:gd name="connsiteY5" fmla="*/ 2822 h 1761066"/>
                <a:gd name="connsiteX6" fmla="*/ 4800600 w 4800600"/>
                <a:gd name="connsiteY6" fmla="*/ 1730022 h 1761066"/>
                <a:gd name="connsiteX0" fmla="*/ 0 w 4800600"/>
                <a:gd name="connsiteY0" fmla="*/ 1746955 h 1761066"/>
                <a:gd name="connsiteX1" fmla="*/ 778934 w 4800600"/>
                <a:gd name="connsiteY1" fmla="*/ 104422 h 1761066"/>
                <a:gd name="connsiteX2" fmla="*/ 1608667 w 4800600"/>
                <a:gd name="connsiteY2" fmla="*/ 1738488 h 1761066"/>
                <a:gd name="connsiteX3" fmla="*/ 2396067 w 4800600"/>
                <a:gd name="connsiteY3" fmla="*/ 87488 h 1761066"/>
                <a:gd name="connsiteX4" fmla="*/ 3200400 w 4800600"/>
                <a:gd name="connsiteY4" fmla="*/ 1746955 h 1761066"/>
                <a:gd name="connsiteX5" fmla="*/ 4030134 w 4800600"/>
                <a:gd name="connsiteY5" fmla="*/ 2822 h 1761066"/>
                <a:gd name="connsiteX6" fmla="*/ 4800600 w 4800600"/>
                <a:gd name="connsiteY6" fmla="*/ 1730022 h 1761066"/>
                <a:gd name="connsiteX0" fmla="*/ 0 w 4800600"/>
                <a:gd name="connsiteY0" fmla="*/ 1746955 h 1761066"/>
                <a:gd name="connsiteX1" fmla="*/ 778934 w 4800600"/>
                <a:gd name="connsiteY1" fmla="*/ 104422 h 1761066"/>
                <a:gd name="connsiteX2" fmla="*/ 1608667 w 4800600"/>
                <a:gd name="connsiteY2" fmla="*/ 1738488 h 1761066"/>
                <a:gd name="connsiteX3" fmla="*/ 2396067 w 4800600"/>
                <a:gd name="connsiteY3" fmla="*/ 87488 h 1761066"/>
                <a:gd name="connsiteX4" fmla="*/ 3200400 w 4800600"/>
                <a:gd name="connsiteY4" fmla="*/ 1746955 h 1761066"/>
                <a:gd name="connsiteX5" fmla="*/ 4030134 w 4800600"/>
                <a:gd name="connsiteY5" fmla="*/ 2822 h 1761066"/>
                <a:gd name="connsiteX6" fmla="*/ 4800600 w 4800600"/>
                <a:gd name="connsiteY6" fmla="*/ 1730022 h 1761066"/>
                <a:gd name="connsiteX0" fmla="*/ 0 w 4800600"/>
                <a:gd name="connsiteY0" fmla="*/ 1746955 h 1762477"/>
                <a:gd name="connsiteX1" fmla="*/ 778934 w 4800600"/>
                <a:gd name="connsiteY1" fmla="*/ 104422 h 1762477"/>
                <a:gd name="connsiteX2" fmla="*/ 1608667 w 4800600"/>
                <a:gd name="connsiteY2" fmla="*/ 1738488 h 1762477"/>
                <a:gd name="connsiteX3" fmla="*/ 2404940 w 4800600"/>
                <a:gd name="connsiteY3" fmla="*/ 95954 h 1762477"/>
                <a:gd name="connsiteX4" fmla="*/ 3200400 w 4800600"/>
                <a:gd name="connsiteY4" fmla="*/ 1746955 h 1762477"/>
                <a:gd name="connsiteX5" fmla="*/ 4030134 w 4800600"/>
                <a:gd name="connsiteY5" fmla="*/ 2822 h 1762477"/>
                <a:gd name="connsiteX6" fmla="*/ 4800600 w 4800600"/>
                <a:gd name="connsiteY6" fmla="*/ 1730022 h 1762477"/>
                <a:gd name="connsiteX0" fmla="*/ 0 w 4800600"/>
                <a:gd name="connsiteY0" fmla="*/ 1670755 h 1673577"/>
                <a:gd name="connsiteX1" fmla="*/ 778934 w 4800600"/>
                <a:gd name="connsiteY1" fmla="*/ 28222 h 1673577"/>
                <a:gd name="connsiteX2" fmla="*/ 1608667 w 4800600"/>
                <a:gd name="connsiteY2" fmla="*/ 1662288 h 1673577"/>
                <a:gd name="connsiteX3" fmla="*/ 2404940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78934 w 4800600"/>
                <a:gd name="connsiteY1" fmla="*/ 28222 h 1673577"/>
                <a:gd name="connsiteX2" fmla="*/ 1608667 w 4800600"/>
                <a:gd name="connsiteY2" fmla="*/ 1662288 h 1673577"/>
                <a:gd name="connsiteX3" fmla="*/ 2404940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78934 w 4800600"/>
                <a:gd name="connsiteY1" fmla="*/ 48926 h 1673577"/>
                <a:gd name="connsiteX2" fmla="*/ 1608667 w 4800600"/>
                <a:gd name="connsiteY2" fmla="*/ 1662288 h 1673577"/>
                <a:gd name="connsiteX3" fmla="*/ 2404940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96681 w 4800600"/>
                <a:gd name="connsiteY1" fmla="*/ 28221 h 1673577"/>
                <a:gd name="connsiteX2" fmla="*/ 1608667 w 4800600"/>
                <a:gd name="connsiteY2" fmla="*/ 1662288 h 1673577"/>
                <a:gd name="connsiteX3" fmla="*/ 2404940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96681 w 4800600"/>
                <a:gd name="connsiteY1" fmla="*/ 28221 h 1673577"/>
                <a:gd name="connsiteX2" fmla="*/ 1608667 w 4800600"/>
                <a:gd name="connsiteY2" fmla="*/ 1662288 h 1673577"/>
                <a:gd name="connsiteX3" fmla="*/ 2404940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96681 w 4800600"/>
                <a:gd name="connsiteY1" fmla="*/ 28221 h 1673577"/>
                <a:gd name="connsiteX2" fmla="*/ 1608667 w 4800600"/>
                <a:gd name="connsiteY2" fmla="*/ 1662288 h 1673577"/>
                <a:gd name="connsiteX3" fmla="*/ 2404940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96681 w 4800600"/>
                <a:gd name="connsiteY1" fmla="*/ 28221 h 1673577"/>
                <a:gd name="connsiteX2" fmla="*/ 1608667 w 4800600"/>
                <a:gd name="connsiteY2" fmla="*/ 1662288 h 1673577"/>
                <a:gd name="connsiteX3" fmla="*/ 2404940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96681 w 4800600"/>
                <a:gd name="connsiteY1" fmla="*/ 7517 h 1673577"/>
                <a:gd name="connsiteX2" fmla="*/ 1608667 w 4800600"/>
                <a:gd name="connsiteY2" fmla="*/ 1662288 h 1673577"/>
                <a:gd name="connsiteX3" fmla="*/ 2404940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96681 w 4800600"/>
                <a:gd name="connsiteY1" fmla="*/ 7517 h 1673577"/>
                <a:gd name="connsiteX2" fmla="*/ 1608667 w 4800600"/>
                <a:gd name="connsiteY2" fmla="*/ 1662288 h 1673577"/>
                <a:gd name="connsiteX3" fmla="*/ 2413813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96681 w 4800600"/>
                <a:gd name="connsiteY1" fmla="*/ 7517 h 1673577"/>
                <a:gd name="connsiteX2" fmla="*/ 1608667 w 4800600"/>
                <a:gd name="connsiteY2" fmla="*/ 1662288 h 1673577"/>
                <a:gd name="connsiteX3" fmla="*/ 2413813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96681 w 4800600"/>
                <a:gd name="connsiteY1" fmla="*/ 7517 h 1673577"/>
                <a:gd name="connsiteX2" fmla="*/ 1608667 w 4800600"/>
                <a:gd name="connsiteY2" fmla="*/ 1662288 h 1673577"/>
                <a:gd name="connsiteX3" fmla="*/ 2404939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96681 w 4800600"/>
                <a:gd name="connsiteY1" fmla="*/ 7517 h 1673577"/>
                <a:gd name="connsiteX2" fmla="*/ 1608667 w 4800600"/>
                <a:gd name="connsiteY2" fmla="*/ 1662288 h 1673577"/>
                <a:gd name="connsiteX3" fmla="*/ 2404939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1851"/>
                <a:gd name="connsiteX1" fmla="*/ 796681 w 4800600"/>
                <a:gd name="connsiteY1" fmla="*/ 7517 h 1671851"/>
                <a:gd name="connsiteX2" fmla="*/ 1608667 w 4800600"/>
                <a:gd name="connsiteY2" fmla="*/ 1662288 h 1671851"/>
                <a:gd name="connsiteX3" fmla="*/ 2387192 w 4800600"/>
                <a:gd name="connsiteY3" fmla="*/ 9401 h 1671851"/>
                <a:gd name="connsiteX4" fmla="*/ 3200400 w 4800600"/>
                <a:gd name="connsiteY4" fmla="*/ 1670755 h 1671851"/>
                <a:gd name="connsiteX5" fmla="*/ 4030134 w 4800600"/>
                <a:gd name="connsiteY5" fmla="*/ 2822 h 1671851"/>
                <a:gd name="connsiteX6" fmla="*/ 4800600 w 4800600"/>
                <a:gd name="connsiteY6" fmla="*/ 1653822 h 1671851"/>
                <a:gd name="connsiteX0" fmla="*/ 0 w 4800600"/>
                <a:gd name="connsiteY0" fmla="*/ 1670755 h 1671851"/>
                <a:gd name="connsiteX1" fmla="*/ 796681 w 4800600"/>
                <a:gd name="connsiteY1" fmla="*/ 7517 h 1671851"/>
                <a:gd name="connsiteX2" fmla="*/ 1608667 w 4800600"/>
                <a:gd name="connsiteY2" fmla="*/ 1662288 h 1671851"/>
                <a:gd name="connsiteX3" fmla="*/ 2413813 w 4800600"/>
                <a:gd name="connsiteY3" fmla="*/ 9400 h 1671851"/>
                <a:gd name="connsiteX4" fmla="*/ 3200400 w 4800600"/>
                <a:gd name="connsiteY4" fmla="*/ 1670755 h 1671851"/>
                <a:gd name="connsiteX5" fmla="*/ 4030134 w 4800600"/>
                <a:gd name="connsiteY5" fmla="*/ 2822 h 1671851"/>
                <a:gd name="connsiteX6" fmla="*/ 4800600 w 4800600"/>
                <a:gd name="connsiteY6" fmla="*/ 1653822 h 1671851"/>
                <a:gd name="connsiteX0" fmla="*/ 0 w 4800600"/>
                <a:gd name="connsiteY0" fmla="*/ 1670755 h 1671851"/>
                <a:gd name="connsiteX1" fmla="*/ 796681 w 4800600"/>
                <a:gd name="connsiteY1" fmla="*/ 7517 h 1671851"/>
                <a:gd name="connsiteX2" fmla="*/ 1608667 w 4800600"/>
                <a:gd name="connsiteY2" fmla="*/ 1662288 h 1671851"/>
                <a:gd name="connsiteX3" fmla="*/ 2413813 w 4800600"/>
                <a:gd name="connsiteY3" fmla="*/ 9400 h 1671851"/>
                <a:gd name="connsiteX4" fmla="*/ 3200400 w 4800600"/>
                <a:gd name="connsiteY4" fmla="*/ 1670755 h 1671851"/>
                <a:gd name="connsiteX5" fmla="*/ 4030134 w 4800600"/>
                <a:gd name="connsiteY5" fmla="*/ 2822 h 1671851"/>
                <a:gd name="connsiteX6" fmla="*/ 4800600 w 4800600"/>
                <a:gd name="connsiteY6" fmla="*/ 1653822 h 167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00600" h="1671851">
                  <a:moveTo>
                    <a:pt x="0" y="1670755"/>
                  </a:moveTo>
                  <a:cubicBezTo>
                    <a:pt x="410902" y="1340416"/>
                    <a:pt x="528570" y="8928"/>
                    <a:pt x="796681" y="7517"/>
                  </a:cubicBezTo>
                  <a:cubicBezTo>
                    <a:pt x="1064792" y="6106"/>
                    <a:pt x="1339145" y="1661974"/>
                    <a:pt x="1608667" y="1662288"/>
                  </a:cubicBezTo>
                  <a:cubicBezTo>
                    <a:pt x="1878189" y="1662602"/>
                    <a:pt x="2148524" y="7989"/>
                    <a:pt x="2413813" y="9400"/>
                  </a:cubicBezTo>
                  <a:cubicBezTo>
                    <a:pt x="2679102" y="10811"/>
                    <a:pt x="2931013" y="1671851"/>
                    <a:pt x="3200400" y="1670755"/>
                  </a:cubicBezTo>
                  <a:cubicBezTo>
                    <a:pt x="3469787" y="1669659"/>
                    <a:pt x="3763434" y="5644"/>
                    <a:pt x="4030134" y="2822"/>
                  </a:cubicBezTo>
                  <a:cubicBezTo>
                    <a:pt x="4296834" y="0"/>
                    <a:pt x="4501610" y="1417669"/>
                    <a:pt x="4800600" y="1653822"/>
                  </a:cubicBezTo>
                </a:path>
              </a:pathLst>
            </a:custGeom>
            <a:solidFill>
              <a:srgbClr val="FFFFFF"/>
            </a:solidFill>
            <a:ln w="12700" cap="flat" cmpd="sng" algn="ctr">
              <a:solidFill>
                <a:schemeClr val="accent4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>
                <a:solidFill>
                  <a:srgbClr val="000000"/>
                </a:solidFill>
                <a:latin typeface="Calibri Light" panose="020F0302020204030204" pitchFamily="34" charset="0"/>
                <a:ea typeface="ＭＳ Ｐゴシック" pitchFamily="-111" charset="-128"/>
                <a:cs typeface="ＭＳ Ｐゴシック" pitchFamily="-111" charset="-128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 bwMode="auto">
            <a:xfrm>
              <a:off x="1627217" y="4568831"/>
              <a:ext cx="4801206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 bwMode="auto">
            <a:xfrm>
              <a:off x="1143000" y="2820469"/>
              <a:ext cx="723929" cy="1383613"/>
            </a:xfrm>
            <a:prstGeom prst="rect">
              <a:avLst/>
            </a:prstGeom>
            <a:noFill/>
          </p:spPr>
          <p:txBody>
            <a:bodyPr vert="vert270" wrap="none">
              <a:spAutoFit/>
            </a:bodyPr>
            <a:lstStyle/>
            <a:p>
              <a:pPr algn="ctr">
                <a:defRPr/>
              </a:pPr>
              <a:r>
                <a:rPr lang="en-US" sz="1125" dirty="0">
                  <a:latin typeface="Calibri Light" panose="020F0302020204030204" pitchFamily="34" charset="0"/>
                  <a:ea typeface="ＭＳ Ｐゴシック" pitchFamily="-65" charset="-128"/>
                  <a:cs typeface="ＭＳ Ｐゴシック" pitchFamily="-65" charset="-128"/>
                </a:rPr>
                <a:t>Resources</a:t>
              </a:r>
            </a:p>
          </p:txBody>
        </p:sp>
        <p:cxnSp>
          <p:nvCxnSpPr>
            <p:cNvPr id="50" name="Straight Arrow Connector 49"/>
            <p:cNvCxnSpPr/>
            <p:nvPr/>
          </p:nvCxnSpPr>
          <p:spPr bwMode="auto">
            <a:xfrm rot="5400000" flipH="1" flipV="1">
              <a:off x="521492" y="3465516"/>
              <a:ext cx="2209039" cy="241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6429" name="TextBox 22"/>
            <p:cNvSpPr txBox="1">
              <a:spLocks noChangeArrowheads="1"/>
            </p:cNvSpPr>
            <p:nvPr/>
          </p:nvSpPr>
          <p:spPr bwMode="auto">
            <a:xfrm>
              <a:off x="6128098" y="4038601"/>
              <a:ext cx="1375857" cy="5370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125" dirty="0">
                  <a:latin typeface="Calibri Light" panose="020F0302020204030204" pitchFamily="34" charset="0"/>
                </a:rPr>
                <a:t>Demand</a:t>
              </a:r>
            </a:p>
          </p:txBody>
        </p:sp>
        <p:sp>
          <p:nvSpPr>
            <p:cNvPr id="16430" name="TextBox 22"/>
            <p:cNvSpPr txBox="1">
              <a:spLocks noChangeArrowheads="1"/>
            </p:cNvSpPr>
            <p:nvPr/>
          </p:nvSpPr>
          <p:spPr bwMode="auto">
            <a:xfrm>
              <a:off x="6143498" y="3258235"/>
              <a:ext cx="1382343" cy="5370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125" dirty="0">
                  <a:solidFill>
                    <a:srgbClr val="FF0000"/>
                  </a:solidFill>
                  <a:latin typeface="Calibri Light" panose="020F0302020204030204" pitchFamily="34" charset="0"/>
                </a:rPr>
                <a:t>Capacity</a:t>
              </a:r>
            </a:p>
          </p:txBody>
        </p:sp>
        <p:pic>
          <p:nvPicPr>
            <p:cNvPr id="16431" name="Picture 52" descr="temp-1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824" y="2895601"/>
              <a:ext cx="4600576" cy="5333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432" name="Picture 53" descr="temp-4.pn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5124" y="3440112"/>
              <a:ext cx="4600576" cy="8397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55" name="Straight Arrow Connector 54"/>
            <p:cNvCxnSpPr/>
            <p:nvPr/>
          </p:nvCxnSpPr>
          <p:spPr bwMode="auto">
            <a:xfrm>
              <a:off x="1627217" y="3426972"/>
              <a:ext cx="4601256" cy="2410"/>
            </a:xfrm>
            <a:prstGeom prst="straightConnector1">
              <a:avLst/>
            </a:pr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6434" name="TextBox 22"/>
            <p:cNvSpPr txBox="1">
              <a:spLocks noChangeArrowheads="1"/>
            </p:cNvSpPr>
            <p:nvPr/>
          </p:nvSpPr>
          <p:spPr bwMode="auto">
            <a:xfrm>
              <a:off x="3078052" y="4934634"/>
              <a:ext cx="1742364" cy="5370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125" dirty="0">
                  <a:latin typeface="Calibri Light" panose="020F0302020204030204" pitchFamily="34" charset="0"/>
                </a:rPr>
                <a:t>Time (days)</a:t>
              </a:r>
            </a:p>
          </p:txBody>
        </p:sp>
        <p:cxnSp>
          <p:nvCxnSpPr>
            <p:cNvPr id="57" name="Straight Arrow Connector 56"/>
            <p:cNvCxnSpPr/>
            <p:nvPr/>
          </p:nvCxnSpPr>
          <p:spPr bwMode="auto">
            <a:xfrm rot="5400000" flipH="1" flipV="1">
              <a:off x="3138887" y="4610987"/>
              <a:ext cx="91541" cy="7228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 bwMode="auto">
            <a:xfrm rot="5400000" flipH="1" flipV="1">
              <a:off x="4657782" y="4609784"/>
              <a:ext cx="81905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 bwMode="auto">
            <a:xfrm rot="5400000" flipH="1" flipV="1">
              <a:off x="6185110" y="4609784"/>
              <a:ext cx="74679" cy="241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6438" name="TextBox 22"/>
            <p:cNvSpPr txBox="1">
              <a:spLocks noChangeArrowheads="1"/>
            </p:cNvSpPr>
            <p:nvPr/>
          </p:nvSpPr>
          <p:spPr bwMode="auto">
            <a:xfrm>
              <a:off x="2978152" y="4610100"/>
              <a:ext cx="367849" cy="5370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125" dirty="0">
                  <a:latin typeface="Calibri Light" panose="020F0302020204030204" pitchFamily="34" charset="0"/>
                </a:rPr>
                <a:t>1</a:t>
              </a:r>
            </a:p>
          </p:txBody>
        </p:sp>
        <p:sp>
          <p:nvSpPr>
            <p:cNvPr id="16439" name="TextBox 60"/>
            <p:cNvSpPr txBox="1">
              <a:spLocks noChangeArrowheads="1"/>
            </p:cNvSpPr>
            <p:nvPr/>
          </p:nvSpPr>
          <p:spPr bwMode="auto">
            <a:xfrm>
              <a:off x="4552018" y="4572001"/>
              <a:ext cx="331133" cy="5370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125" dirty="0">
                  <a:latin typeface="Calibri Light" panose="020F0302020204030204" pitchFamily="34" charset="0"/>
                </a:rPr>
                <a:t>2</a:t>
              </a:r>
            </a:p>
          </p:txBody>
        </p:sp>
        <p:sp>
          <p:nvSpPr>
            <p:cNvPr id="16440" name="TextBox 22"/>
            <p:cNvSpPr txBox="1">
              <a:spLocks noChangeArrowheads="1"/>
            </p:cNvSpPr>
            <p:nvPr/>
          </p:nvSpPr>
          <p:spPr bwMode="auto">
            <a:xfrm>
              <a:off x="6026150" y="4572001"/>
              <a:ext cx="380998" cy="5370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125" dirty="0">
                  <a:latin typeface="Calibri Light" panose="020F0302020204030204" pitchFamily="34" charset="0"/>
                </a:rPr>
                <a:t>3</a:t>
              </a:r>
            </a:p>
          </p:txBody>
        </p:sp>
      </p:grpSp>
      <p:grpSp>
        <p:nvGrpSpPr>
          <p:cNvPr id="3" name="Group 99"/>
          <p:cNvGrpSpPr>
            <a:grpSpLocks/>
          </p:cNvGrpSpPr>
          <p:nvPr/>
        </p:nvGrpSpPr>
        <p:grpSpPr bwMode="auto">
          <a:xfrm>
            <a:off x="4829176" y="1371601"/>
            <a:ext cx="3166900" cy="1534750"/>
            <a:chOff x="1143000" y="2362201"/>
            <a:chExt cx="6418227" cy="3110427"/>
          </a:xfrm>
        </p:grpSpPr>
        <p:cxnSp>
          <p:nvCxnSpPr>
            <p:cNvPr id="64" name="Straight Arrow Connector 63"/>
            <p:cNvCxnSpPr/>
            <p:nvPr/>
          </p:nvCxnSpPr>
          <p:spPr bwMode="auto">
            <a:xfrm>
              <a:off x="1628012" y="4567682"/>
              <a:ext cx="4799439" cy="2414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 bwMode="auto">
            <a:xfrm>
              <a:off x="1143000" y="2819314"/>
              <a:ext cx="725118" cy="1385920"/>
            </a:xfrm>
            <a:prstGeom prst="rect">
              <a:avLst/>
            </a:prstGeom>
            <a:noFill/>
          </p:spPr>
          <p:txBody>
            <a:bodyPr vert="vert270" wrap="none">
              <a:spAutoFit/>
            </a:bodyPr>
            <a:lstStyle/>
            <a:p>
              <a:pPr algn="ctr">
                <a:defRPr/>
              </a:pPr>
              <a:r>
                <a:rPr lang="en-US" sz="1125" dirty="0">
                  <a:latin typeface="Calibri Light" panose="020F0302020204030204" pitchFamily="34" charset="0"/>
                  <a:ea typeface="ＭＳ Ｐゴシック" pitchFamily="-65" charset="-128"/>
                  <a:cs typeface="ＭＳ Ｐゴシック" pitchFamily="-65" charset="-128"/>
                </a:rPr>
                <a:t>Resources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 bwMode="auto">
            <a:xfrm rot="5400000" flipH="1" flipV="1">
              <a:off x="521652" y="3466148"/>
              <a:ext cx="2210307" cy="2414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pic>
          <p:nvPicPr>
            <p:cNvPr id="16413" name="Picture 71" descr="temp-3.pn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5600" y="3429000"/>
              <a:ext cx="4600575" cy="8397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414" name="TextBox 22"/>
            <p:cNvSpPr txBox="1">
              <a:spLocks noChangeArrowheads="1"/>
            </p:cNvSpPr>
            <p:nvPr/>
          </p:nvSpPr>
          <p:spPr bwMode="auto">
            <a:xfrm>
              <a:off x="6161219" y="4038599"/>
              <a:ext cx="1378116" cy="5379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125" dirty="0">
                  <a:latin typeface="Calibri Light" panose="020F0302020204030204" pitchFamily="34" charset="0"/>
                </a:rPr>
                <a:t>Demand</a:t>
              </a:r>
            </a:p>
          </p:txBody>
        </p:sp>
        <p:sp>
          <p:nvSpPr>
            <p:cNvPr id="16415" name="TextBox 22"/>
            <p:cNvSpPr txBox="1">
              <a:spLocks noChangeArrowheads="1"/>
            </p:cNvSpPr>
            <p:nvPr/>
          </p:nvSpPr>
          <p:spPr bwMode="auto">
            <a:xfrm>
              <a:off x="6176613" y="3258235"/>
              <a:ext cx="1384614" cy="5379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125" dirty="0">
                  <a:solidFill>
                    <a:srgbClr val="FF0000"/>
                  </a:solidFill>
                  <a:latin typeface="Calibri Light" panose="020F0302020204030204" pitchFamily="34" charset="0"/>
                </a:rPr>
                <a:t>Capacity</a:t>
              </a:r>
            </a:p>
          </p:txBody>
        </p:sp>
        <p:pic>
          <p:nvPicPr>
            <p:cNvPr id="16416" name="Picture 80" descr="temp-2.pn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6663" y="2895600"/>
              <a:ext cx="4600575" cy="531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82" name="Straight Arrow Connector 81"/>
            <p:cNvCxnSpPr/>
            <p:nvPr/>
          </p:nvCxnSpPr>
          <p:spPr bwMode="auto">
            <a:xfrm>
              <a:off x="1628012" y="3426334"/>
              <a:ext cx="4599162" cy="2412"/>
            </a:xfrm>
            <a:prstGeom prst="straightConnector1">
              <a:avLst/>
            </a:pr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6418" name="TextBox 22"/>
            <p:cNvSpPr txBox="1">
              <a:spLocks noChangeArrowheads="1"/>
            </p:cNvSpPr>
            <p:nvPr/>
          </p:nvSpPr>
          <p:spPr bwMode="auto">
            <a:xfrm>
              <a:off x="3076621" y="4934635"/>
              <a:ext cx="1745225" cy="5379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125" dirty="0">
                  <a:latin typeface="Calibri Light" panose="020F0302020204030204" pitchFamily="34" charset="0"/>
                </a:rPr>
                <a:t>Time (days)</a:t>
              </a:r>
            </a:p>
          </p:txBody>
        </p:sp>
        <p:cxnSp>
          <p:nvCxnSpPr>
            <p:cNvPr id="89" name="Straight Arrow Connector 88"/>
            <p:cNvCxnSpPr/>
            <p:nvPr/>
          </p:nvCxnSpPr>
          <p:spPr bwMode="auto">
            <a:xfrm rot="5400000" flipH="1" flipV="1">
              <a:off x="3137338" y="4612323"/>
              <a:ext cx="94108" cy="4826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 bwMode="auto">
            <a:xfrm rot="5400000" flipH="1" flipV="1">
              <a:off x="4657522" y="4607497"/>
              <a:ext cx="82042" cy="2412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 bwMode="auto">
            <a:xfrm rot="5400000" flipH="1" flipV="1">
              <a:off x="6184947" y="4609909"/>
              <a:ext cx="77216" cy="2412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6422" name="TextBox 22"/>
            <p:cNvSpPr txBox="1">
              <a:spLocks noChangeArrowheads="1"/>
            </p:cNvSpPr>
            <p:nvPr/>
          </p:nvSpPr>
          <p:spPr bwMode="auto">
            <a:xfrm>
              <a:off x="2978150" y="4610099"/>
              <a:ext cx="367849" cy="5379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125" dirty="0">
                  <a:latin typeface="Calibri Light" panose="020F0302020204030204" pitchFamily="34" charset="0"/>
                </a:rPr>
                <a:t>1</a:t>
              </a:r>
            </a:p>
          </p:txBody>
        </p:sp>
        <p:sp>
          <p:nvSpPr>
            <p:cNvPr id="16423" name="TextBox 22"/>
            <p:cNvSpPr txBox="1">
              <a:spLocks noChangeArrowheads="1"/>
            </p:cNvSpPr>
            <p:nvPr/>
          </p:nvSpPr>
          <p:spPr bwMode="auto">
            <a:xfrm>
              <a:off x="4552015" y="4572002"/>
              <a:ext cx="331132" cy="5379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125" dirty="0">
                  <a:latin typeface="Calibri Light" panose="020F0302020204030204" pitchFamily="34" charset="0"/>
                </a:rPr>
                <a:t>2</a:t>
              </a:r>
            </a:p>
          </p:txBody>
        </p:sp>
        <p:sp>
          <p:nvSpPr>
            <p:cNvPr id="16424" name="TextBox 95"/>
            <p:cNvSpPr txBox="1">
              <a:spLocks noChangeArrowheads="1"/>
            </p:cNvSpPr>
            <p:nvPr/>
          </p:nvSpPr>
          <p:spPr bwMode="auto">
            <a:xfrm>
              <a:off x="6026150" y="4572002"/>
              <a:ext cx="381000" cy="5379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125" dirty="0">
                  <a:latin typeface="Calibri Light" panose="020F0302020204030204" pitchFamily="34" charset="0"/>
                </a:rPr>
                <a:t>3</a:t>
              </a:r>
            </a:p>
          </p:txBody>
        </p:sp>
      </p:grpSp>
      <p:grpSp>
        <p:nvGrpSpPr>
          <p:cNvPr id="4" name="Group 100"/>
          <p:cNvGrpSpPr>
            <a:grpSpLocks/>
          </p:cNvGrpSpPr>
          <p:nvPr/>
        </p:nvGrpSpPr>
        <p:grpSpPr bwMode="auto">
          <a:xfrm>
            <a:off x="1085850" y="2057401"/>
            <a:ext cx="3144010" cy="1534750"/>
            <a:chOff x="1143000" y="2362201"/>
            <a:chExt cx="6371856" cy="3110427"/>
          </a:xfrm>
        </p:grpSpPr>
        <p:cxnSp>
          <p:nvCxnSpPr>
            <p:cNvPr id="102" name="Straight Arrow Connector 101"/>
            <p:cNvCxnSpPr/>
            <p:nvPr/>
          </p:nvCxnSpPr>
          <p:spPr bwMode="auto">
            <a:xfrm>
              <a:off x="1628014" y="4567682"/>
              <a:ext cx="4799454" cy="2414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03" name="TextBox 102"/>
            <p:cNvSpPr txBox="1"/>
            <p:nvPr/>
          </p:nvSpPr>
          <p:spPr bwMode="auto">
            <a:xfrm>
              <a:off x="1143000" y="2819314"/>
              <a:ext cx="725121" cy="1385920"/>
            </a:xfrm>
            <a:prstGeom prst="rect">
              <a:avLst/>
            </a:prstGeom>
            <a:noFill/>
          </p:spPr>
          <p:txBody>
            <a:bodyPr vert="vert270" wrap="none">
              <a:spAutoFit/>
            </a:bodyPr>
            <a:lstStyle/>
            <a:p>
              <a:pPr algn="ctr">
                <a:defRPr/>
              </a:pPr>
              <a:r>
                <a:rPr lang="en-US" sz="1125" dirty="0">
                  <a:latin typeface="Calibri Light" panose="020F0302020204030204" pitchFamily="34" charset="0"/>
                  <a:ea typeface="ＭＳ Ｐゴシック" pitchFamily="-65" charset="-128"/>
                  <a:cs typeface="ＭＳ Ｐゴシック" pitchFamily="-65" charset="-128"/>
                </a:rPr>
                <a:t>Resources</a:t>
              </a:r>
            </a:p>
          </p:txBody>
        </p:sp>
        <p:cxnSp>
          <p:nvCxnSpPr>
            <p:cNvPr id="104" name="Straight Arrow Connector 103"/>
            <p:cNvCxnSpPr/>
            <p:nvPr/>
          </p:nvCxnSpPr>
          <p:spPr bwMode="auto">
            <a:xfrm rot="5400000" flipH="1" flipV="1">
              <a:off x="521653" y="3466148"/>
              <a:ext cx="2210307" cy="2414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pic>
          <p:nvPicPr>
            <p:cNvPr id="16399" name="Picture 104" descr="temp-3.png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228"/>
            <a:stretch>
              <a:fillRect/>
            </a:stretch>
          </p:blipFill>
          <p:spPr bwMode="auto">
            <a:xfrm>
              <a:off x="1625600" y="2825497"/>
              <a:ext cx="4600576" cy="1443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400" name="TextBox 22"/>
            <p:cNvSpPr txBox="1">
              <a:spLocks noChangeArrowheads="1"/>
            </p:cNvSpPr>
            <p:nvPr/>
          </p:nvSpPr>
          <p:spPr bwMode="auto">
            <a:xfrm>
              <a:off x="6136736" y="4038599"/>
              <a:ext cx="1378120" cy="5379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125" dirty="0">
                  <a:latin typeface="Calibri Light" panose="020F0302020204030204" pitchFamily="34" charset="0"/>
                </a:rPr>
                <a:t>Demand</a:t>
              </a:r>
            </a:p>
          </p:txBody>
        </p:sp>
        <p:sp>
          <p:nvSpPr>
            <p:cNvPr id="16401" name="TextBox 22"/>
            <p:cNvSpPr txBox="1">
              <a:spLocks noChangeArrowheads="1"/>
            </p:cNvSpPr>
            <p:nvPr/>
          </p:nvSpPr>
          <p:spPr bwMode="auto">
            <a:xfrm>
              <a:off x="6118719" y="3288793"/>
              <a:ext cx="1384618" cy="5379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125" dirty="0">
                  <a:solidFill>
                    <a:srgbClr val="FF0000"/>
                  </a:solidFill>
                  <a:latin typeface="Calibri Light" panose="020F0302020204030204" pitchFamily="34" charset="0"/>
                </a:rPr>
                <a:t>Capacity</a:t>
              </a:r>
            </a:p>
          </p:txBody>
        </p:sp>
        <p:cxnSp>
          <p:nvCxnSpPr>
            <p:cNvPr id="113" name="Straight Arrow Connector 112"/>
            <p:cNvCxnSpPr/>
            <p:nvPr/>
          </p:nvCxnSpPr>
          <p:spPr bwMode="auto">
            <a:xfrm>
              <a:off x="1628014" y="3426334"/>
              <a:ext cx="4599176" cy="2412"/>
            </a:xfrm>
            <a:prstGeom prst="straightConnector1">
              <a:avLst/>
            </a:pr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6403" name="TextBox 22"/>
            <p:cNvSpPr txBox="1">
              <a:spLocks noChangeArrowheads="1"/>
            </p:cNvSpPr>
            <p:nvPr/>
          </p:nvSpPr>
          <p:spPr bwMode="auto">
            <a:xfrm>
              <a:off x="3076619" y="4934635"/>
              <a:ext cx="1745230" cy="5379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125" dirty="0">
                  <a:latin typeface="Calibri Light" panose="020F0302020204030204" pitchFamily="34" charset="0"/>
                </a:rPr>
                <a:t>Time (days)</a:t>
              </a:r>
            </a:p>
          </p:txBody>
        </p:sp>
        <p:cxnSp>
          <p:nvCxnSpPr>
            <p:cNvPr id="115" name="Straight Arrow Connector 114"/>
            <p:cNvCxnSpPr/>
            <p:nvPr/>
          </p:nvCxnSpPr>
          <p:spPr bwMode="auto">
            <a:xfrm rot="5400000" flipH="1" flipV="1">
              <a:off x="3137344" y="4612323"/>
              <a:ext cx="94108" cy="4826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/>
            <p:nvPr/>
          </p:nvCxnSpPr>
          <p:spPr bwMode="auto">
            <a:xfrm rot="5400000" flipH="1" flipV="1">
              <a:off x="4657533" y="4607497"/>
              <a:ext cx="82042" cy="2412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/>
            <p:nvPr/>
          </p:nvCxnSpPr>
          <p:spPr bwMode="auto">
            <a:xfrm rot="5400000" flipH="1" flipV="1">
              <a:off x="6184962" y="4609909"/>
              <a:ext cx="77216" cy="2412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6407" name="TextBox 22"/>
            <p:cNvSpPr txBox="1">
              <a:spLocks noChangeArrowheads="1"/>
            </p:cNvSpPr>
            <p:nvPr/>
          </p:nvSpPr>
          <p:spPr bwMode="auto">
            <a:xfrm>
              <a:off x="2978149" y="4610099"/>
              <a:ext cx="367848" cy="5379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125" dirty="0">
                  <a:latin typeface="Calibri Light" panose="020F0302020204030204" pitchFamily="34" charset="0"/>
                </a:rPr>
                <a:t>1</a:t>
              </a:r>
            </a:p>
          </p:txBody>
        </p:sp>
        <p:sp>
          <p:nvSpPr>
            <p:cNvPr id="16408" name="TextBox 22"/>
            <p:cNvSpPr txBox="1">
              <a:spLocks noChangeArrowheads="1"/>
            </p:cNvSpPr>
            <p:nvPr/>
          </p:nvSpPr>
          <p:spPr bwMode="auto">
            <a:xfrm>
              <a:off x="4552015" y="4572002"/>
              <a:ext cx="331133" cy="5379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125" dirty="0">
                  <a:latin typeface="Calibri Light" panose="020F0302020204030204" pitchFamily="34" charset="0"/>
                </a:rPr>
                <a:t>2</a:t>
              </a:r>
            </a:p>
          </p:txBody>
        </p:sp>
        <p:sp>
          <p:nvSpPr>
            <p:cNvPr id="16409" name="TextBox 120"/>
            <p:cNvSpPr txBox="1">
              <a:spLocks noChangeArrowheads="1"/>
            </p:cNvSpPr>
            <p:nvPr/>
          </p:nvSpPr>
          <p:spPr bwMode="auto">
            <a:xfrm>
              <a:off x="6026149" y="4572002"/>
              <a:ext cx="381001" cy="5379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125" dirty="0">
                  <a:latin typeface="Calibri Light" panose="020F0302020204030204" pitchFamily="34" charset="0"/>
                </a:rPr>
                <a:t>3</a:t>
              </a:r>
            </a:p>
          </p:txBody>
        </p:sp>
      </p:grpSp>
      <p:sp>
        <p:nvSpPr>
          <p:cNvPr id="16395" name="Slide Number Placeholder 55"/>
          <p:cNvSpPr>
            <a:spLocks noGrp="1"/>
          </p:cNvSpPr>
          <p:nvPr>
            <p:ph type="sldNum" sz="quarter" idx="12"/>
          </p:nvPr>
        </p:nvSpPr>
        <p:spPr>
          <a:xfrm>
            <a:off x="6057900" y="4729162"/>
            <a:ext cx="1600200" cy="357188"/>
          </a:xfrm>
          <a:noFill/>
        </p:spPr>
        <p:txBody>
          <a:bodyPr/>
          <a:lstStyle/>
          <a:p>
            <a:fld id="{A5DD0486-2480-404F-9F48-5E7B7E7A6038}" type="slidenum">
              <a:rPr lang="en-US">
                <a:ea typeface="ＭＳ Ｐゴシック" pitchFamily="34" charset="-128"/>
              </a:rPr>
              <a:pPr/>
              <a:t>80</a:t>
            </a:fld>
            <a:endParaRPr 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611507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Cloud Computing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Esempio</a:t>
            </a:r>
            <a:r>
              <a:rPr lang="en-US" dirty="0"/>
              <a:t> (</a:t>
            </a:r>
            <a:r>
              <a:rPr lang="en-US" dirty="0" err="1"/>
              <a:t>datato</a:t>
            </a:r>
            <a:r>
              <a:rPr lang="en-US" dirty="0"/>
              <a:t>, ma </a:t>
            </a:r>
            <a:r>
              <a:rPr lang="en-US" dirty="0" err="1"/>
              <a:t>efficace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Elastic Compute Cloud (EC2) from Amazon Web Services (AWS) sells 1.0-GHz x86 “slices” for 10 cents per hour, and a new “slice”, or instance, can be added in 2 to 5 minutes</a:t>
            </a:r>
          </a:p>
          <a:p>
            <a:pPr lvl="1"/>
            <a:r>
              <a:rPr lang="en-US" dirty="0"/>
              <a:t>Amazon’s Scalable Storage Service (S3) charges $0.12 to $0.15 per gigabyte-month, with additional bandwidth charges of $0.10 to $0.15 per gigabyte to move data in to and out of AWS over the Internet </a:t>
            </a:r>
          </a:p>
          <a:p>
            <a:r>
              <a:rPr lang="en-US" dirty="0" err="1"/>
              <a:t>Vedi</a:t>
            </a:r>
            <a:r>
              <a:rPr lang="en-US" dirty="0"/>
              <a:t>: </a:t>
            </a:r>
            <a:r>
              <a:rPr lang="en-US" sz="1950" dirty="0">
                <a:hlinkClick r:id="rId3"/>
              </a:rPr>
              <a:t>https://aws.amazon.com/it/ec2/pricing/on-demand/</a:t>
            </a:r>
            <a:r>
              <a:rPr lang="en-US" sz="195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3614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ea typeface="ＭＳ Ｐゴシック" pitchFamily="-111" charset="-128"/>
              </a:rPr>
              <a:t>Cloud Computing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>
          <a:xfrm>
            <a:off x="457199" y="1028702"/>
            <a:ext cx="8229599" cy="3565922"/>
          </a:xfrm>
        </p:spPr>
        <p:txBody>
          <a:bodyPr>
            <a:normAutofit/>
          </a:bodyPr>
          <a:lstStyle/>
          <a:p>
            <a:r>
              <a:rPr lang="en-US" sz="2100" dirty="0">
                <a:ea typeface="ＭＳ Ｐゴシック" pitchFamily="-111" charset="-128"/>
              </a:rPr>
              <a:t>Not (just) Capital Expense vs. Operation Expense!</a:t>
            </a:r>
          </a:p>
          <a:p>
            <a:r>
              <a:rPr lang="en-US" sz="2100" dirty="0">
                <a:ea typeface="ＭＳ Ｐゴシック" pitchFamily="-111" charset="-128"/>
              </a:rPr>
              <a:t>“Cost associativity”: 1,000 CPUs for 1 hour same price as 1 CPUs for 1,000 hours (@$0.08/hour)</a:t>
            </a:r>
          </a:p>
          <a:p>
            <a:r>
              <a:rPr lang="en-US" sz="2100" b="1" i="1" dirty="0">
                <a:ea typeface="ＭＳ Ｐゴシック" pitchFamily="-111" charset="-128"/>
              </a:rPr>
              <a:t>Major enabler</a:t>
            </a:r>
            <a:r>
              <a:rPr lang="en-US" sz="2100" b="1" dirty="0">
                <a:ea typeface="ＭＳ Ｐゴシック" pitchFamily="-111" charset="-128"/>
              </a:rPr>
              <a:t> for SAAS startups</a:t>
            </a:r>
          </a:p>
          <a:p>
            <a:pPr lvl="1"/>
            <a:r>
              <a:rPr lang="en-US" sz="1800" i="1" dirty="0">
                <a:ea typeface="ＭＳ Ｐゴシック" pitchFamily="-111" charset="-128"/>
              </a:rPr>
              <a:t>Animoto</a:t>
            </a:r>
            <a:r>
              <a:rPr lang="en-US" sz="1800" dirty="0">
                <a:ea typeface="ＭＳ Ｐゴシック" pitchFamily="-111" charset="-128"/>
              </a:rPr>
              <a:t> (</a:t>
            </a:r>
            <a:r>
              <a:rPr lang="en-US" sz="1800" dirty="0">
                <a:hlinkClick r:id="rId3"/>
              </a:rPr>
              <a:t>http://animoto.com</a:t>
            </a:r>
            <a:r>
              <a:rPr lang="en-US" sz="1800" dirty="0"/>
              <a:t>)</a:t>
            </a:r>
            <a:r>
              <a:rPr lang="en-US" sz="1800" dirty="0">
                <a:ea typeface="ＭＳ Ｐゴシック" pitchFamily="-111" charset="-128"/>
              </a:rPr>
              <a:t> traffic doubled every 12 hours for 3 days when released as Facebook plug-in</a:t>
            </a:r>
          </a:p>
          <a:p>
            <a:pPr lvl="1"/>
            <a:r>
              <a:rPr lang="en-US" sz="1800" dirty="0">
                <a:ea typeface="ＭＳ Ｐゴシック" pitchFamily="-111" charset="-128"/>
              </a:rPr>
              <a:t>Scaled from 50 to &gt;3500 servers</a:t>
            </a:r>
          </a:p>
          <a:p>
            <a:pPr lvl="1"/>
            <a:r>
              <a:rPr lang="en-US" sz="1800" b="1" i="1" dirty="0">
                <a:ea typeface="ＭＳ Ｐゴシック" pitchFamily="-111" charset="-128"/>
              </a:rPr>
              <a:t>...then scaled back down</a:t>
            </a:r>
          </a:p>
          <a:p>
            <a:r>
              <a:rPr lang="en-US" sz="2100" dirty="0">
                <a:ea typeface="ＭＳ Ｐゴシック" pitchFamily="-111" charset="-128"/>
              </a:rPr>
              <a:t>Gets IT gatekeepers out of the way</a:t>
            </a:r>
          </a:p>
          <a:p>
            <a:pPr lvl="1"/>
            <a:r>
              <a:rPr lang="en-US" sz="1800" dirty="0">
                <a:ea typeface="ＭＳ Ｐゴシック" pitchFamily="-111" charset="-128"/>
              </a:rPr>
              <a:t>not unlike the PC revolution</a:t>
            </a: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81DFC67-5078-48E9-A4D0-EACC206CD037}" type="slidenum">
              <a:rPr lang="en-US"/>
              <a:pPr/>
              <a:t>82</a:t>
            </a:fld>
            <a:endParaRPr lang="en-US"/>
          </a:p>
        </p:txBody>
      </p:sp>
      <p:sp>
        <p:nvSpPr>
          <p:cNvPr id="5" name="CasellaDiTesto 4"/>
          <p:cNvSpPr txBox="1"/>
          <p:nvPr/>
        </p:nvSpPr>
        <p:spPr>
          <a:xfrm>
            <a:off x="1763688" y="4515967"/>
            <a:ext cx="549041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alibri Light" panose="020F0302020204030204" pitchFamily="34" charset="0"/>
                <a:hlinkClick r:id="rId3"/>
              </a:rPr>
              <a:t>http://animoto.com/</a:t>
            </a:r>
            <a:r>
              <a:rPr lang="en-US" sz="1350" dirty="0">
                <a:latin typeface="Calibri Light" panose="020F0302020204030204" pitchFamily="34" charset="0"/>
              </a:rPr>
              <a:t> </a:t>
            </a:r>
          </a:p>
          <a:p>
            <a:r>
              <a:rPr lang="en-US" sz="1350" dirty="0">
                <a:latin typeface="Calibri Light" panose="020F0302020204030204" pitchFamily="34" charset="0"/>
                <a:hlinkClick r:id="rId4"/>
              </a:rPr>
              <a:t>http://blog.animoto.com/2008/04/21/amazon-ceo-jeff-bezos-on-animoto/</a:t>
            </a:r>
            <a:r>
              <a:rPr lang="en-US" sz="1350" dirty="0">
                <a:latin typeface="Calibri Light" panose="020F03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050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1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E214B6-2A26-77F5-82D4-6BED80649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CF16C34-B498-6F08-4B6F-49E250707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A3522EB-53A9-16CD-FCA8-1E45366617E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423028" cy="5211514"/>
          </a:xfrm>
          <a:prstGeom prst="rect">
            <a:avLst/>
          </a:prstGeom>
        </p:spPr>
      </p:pic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BD111212-7F39-7A36-4C90-C4C8A4A39A2E}"/>
              </a:ext>
            </a:extLst>
          </p:cNvPr>
          <p:cNvSpPr txBox="1"/>
          <p:nvPr/>
        </p:nvSpPr>
        <p:spPr>
          <a:xfrm>
            <a:off x="2490084" y="1701800"/>
            <a:ext cx="41638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Client Server</a:t>
            </a:r>
          </a:p>
        </p:txBody>
      </p:sp>
    </p:spTree>
    <p:extLst>
      <p:ext uri="{BB962C8B-B14F-4D97-AF65-F5344CB8AC3E}">
        <p14:creationId xmlns:p14="http://schemas.microsoft.com/office/powerpoint/2010/main" val="363663407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61CE57-E6B9-0377-7D15-7D43138FD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79532DD-7A72-7F98-71D1-4F7464211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6C6D921-A431-BCDF-BC4B-CE70DFE19C7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547212" cy="51435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50CBF14F-582E-8672-BE54-758F8340B2A2}"/>
              </a:ext>
            </a:extLst>
          </p:cNvPr>
          <p:cNvSpPr txBox="1"/>
          <p:nvPr/>
        </p:nvSpPr>
        <p:spPr>
          <a:xfrm>
            <a:off x="3660885" y="1820333"/>
            <a:ext cx="18222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2193882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4DF396-EAA2-163B-A363-B29077175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259566-2CFD-9100-8253-519F0C1A5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BBA3DC1-25F8-5921-F87F-AAEF7098C31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096180" cy="51435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161F98A-ED71-3C38-7B8B-C42EA30E5F4A}"/>
              </a:ext>
            </a:extLst>
          </p:cNvPr>
          <p:cNvSpPr txBox="1"/>
          <p:nvPr/>
        </p:nvSpPr>
        <p:spPr>
          <a:xfrm>
            <a:off x="2546443" y="1981200"/>
            <a:ext cx="50032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HTML – CSS - </a:t>
            </a:r>
            <a:r>
              <a:rPr lang="en-US" sz="6000" dirty="0" err="1">
                <a:solidFill>
                  <a:schemeClr val="bg1"/>
                </a:solidFill>
              </a:rPr>
              <a:t>Js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950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4DF396-EAA2-163B-A363-B29077175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259566-2CFD-9100-8253-519F0C1A5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CE2E565-DC43-E4A9-B2E4-74388C47557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986463" cy="51435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7407716-148F-3E84-CB84-7133EFD598B2}"/>
              </a:ext>
            </a:extLst>
          </p:cNvPr>
          <p:cNvSpPr txBox="1"/>
          <p:nvPr/>
        </p:nvSpPr>
        <p:spPr>
          <a:xfrm>
            <a:off x="3617251" y="1955800"/>
            <a:ext cx="19094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n-tier</a:t>
            </a:r>
          </a:p>
        </p:txBody>
      </p:sp>
    </p:spTree>
    <p:extLst>
      <p:ext uri="{BB962C8B-B14F-4D97-AF65-F5344CB8AC3E}">
        <p14:creationId xmlns:p14="http://schemas.microsoft.com/office/powerpoint/2010/main" val="12517931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Anatomia</a:t>
            </a:r>
            <a:r>
              <a:rPr lang="en-US" dirty="0"/>
              <a:t> di un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informativo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Web</a:t>
            </a:r>
          </a:p>
        </p:txBody>
      </p:sp>
      <p:sp>
        <p:nvSpPr>
          <p:cNvPr id="5" name="Rettangolo 4"/>
          <p:cNvSpPr/>
          <p:nvPr/>
        </p:nvSpPr>
        <p:spPr>
          <a:xfrm>
            <a:off x="3124736" y="1252446"/>
            <a:ext cx="926360" cy="626222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Browser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  <a:t>(Firefox, Chrome,…) </a:t>
            </a:r>
          </a:p>
        </p:txBody>
      </p:sp>
      <p:sp>
        <p:nvSpPr>
          <p:cNvPr id="6" name="Rettangolo 5"/>
          <p:cNvSpPr/>
          <p:nvPr/>
        </p:nvSpPr>
        <p:spPr>
          <a:xfrm>
            <a:off x="6337781" y="1252446"/>
            <a:ext cx="926360" cy="626222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Site</a:t>
            </a:r>
            <a:endParaRPr lang="en-US" sz="105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Fumetto 4 6"/>
          <p:cNvSpPr/>
          <p:nvPr/>
        </p:nvSpPr>
        <p:spPr>
          <a:xfrm>
            <a:off x="4533396" y="1344109"/>
            <a:ext cx="1263704" cy="430528"/>
          </a:xfrm>
          <a:prstGeom prst="cloudCallout">
            <a:avLst>
              <a:gd name="adj1" fmla="val -22824"/>
              <a:gd name="adj2" fmla="val 37187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rgbClr val="000000"/>
                </a:solidFill>
                <a:latin typeface="Calibri Light" panose="020F0302020204030204" pitchFamily="34" charset="0"/>
              </a:rPr>
              <a:t>internet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1228705" y="1304969"/>
            <a:ext cx="1939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Calibri Light" panose="020F0302020204030204" pitchFamily="34" charset="0"/>
              </a:rPr>
              <a:t>30.000 mt</a:t>
            </a:r>
          </a:p>
          <a:p>
            <a:r>
              <a:rPr lang="en-US" sz="1350" dirty="0" err="1">
                <a:latin typeface="Calibri Light" panose="020F0302020204030204" pitchFamily="34" charset="0"/>
              </a:rPr>
              <a:t>Architettura</a:t>
            </a:r>
            <a:r>
              <a:rPr lang="en-US" sz="1350" dirty="0">
                <a:latin typeface="Calibri Light" panose="020F0302020204030204" pitchFamily="34" charset="0"/>
              </a:rPr>
              <a:t> client server</a:t>
            </a:r>
          </a:p>
        </p:txBody>
      </p:sp>
      <p:cxnSp>
        <p:nvCxnSpPr>
          <p:cNvPr id="10" name="Connettore 2 9"/>
          <p:cNvCxnSpPr>
            <a:stCxn id="5" idx="3"/>
            <a:endCxn id="7" idx="0"/>
          </p:cNvCxnSpPr>
          <p:nvPr/>
        </p:nvCxnSpPr>
        <p:spPr>
          <a:xfrm flipV="1">
            <a:off x="4051096" y="1559373"/>
            <a:ext cx="486218" cy="618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/>
          <p:cNvCxnSpPr>
            <a:stCxn id="7" idx="2"/>
            <a:endCxn id="6" idx="1"/>
          </p:cNvCxnSpPr>
          <p:nvPr/>
        </p:nvCxnSpPr>
        <p:spPr>
          <a:xfrm>
            <a:off x="5796047" y="1559373"/>
            <a:ext cx="541736" cy="618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/>
          <p:cNvSpPr txBox="1"/>
          <p:nvPr/>
        </p:nvSpPr>
        <p:spPr>
          <a:xfrm>
            <a:off x="1251675" y="1967211"/>
            <a:ext cx="1456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Calibri Light" panose="020F0302020204030204" pitchFamily="34" charset="0"/>
              </a:rPr>
              <a:t>15.000 mt</a:t>
            </a:r>
          </a:p>
          <a:p>
            <a:r>
              <a:rPr lang="en-US" sz="1350" dirty="0" err="1">
                <a:latin typeface="Calibri Light" panose="020F0302020204030204" pitchFamily="34" charset="0"/>
              </a:rPr>
              <a:t>HTTP+URI+Cookie</a:t>
            </a:r>
            <a:endParaRPr lang="en-US" sz="1350" dirty="0">
              <a:latin typeface="Calibri Light" panose="020F0302020204030204" pitchFamily="34" charset="0"/>
            </a:endParaRPr>
          </a:p>
        </p:txBody>
      </p:sp>
      <p:sp>
        <p:nvSpPr>
          <p:cNvPr id="17" name="Rettangolo 16"/>
          <p:cNvSpPr/>
          <p:nvPr/>
        </p:nvSpPr>
        <p:spPr>
          <a:xfrm>
            <a:off x="1251675" y="2394859"/>
            <a:ext cx="3429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latin typeface="Calibri Light" panose="020F0302020204030204" pitchFamily="34" charset="0"/>
              </a:rPr>
              <a:t>3.000 mt</a:t>
            </a:r>
          </a:p>
          <a:p>
            <a:r>
              <a:rPr lang="en-US" sz="1350" dirty="0">
                <a:latin typeface="Calibri Light" panose="020F0302020204030204" pitchFamily="34" charset="0"/>
              </a:rPr>
              <a:t>HTML+CSS+JS</a:t>
            </a:r>
          </a:p>
        </p:txBody>
      </p:sp>
      <p:sp>
        <p:nvSpPr>
          <p:cNvPr id="18" name="Rettangolo 17"/>
          <p:cNvSpPr/>
          <p:nvPr/>
        </p:nvSpPr>
        <p:spPr>
          <a:xfrm>
            <a:off x="1228704" y="2931477"/>
            <a:ext cx="3429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latin typeface="Calibri Light" panose="020F0302020204030204" pitchFamily="34" charset="0"/>
              </a:rPr>
              <a:t>1.500 mt</a:t>
            </a:r>
          </a:p>
          <a:p>
            <a:r>
              <a:rPr lang="en-US" sz="1350" dirty="0" err="1">
                <a:latin typeface="Calibri Light" panose="020F0302020204030204" pitchFamily="34" charset="0"/>
              </a:rPr>
              <a:t>Architettura</a:t>
            </a:r>
            <a:r>
              <a:rPr lang="en-US" sz="1350" dirty="0">
                <a:latin typeface="Calibri Light" panose="020F0302020204030204" pitchFamily="34" charset="0"/>
              </a:rPr>
              <a:t> 3-tier</a:t>
            </a:r>
          </a:p>
        </p:txBody>
      </p:sp>
      <p:sp>
        <p:nvSpPr>
          <p:cNvPr id="19" name="Rettangolo 18"/>
          <p:cNvSpPr/>
          <p:nvPr/>
        </p:nvSpPr>
        <p:spPr>
          <a:xfrm>
            <a:off x="1251675" y="3834303"/>
            <a:ext cx="3429000" cy="10849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alibri Light" panose="020F0302020204030204" pitchFamily="34" charset="0"/>
              </a:rPr>
              <a:t>100 mt</a:t>
            </a:r>
          </a:p>
          <a:p>
            <a:r>
              <a:rPr lang="en-US" sz="1350" dirty="0">
                <a:solidFill>
                  <a:srgbClr val="FF0000"/>
                </a:solidFill>
                <a:latin typeface="Calibri Light" panose="020F0302020204030204" pitchFamily="34" charset="0"/>
              </a:rPr>
              <a:t>Model-View-Controller</a:t>
            </a:r>
          </a:p>
          <a:p>
            <a:r>
              <a:rPr lang="en-US" sz="1350" dirty="0">
                <a:latin typeface="Calibri Light" panose="020F0302020204030204" pitchFamily="34" charset="0"/>
              </a:rPr>
              <a:t>REST</a:t>
            </a:r>
          </a:p>
          <a:p>
            <a:r>
              <a:rPr lang="en-US" sz="1350" dirty="0">
                <a:latin typeface="Calibri Light" panose="020F0302020204030204" pitchFamily="34" charset="0"/>
              </a:rPr>
              <a:t>CRUD</a:t>
            </a:r>
          </a:p>
          <a:p>
            <a:r>
              <a:rPr lang="en-US" sz="1350" dirty="0">
                <a:latin typeface="Calibri Light" panose="020F0302020204030204" pitchFamily="34" charset="0"/>
              </a:rPr>
              <a:t>ORM</a:t>
            </a:r>
          </a:p>
        </p:txBody>
      </p:sp>
      <p:cxnSp>
        <p:nvCxnSpPr>
          <p:cNvPr id="21" name="Connettore 2 20"/>
          <p:cNvCxnSpPr>
            <a:stCxn id="16" idx="3"/>
          </p:cNvCxnSpPr>
          <p:nvPr/>
        </p:nvCxnSpPr>
        <p:spPr>
          <a:xfrm flipV="1">
            <a:off x="2708292" y="1565557"/>
            <a:ext cx="1526928" cy="632487"/>
          </a:xfrm>
          <a:prstGeom prst="bentConnector3">
            <a:avLst>
              <a:gd name="adj1" fmla="val 50000"/>
            </a:avLst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itaglia singolo angolo rettangolo 25"/>
          <p:cNvSpPr/>
          <p:nvPr/>
        </p:nvSpPr>
        <p:spPr>
          <a:xfrm>
            <a:off x="2567297" y="2558143"/>
            <a:ext cx="585107" cy="686301"/>
          </a:xfrm>
          <a:prstGeom prst="snip1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000000"/>
                </a:solidFill>
                <a:latin typeface="Calibri Light" panose="020F0302020204030204" pitchFamily="34" charset="0"/>
              </a:rPr>
              <a:t>HTML</a:t>
            </a:r>
          </a:p>
        </p:txBody>
      </p:sp>
      <p:sp>
        <p:nvSpPr>
          <p:cNvPr id="27" name="Ritaglia singolo angolo rettangolo 26"/>
          <p:cNvSpPr/>
          <p:nvPr/>
        </p:nvSpPr>
        <p:spPr>
          <a:xfrm>
            <a:off x="3032985" y="2784511"/>
            <a:ext cx="585107" cy="686301"/>
          </a:xfrm>
          <a:prstGeom prst="snip1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000000"/>
                </a:solidFill>
                <a:latin typeface="Calibri Light" panose="020F0302020204030204" pitchFamily="34" charset="0"/>
              </a:rPr>
              <a:t>CSS</a:t>
            </a:r>
          </a:p>
        </p:txBody>
      </p:sp>
      <p:sp>
        <p:nvSpPr>
          <p:cNvPr id="28" name="Rettangolo 27"/>
          <p:cNvSpPr/>
          <p:nvPr/>
        </p:nvSpPr>
        <p:spPr>
          <a:xfrm>
            <a:off x="4045378" y="2359333"/>
            <a:ext cx="1138341" cy="626222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Web Server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  <a:t>(</a:t>
            </a:r>
            <a:r>
              <a:rPr lang="en-US" sz="1050" dirty="0" err="1">
                <a:solidFill>
                  <a:schemeClr val="tx1"/>
                </a:solidFill>
                <a:latin typeface="Calibri Light" panose="020F0302020204030204" pitchFamily="34" charset="0"/>
              </a:rPr>
              <a:t>Apache,MSIIS</a:t>
            </a:r>
            <a: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  <a:t>, …) </a:t>
            </a:r>
          </a:p>
        </p:txBody>
      </p:sp>
      <p:sp>
        <p:nvSpPr>
          <p:cNvPr id="29" name="Rettangolo 28"/>
          <p:cNvSpPr/>
          <p:nvPr/>
        </p:nvSpPr>
        <p:spPr>
          <a:xfrm>
            <a:off x="5406877" y="2359333"/>
            <a:ext cx="1138341" cy="626222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>
                <a:solidFill>
                  <a:schemeClr val="tx1"/>
                </a:solidFill>
                <a:latin typeface="Calibri Light" panose="020F0302020204030204" pitchFamily="34" charset="0"/>
              </a:rPr>
              <a:t>AppServer</a:t>
            </a:r>
            <a:endParaRPr lang="en-US" sz="1350" dirty="0">
              <a:solidFill>
                <a:schemeClr val="tx1"/>
              </a:solidFill>
              <a:latin typeface="Calibri Light" panose="020F0302020204030204" pitchFamily="34" charset="0"/>
            </a:endParaRPr>
          </a:p>
          <a:p>
            <a:pPr algn="ctr"/>
            <a: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  <a:t>(JBoss, </a:t>
            </a:r>
            <a:b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</a:br>
            <a:r>
              <a:rPr lang="en-US" sz="1050" dirty="0" err="1">
                <a:solidFill>
                  <a:schemeClr val="tx1"/>
                </a:solidFill>
                <a:latin typeface="Calibri Light" panose="020F0302020204030204" pitchFamily="34" charset="0"/>
              </a:rPr>
              <a:t>GlassFish</a:t>
            </a:r>
            <a: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  <a:t>, …) </a:t>
            </a:r>
          </a:p>
        </p:txBody>
      </p:sp>
      <p:sp>
        <p:nvSpPr>
          <p:cNvPr id="30" name="Rettangolo 29"/>
          <p:cNvSpPr/>
          <p:nvPr/>
        </p:nvSpPr>
        <p:spPr>
          <a:xfrm>
            <a:off x="6741161" y="2370072"/>
            <a:ext cx="1138341" cy="626222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DBMS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  <a:t>(Postgres, </a:t>
            </a:r>
            <a:b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</a:br>
            <a: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  <a:t>MySQL, …) </a:t>
            </a:r>
          </a:p>
        </p:txBody>
      </p:sp>
      <p:sp>
        <p:nvSpPr>
          <p:cNvPr id="31" name="CasellaDiTesto 30"/>
          <p:cNvSpPr txBox="1"/>
          <p:nvPr/>
        </p:nvSpPr>
        <p:spPr>
          <a:xfrm>
            <a:off x="3950129" y="2945084"/>
            <a:ext cx="13921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alibri Light" panose="020F0302020204030204" pitchFamily="34" charset="0"/>
              </a:rPr>
              <a:t>Presentation Tier</a:t>
            </a:r>
          </a:p>
        </p:txBody>
      </p:sp>
      <p:sp>
        <p:nvSpPr>
          <p:cNvPr id="32" name="CasellaDiTesto 31"/>
          <p:cNvSpPr txBox="1"/>
          <p:nvPr/>
        </p:nvSpPr>
        <p:spPr>
          <a:xfrm>
            <a:off x="5567686" y="2932564"/>
            <a:ext cx="85472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alibri Light" panose="020F0302020204030204" pitchFamily="34" charset="0"/>
              </a:rPr>
              <a:t>Logic Tier</a:t>
            </a:r>
          </a:p>
        </p:txBody>
      </p:sp>
      <p:sp>
        <p:nvSpPr>
          <p:cNvPr id="33" name="CasellaDiTesto 32"/>
          <p:cNvSpPr txBox="1"/>
          <p:nvPr/>
        </p:nvSpPr>
        <p:spPr>
          <a:xfrm>
            <a:off x="6634990" y="2939977"/>
            <a:ext cx="12933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alibri Light" panose="020F0302020204030204" pitchFamily="34" charset="0"/>
              </a:rPr>
              <a:t>Persistence Tier</a:t>
            </a:r>
          </a:p>
        </p:txBody>
      </p:sp>
      <p:cxnSp>
        <p:nvCxnSpPr>
          <p:cNvPr id="34" name="Connettore 2 33"/>
          <p:cNvCxnSpPr>
            <a:stCxn id="28" idx="3"/>
            <a:endCxn id="29" idx="1"/>
          </p:cNvCxnSpPr>
          <p:nvPr/>
        </p:nvCxnSpPr>
        <p:spPr>
          <a:xfrm>
            <a:off x="5183719" y="2672443"/>
            <a:ext cx="22315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/>
          <p:cNvCxnSpPr>
            <a:stCxn id="29" idx="3"/>
            <a:endCxn id="30" idx="1"/>
          </p:cNvCxnSpPr>
          <p:nvPr/>
        </p:nvCxnSpPr>
        <p:spPr>
          <a:xfrm>
            <a:off x="6545218" y="2672443"/>
            <a:ext cx="195944" cy="1073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1 42"/>
          <p:cNvCxnSpPr/>
          <p:nvPr/>
        </p:nvCxnSpPr>
        <p:spPr>
          <a:xfrm flipH="1">
            <a:off x="4045378" y="1878668"/>
            <a:ext cx="2292404" cy="480665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1 44"/>
          <p:cNvCxnSpPr/>
          <p:nvPr/>
        </p:nvCxnSpPr>
        <p:spPr>
          <a:xfrm>
            <a:off x="7264141" y="1878668"/>
            <a:ext cx="615362" cy="480665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ttangolo 47"/>
          <p:cNvSpPr/>
          <p:nvPr/>
        </p:nvSpPr>
        <p:spPr>
          <a:xfrm>
            <a:off x="4375294" y="4136419"/>
            <a:ext cx="908712" cy="403691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rgbClr val="FF0000"/>
                </a:solidFill>
                <a:latin typeface="Calibri Light" panose="020F0302020204030204" pitchFamily="34" charset="0"/>
              </a:rPr>
              <a:t>Model</a:t>
            </a:r>
            <a:endParaRPr lang="en-US" sz="1050" dirty="0">
              <a:solidFill>
                <a:srgbClr val="FF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49" name="Rettangolo 48"/>
          <p:cNvSpPr/>
          <p:nvPr/>
        </p:nvSpPr>
        <p:spPr>
          <a:xfrm>
            <a:off x="5537146" y="3690196"/>
            <a:ext cx="908712" cy="403691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rgbClr val="FF0000"/>
                </a:solidFill>
                <a:latin typeface="Calibri Light" panose="020F0302020204030204" pitchFamily="34" charset="0"/>
              </a:rPr>
              <a:t>Controller</a:t>
            </a:r>
            <a:endParaRPr lang="en-US" sz="1050" dirty="0">
              <a:solidFill>
                <a:srgbClr val="FF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50" name="Rettangolo 49"/>
          <p:cNvSpPr/>
          <p:nvPr/>
        </p:nvSpPr>
        <p:spPr>
          <a:xfrm>
            <a:off x="6814226" y="4126570"/>
            <a:ext cx="908712" cy="403691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rgbClr val="FF0000"/>
                </a:solidFill>
                <a:latin typeface="Calibri Light" panose="020F0302020204030204" pitchFamily="34" charset="0"/>
              </a:rPr>
              <a:t>View</a:t>
            </a:r>
            <a:endParaRPr lang="en-US" sz="1050" dirty="0">
              <a:solidFill>
                <a:srgbClr val="FF0000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51" name="Connettore 1 50"/>
          <p:cNvCxnSpPr/>
          <p:nvPr/>
        </p:nvCxnSpPr>
        <p:spPr>
          <a:xfrm flipH="1">
            <a:off x="4235222" y="2996292"/>
            <a:ext cx="1171657" cy="964227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1 53"/>
          <p:cNvCxnSpPr/>
          <p:nvPr/>
        </p:nvCxnSpPr>
        <p:spPr>
          <a:xfrm>
            <a:off x="6545220" y="2985553"/>
            <a:ext cx="1177720" cy="974966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1 59"/>
          <p:cNvCxnSpPr/>
          <p:nvPr/>
        </p:nvCxnSpPr>
        <p:spPr>
          <a:xfrm>
            <a:off x="2307203" y="1967211"/>
            <a:ext cx="5572301" cy="0"/>
          </a:xfrm>
          <a:prstGeom prst="line">
            <a:avLst/>
          </a:prstGeom>
          <a:ln w="762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1 60"/>
          <p:cNvCxnSpPr/>
          <p:nvPr/>
        </p:nvCxnSpPr>
        <p:spPr>
          <a:xfrm>
            <a:off x="2357784" y="3547012"/>
            <a:ext cx="5572301" cy="0"/>
          </a:xfrm>
          <a:prstGeom prst="line">
            <a:avLst/>
          </a:prstGeom>
          <a:ln w="762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4 64"/>
          <p:cNvCxnSpPr>
            <a:endCxn id="49" idx="1"/>
          </p:cNvCxnSpPr>
          <p:nvPr/>
        </p:nvCxnSpPr>
        <p:spPr>
          <a:xfrm flipV="1">
            <a:off x="4657706" y="3892044"/>
            <a:ext cx="879442" cy="201847"/>
          </a:xfrm>
          <a:prstGeom prst="bentConnector3">
            <a:avLst>
              <a:gd name="adj1" fmla="val 104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4 67"/>
          <p:cNvCxnSpPr>
            <a:endCxn id="49" idx="3"/>
          </p:cNvCxnSpPr>
          <p:nvPr/>
        </p:nvCxnSpPr>
        <p:spPr>
          <a:xfrm rot="10800000">
            <a:off x="6445861" y="3892045"/>
            <a:ext cx="972905" cy="201845"/>
          </a:xfrm>
          <a:prstGeom prst="bentConnector3">
            <a:avLst>
              <a:gd name="adj1" fmla="val 172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1 74"/>
          <p:cNvCxnSpPr>
            <a:stCxn id="48" idx="3"/>
            <a:endCxn id="50" idx="1"/>
          </p:cNvCxnSpPr>
          <p:nvPr/>
        </p:nvCxnSpPr>
        <p:spPr>
          <a:xfrm flipV="1">
            <a:off x="5284008" y="4328415"/>
            <a:ext cx="1530220" cy="98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ttangolo 79"/>
          <p:cNvSpPr/>
          <p:nvPr/>
        </p:nvSpPr>
        <p:spPr>
          <a:xfrm>
            <a:off x="3759750" y="4652038"/>
            <a:ext cx="908712" cy="403691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CRUD</a:t>
            </a:r>
            <a:endParaRPr lang="en-US" sz="105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81" name="Rettangolo 80"/>
          <p:cNvSpPr/>
          <p:nvPr/>
        </p:nvSpPr>
        <p:spPr>
          <a:xfrm>
            <a:off x="4729363" y="4652038"/>
            <a:ext cx="908712" cy="403691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ORM</a:t>
            </a:r>
            <a:endParaRPr lang="en-US" sz="105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84" name="CasellaDiTesto 83"/>
          <p:cNvSpPr txBox="1"/>
          <p:nvPr/>
        </p:nvSpPr>
        <p:spPr>
          <a:xfrm>
            <a:off x="1143000" y="4835378"/>
            <a:ext cx="2605200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525" dirty="0" err="1">
                <a:latin typeface="Calibri Light" panose="020F0302020204030204" pitchFamily="34" charset="0"/>
              </a:rPr>
              <a:t>Tratto</a:t>
            </a:r>
            <a:r>
              <a:rPr lang="en-US" sz="525" dirty="0">
                <a:latin typeface="Calibri Light" panose="020F0302020204030204" pitchFamily="34" charset="0"/>
              </a:rPr>
              <a:t> da: David Patterson, Armando Fox</a:t>
            </a:r>
            <a:br>
              <a:rPr lang="en-US" sz="525" dirty="0">
                <a:latin typeface="Calibri Light" panose="020F0302020204030204" pitchFamily="34" charset="0"/>
              </a:rPr>
            </a:br>
            <a:r>
              <a:rPr lang="en-US" sz="525" dirty="0">
                <a:latin typeface="Calibri Light" panose="020F0302020204030204" pitchFamily="34" charset="0"/>
              </a:rPr>
              <a:t>Engineering Long-Lasting Software: An Agile Approach Using SaaS and Cloud Computing</a:t>
            </a:r>
          </a:p>
          <a:p>
            <a:endParaRPr lang="en-US" sz="525" dirty="0">
              <a:latin typeface="Calibri Light" panose="020F0302020204030204" pitchFamily="34" charset="0"/>
            </a:endParaRPr>
          </a:p>
        </p:txBody>
      </p:sp>
      <p:sp>
        <p:nvSpPr>
          <p:cNvPr id="39" name="Fumetto 4 38"/>
          <p:cNvSpPr/>
          <p:nvPr/>
        </p:nvSpPr>
        <p:spPr>
          <a:xfrm>
            <a:off x="3599041" y="1967213"/>
            <a:ext cx="4420874" cy="1579801"/>
          </a:xfrm>
          <a:prstGeom prst="cloudCallout">
            <a:avLst>
              <a:gd name="adj1" fmla="val -22824"/>
              <a:gd name="adj2" fmla="val 37187"/>
            </a:avLst>
          </a:prstGeom>
          <a:solidFill>
            <a:schemeClr val="bg2">
              <a:alpha val="1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Ritaglia singolo angolo rettangolo 26">
            <a:extLst>
              <a:ext uri="{FF2B5EF4-FFF2-40B4-BE49-F238E27FC236}">
                <a16:creationId xmlns:a16="http://schemas.microsoft.com/office/drawing/2014/main" id="{E12F9E81-89CA-EB4B-81F1-8F3ACAFDB3C4}"/>
              </a:ext>
            </a:extLst>
          </p:cNvPr>
          <p:cNvSpPr/>
          <p:nvPr/>
        </p:nvSpPr>
        <p:spPr>
          <a:xfrm>
            <a:off x="3467196" y="3032056"/>
            <a:ext cx="585107" cy="686301"/>
          </a:xfrm>
          <a:prstGeom prst="snip1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000000"/>
                </a:solidFill>
                <a:latin typeface="Calibri Light" panose="020F0302020204030204" pitchFamily="34" charset="0"/>
              </a:rPr>
              <a:t>JS</a:t>
            </a:r>
          </a:p>
        </p:txBody>
      </p:sp>
    </p:spTree>
    <p:extLst>
      <p:ext uri="{BB962C8B-B14F-4D97-AF65-F5344CB8AC3E}">
        <p14:creationId xmlns:p14="http://schemas.microsoft.com/office/powerpoint/2010/main" val="18276747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103A2E-EE1E-E2AB-A391-EFB3F35C8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050ACEF-C840-38AC-5090-925F9E576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62B3C4F-852C-D1A9-7311-B6CC78292C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0449609" cy="51435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D1ED07F-6FB4-38C8-5FD9-9A1F81D5FF8B}"/>
              </a:ext>
            </a:extLst>
          </p:cNvPr>
          <p:cNvSpPr txBox="1"/>
          <p:nvPr/>
        </p:nvSpPr>
        <p:spPr>
          <a:xfrm>
            <a:off x="1717853" y="2063918"/>
            <a:ext cx="57082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C00000"/>
                </a:solidFill>
              </a:rPr>
              <a:t>MVC- CRUD-ORM</a:t>
            </a:r>
          </a:p>
        </p:txBody>
      </p:sp>
    </p:spTree>
    <p:extLst>
      <p:ext uri="{BB962C8B-B14F-4D97-AF65-F5344CB8AC3E}">
        <p14:creationId xmlns:p14="http://schemas.microsoft.com/office/powerpoint/2010/main" val="12839565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2D7686-F4A4-6343-B538-B1ABA8172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viene gestita una richiesta Web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6959C7-6B64-1540-BEB8-D2C0DD9B8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200150"/>
            <a:ext cx="8229599" cy="3737371"/>
          </a:xfrm>
        </p:spPr>
        <p:txBody>
          <a:bodyPr>
            <a:normAutofit fontScale="77500" lnSpcReduction="20000"/>
          </a:bodyPr>
          <a:lstStyle/>
          <a:p>
            <a:r>
              <a:rPr lang="it-IT" dirty="0" err="1"/>
              <a:t>L'application</a:t>
            </a:r>
            <a:r>
              <a:rPr lang="it-IT" dirty="0"/>
              <a:t> server riceve una richiesta HTTP </a:t>
            </a:r>
            <a:br>
              <a:rPr lang="it-IT" dirty="0"/>
            </a:br>
            <a:r>
              <a:rPr lang="it-IT" dirty="0"/>
              <a:t>GET </a:t>
            </a:r>
            <a:r>
              <a:rPr lang="it-IT" dirty="0">
                <a:hlinkClick r:id="rId2"/>
              </a:rPr>
              <a:t>http://uniroma3.it/?s=merialdo</a:t>
            </a:r>
            <a:endParaRPr lang="it-IT" dirty="0"/>
          </a:p>
          <a:p>
            <a:r>
              <a:rPr lang="it-IT" dirty="0" err="1"/>
              <a:t>L'url</a:t>
            </a:r>
            <a:r>
              <a:rPr lang="it-IT" dirty="0"/>
              <a:t> viene mappato su un metodo di una classe </a:t>
            </a:r>
            <a:r>
              <a:rPr lang="it-IT" b="1" dirty="0"/>
              <a:t>Controller</a:t>
            </a:r>
          </a:p>
          <a:p>
            <a:pPr lvl="1"/>
            <a:r>
              <a:rPr lang="it-IT" dirty="0"/>
              <a:t>Le classi Controller sono specializzate nel gestire la richiesta: verificano la validità dei dati passati dal client tramite parametri associati alla richiesta http (es., i voti e la data di un esame) </a:t>
            </a:r>
          </a:p>
          <a:p>
            <a:r>
              <a:rPr lang="it-IT" dirty="0"/>
              <a:t>Il Controller invoca metodi di una classe del </a:t>
            </a:r>
            <a:r>
              <a:rPr lang="it-IT" b="1" dirty="0"/>
              <a:t>Modello</a:t>
            </a:r>
            <a:endParaRPr lang="it-IT" dirty="0"/>
          </a:p>
          <a:p>
            <a:pPr lvl="1"/>
            <a:r>
              <a:rPr lang="it-IT" dirty="0"/>
              <a:t>Le classi del Modello incapsulano i dati e le operazioni offerte dal sistema (es., prenotazione esame, elenco iscritti)</a:t>
            </a:r>
          </a:p>
          <a:p>
            <a:r>
              <a:rPr lang="it-IT" dirty="0"/>
              <a:t>Sulla base della risposta del Modello, il Controller decide quale sarà la risposta da inviare al client e delega la responsabilità di creare la risposta ad una opportuna </a:t>
            </a:r>
            <a:r>
              <a:rPr lang="it-IT" b="1" dirty="0"/>
              <a:t>Vista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Le Viste sono classi specializzate nel produrre una risposta. Di solito la risposta è una pagina HTML contenente i dati del modello (es. pagina con l'elenco degli iscritti ad un esame)</a:t>
            </a:r>
          </a:p>
        </p:txBody>
      </p:sp>
    </p:spTree>
    <p:extLst>
      <p:ext uri="{BB962C8B-B14F-4D97-AF65-F5344CB8AC3E}">
        <p14:creationId xmlns:p14="http://schemas.microsoft.com/office/powerpoint/2010/main" val="1138314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2D7686-F4A4-6343-B538-B1ABA8172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funziona una richiesta Web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6959C7-6B64-1540-BEB8-D2C0DD9B8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Il browser invia una richiesta al server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24" name="AutoShape 4" descr="Waterfox - Free &amp; Open Web Browser">
            <a:extLst>
              <a:ext uri="{FF2B5EF4-FFF2-40B4-BE49-F238E27FC236}">
                <a16:creationId xmlns:a16="http://schemas.microsoft.com/office/drawing/2014/main" id="{C5614A1C-EC05-FA49-A39A-0507A87296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86275" y="2486025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it-IT" sz="1013" dirty="0">
              <a:latin typeface="Calibri Light" panose="020F0302020204030204" pitchFamily="34" charset="0"/>
            </a:endParaRPr>
          </a:p>
        </p:txBody>
      </p:sp>
      <p:sp>
        <p:nvSpPr>
          <p:cNvPr id="38" name="AutoShape 6" descr="Waterfox - Free &amp; Open Web Browser">
            <a:extLst>
              <a:ext uri="{FF2B5EF4-FFF2-40B4-BE49-F238E27FC236}">
                <a16:creationId xmlns:a16="http://schemas.microsoft.com/office/drawing/2014/main" id="{960D6562-1CB3-444B-9BC9-38839522DC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it-IT" sz="1013" dirty="0">
              <a:latin typeface="Calibri Light" panose="020F0302020204030204" pitchFamily="34" charset="0"/>
            </a:endParaRP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7D58796F-6D08-FD4C-850C-3DB7F2C6FF9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3656" y="2904611"/>
            <a:ext cx="2056573" cy="1212869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B436AD6-4D8E-4D4B-AE3E-DF45677FFF4C}"/>
              </a:ext>
            </a:extLst>
          </p:cNvPr>
          <p:cNvSpPr txBox="1"/>
          <p:nvPr/>
        </p:nvSpPr>
        <p:spPr>
          <a:xfrm>
            <a:off x="3119189" y="3019378"/>
            <a:ext cx="1335622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88" dirty="0">
                <a:latin typeface="Calibri Light" panose="020F0302020204030204" pitchFamily="34" charset="0"/>
                <a:hlinkClick r:id="rId3"/>
              </a:rPr>
              <a:t>http://uniroma3.it/didattica</a:t>
            </a:r>
            <a:endParaRPr lang="it-IT" sz="788" dirty="0">
              <a:latin typeface="Calibri Light" panose="020F0302020204030204" pitchFamily="34" charset="0"/>
            </a:endParaRPr>
          </a:p>
          <a:p>
            <a:endParaRPr lang="it-IT" sz="788" dirty="0">
              <a:latin typeface="Calibri Light" panose="020F0302020204030204" pitchFamily="34" charset="0"/>
            </a:endParaRPr>
          </a:p>
          <a:p>
            <a:endParaRPr lang="it-IT" sz="788" dirty="0">
              <a:latin typeface="Calibri Light" panose="020F0302020204030204" pitchFamily="34" charset="0"/>
            </a:endParaRPr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BDCEE8B0-100D-2846-9696-09C7D3DF16F2}"/>
              </a:ext>
            </a:extLst>
          </p:cNvPr>
          <p:cNvCxnSpPr>
            <a:cxnSpLocks/>
          </p:cNvCxnSpPr>
          <p:nvPr/>
        </p:nvCxnSpPr>
        <p:spPr>
          <a:xfrm flipV="1">
            <a:off x="5178199" y="2675546"/>
            <a:ext cx="810521" cy="22906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55FFE1B-A172-AE4B-8352-B550161879F4}"/>
              </a:ext>
            </a:extLst>
          </p:cNvPr>
          <p:cNvSpPr txBox="1"/>
          <p:nvPr/>
        </p:nvSpPr>
        <p:spPr>
          <a:xfrm>
            <a:off x="5178201" y="2462709"/>
            <a:ext cx="7222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err="1">
                <a:latin typeface="Calibri Light" panose="020F0302020204030204" pitchFamily="34" charset="0"/>
              </a:rPr>
              <a:t>request</a:t>
            </a:r>
            <a:endParaRPr lang="it-IT" sz="1350" dirty="0">
              <a:latin typeface="Calibri Light" panose="020F0302020204030204" pitchFamily="34" charset="0"/>
            </a:endParaRPr>
          </a:p>
        </p:txBody>
      </p:sp>
      <p:pic>
        <p:nvPicPr>
          <p:cNvPr id="9" name="Google Shape;298;p40">
            <a:extLst>
              <a:ext uri="{FF2B5EF4-FFF2-40B4-BE49-F238E27FC236}">
                <a16:creationId xmlns:a16="http://schemas.microsoft.com/office/drawing/2014/main" id="{D1FE15DC-FFD1-A4B0-66A0-1A712DF5DB2F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53765" y="3019378"/>
            <a:ext cx="909450" cy="117045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" name="Google Shape;301;p40">
            <a:extLst>
              <a:ext uri="{FF2B5EF4-FFF2-40B4-BE49-F238E27FC236}">
                <a16:creationId xmlns:a16="http://schemas.microsoft.com/office/drawing/2014/main" id="{4A1D880E-1E05-16C4-C578-45C2C7206113}"/>
              </a:ext>
            </a:extLst>
          </p:cNvPr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693" y="1793118"/>
            <a:ext cx="1900143" cy="19001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16148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Model-View-Controller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260030" y="1859600"/>
            <a:ext cx="583750" cy="300082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50" dirty="0">
                <a:highlight>
                  <a:srgbClr val="FFFF00"/>
                </a:highlight>
                <a:latin typeface="Calibri Light" panose="020F0302020204030204" pitchFamily="34" charset="0"/>
              </a:rPr>
              <a:t>Client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A322EF-DBA1-BC42-1509-698DA75A10A5}"/>
              </a:ext>
            </a:extLst>
          </p:cNvPr>
          <p:cNvSpPr/>
          <p:nvPr/>
        </p:nvSpPr>
        <p:spPr>
          <a:xfrm>
            <a:off x="883970" y="956733"/>
            <a:ext cx="7235563" cy="389466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Box 13">
            <a:extLst>
              <a:ext uri="{FF2B5EF4-FFF2-40B4-BE49-F238E27FC236}">
                <a16:creationId xmlns:a16="http://schemas.microsoft.com/office/drawing/2014/main" id="{6ADC10D2-FCE1-DE62-A9F2-F2FC970983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363" y="1037438"/>
            <a:ext cx="628698" cy="300082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50" dirty="0">
                <a:highlight>
                  <a:srgbClr val="FFFF00"/>
                </a:highlight>
                <a:latin typeface="Calibri Light" panose="020F0302020204030204" pitchFamily="34" charset="0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81277112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Model-View-Controller</a:t>
            </a: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3762375" y="1187479"/>
            <a:ext cx="1781175" cy="21698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42D042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350" b="1" dirty="0">
                <a:solidFill>
                  <a:schemeClr val="dk1"/>
                </a:solidFill>
                <a:latin typeface="Calibri Light" panose="020F0302020204030204" pitchFamily="34" charset="0"/>
              </a:rPr>
              <a:t>CONTROLLER</a:t>
            </a:r>
          </a:p>
          <a:p>
            <a:pPr>
              <a:spcBef>
                <a:spcPct val="50000"/>
              </a:spcBef>
              <a:defRPr/>
            </a:pPr>
            <a:r>
              <a:rPr 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2) </a:t>
            </a:r>
            <a:r>
              <a:rPr 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mappa</a:t>
            </a:r>
            <a:r>
              <a:rPr 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 le </a:t>
            </a:r>
            <a:r>
              <a:rPr 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richieste</a:t>
            </a:r>
            <a:r>
              <a:rPr 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 (HTTP) del client in </a:t>
            </a:r>
            <a:r>
              <a:rPr 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azioni</a:t>
            </a:r>
            <a:r>
              <a:rPr 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sul</a:t>
            </a:r>
            <a:r>
              <a:rPr 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modello</a:t>
            </a:r>
            <a:endParaRPr lang="en-US" sz="1350" dirty="0">
              <a:solidFill>
                <a:schemeClr val="accent1">
                  <a:lumMod val="20000"/>
                  <a:lumOff val="80000"/>
                </a:schemeClr>
              </a:solidFill>
              <a:latin typeface="Calibri Light" panose="020F0302020204030204" pitchFamily="34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5) </a:t>
            </a:r>
            <a:r>
              <a:rPr 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seleziona</a:t>
            </a:r>
            <a:r>
              <a:rPr 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 una vista in base alle </a:t>
            </a:r>
            <a:r>
              <a:rPr 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richieste</a:t>
            </a:r>
            <a:r>
              <a:rPr 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dell'utente</a:t>
            </a:r>
            <a:r>
              <a:rPr 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 e </a:t>
            </a:r>
            <a:r>
              <a:rPr 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all'esito</a:t>
            </a:r>
            <a:r>
              <a:rPr 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della</a:t>
            </a:r>
            <a:r>
              <a:rPr 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 azione </a:t>
            </a:r>
            <a:r>
              <a:rPr 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sul</a:t>
            </a:r>
            <a:r>
              <a:rPr 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modello</a:t>
            </a:r>
            <a:endParaRPr lang="en-US" sz="1350" dirty="0">
              <a:solidFill>
                <a:schemeClr val="accent1">
                  <a:lumMod val="20000"/>
                  <a:lumOff val="80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081715" y="4057873"/>
            <a:ext cx="1754981" cy="6117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42D042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350" b="1" dirty="0">
                <a:solidFill>
                  <a:schemeClr val="dk1"/>
                </a:solidFill>
                <a:latin typeface="Calibri Light" panose="020F0302020204030204" pitchFamily="34" charset="0"/>
              </a:rPr>
              <a:t>VISTA</a:t>
            </a:r>
          </a:p>
          <a:p>
            <a:pPr>
              <a:spcBef>
                <a:spcPct val="50000"/>
              </a:spcBef>
              <a:defRPr/>
            </a:pPr>
            <a:r>
              <a:rPr 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7) Genera la </a:t>
            </a:r>
            <a:r>
              <a:rPr 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risposta</a:t>
            </a:r>
            <a:r>
              <a:rPr 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 </a:t>
            </a: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1190628" y="3414030"/>
            <a:ext cx="1701235" cy="11310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42D042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350" b="1" dirty="0">
                <a:solidFill>
                  <a:schemeClr val="dk1"/>
                </a:solidFill>
                <a:latin typeface="Calibri Light" panose="020F0302020204030204" pitchFamily="34" charset="0"/>
              </a:rPr>
              <a:t>MODELLO</a:t>
            </a:r>
          </a:p>
          <a:p>
            <a:pPr>
              <a:spcBef>
                <a:spcPct val="50000"/>
              </a:spcBef>
              <a:defRPr/>
            </a:pPr>
            <a:r>
              <a:rPr 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4) </a:t>
            </a:r>
            <a:r>
              <a:rPr 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Esegue</a:t>
            </a:r>
            <a:r>
              <a:rPr 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operazioni</a:t>
            </a:r>
            <a:r>
              <a:rPr 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 sui </a:t>
            </a:r>
            <a:r>
              <a:rPr 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dati</a:t>
            </a:r>
            <a:endParaRPr lang="en-US" sz="1350" dirty="0">
              <a:solidFill>
                <a:schemeClr val="accent1">
                  <a:lumMod val="20000"/>
                  <a:lumOff val="80000"/>
                </a:schemeClr>
              </a:solidFill>
              <a:latin typeface="Calibri Light" panose="020F0302020204030204" pitchFamily="34" charset="0"/>
            </a:endParaRPr>
          </a:p>
          <a:p>
            <a:pPr>
              <a:spcBef>
                <a:spcPct val="50000"/>
              </a:spcBef>
              <a:defRPr/>
            </a:pPr>
            <a:endParaRPr lang="en-US" sz="1350" dirty="0">
              <a:solidFill>
                <a:schemeClr val="accent1">
                  <a:lumMod val="20000"/>
                  <a:lumOff val="80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260030" y="1859600"/>
            <a:ext cx="583750" cy="300082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50" dirty="0">
                <a:highlight>
                  <a:srgbClr val="FFFF00"/>
                </a:highlight>
                <a:latin typeface="Calibri Light" panose="020F0302020204030204" pitchFamily="34" charset="0"/>
              </a:rPr>
              <a:t>Client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A322EF-DBA1-BC42-1509-698DA75A10A5}"/>
              </a:ext>
            </a:extLst>
          </p:cNvPr>
          <p:cNvSpPr/>
          <p:nvPr/>
        </p:nvSpPr>
        <p:spPr>
          <a:xfrm>
            <a:off x="883970" y="956733"/>
            <a:ext cx="7235563" cy="389466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Box 13">
            <a:extLst>
              <a:ext uri="{FF2B5EF4-FFF2-40B4-BE49-F238E27FC236}">
                <a16:creationId xmlns:a16="http://schemas.microsoft.com/office/drawing/2014/main" id="{6ADC10D2-FCE1-DE62-A9F2-F2FC970983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363" y="1037438"/>
            <a:ext cx="628698" cy="300082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50" dirty="0">
                <a:highlight>
                  <a:srgbClr val="FFFF00"/>
                </a:highlight>
                <a:latin typeface="Calibri Light" panose="020F0302020204030204" pitchFamily="34" charset="0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5348274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Model-View-Controller</a:t>
            </a: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3762375" y="1187479"/>
            <a:ext cx="1781175" cy="21698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42D042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350" b="1" dirty="0">
                <a:solidFill>
                  <a:schemeClr val="dk1"/>
                </a:solidFill>
                <a:latin typeface="Calibri Light" panose="020F0302020204030204" pitchFamily="34" charset="0"/>
              </a:rPr>
              <a:t>CONTROLLER</a:t>
            </a:r>
          </a:p>
          <a:p>
            <a:pPr>
              <a:spcBef>
                <a:spcPct val="50000"/>
              </a:spcBef>
              <a:defRPr/>
            </a:pPr>
            <a:r>
              <a:rPr 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2) </a:t>
            </a:r>
            <a:r>
              <a:rPr 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mappa</a:t>
            </a:r>
            <a:r>
              <a:rPr 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 le </a:t>
            </a:r>
            <a:r>
              <a:rPr 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richieste</a:t>
            </a:r>
            <a:r>
              <a:rPr 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 (HTTP) del client in </a:t>
            </a:r>
            <a:r>
              <a:rPr 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azioni</a:t>
            </a:r>
            <a:r>
              <a:rPr 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sul</a:t>
            </a:r>
            <a:r>
              <a:rPr 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modello</a:t>
            </a:r>
            <a:endParaRPr lang="en-US" sz="1350" dirty="0">
              <a:solidFill>
                <a:schemeClr val="accent1">
                  <a:lumMod val="20000"/>
                  <a:lumOff val="80000"/>
                </a:schemeClr>
              </a:solidFill>
              <a:latin typeface="Calibri Light" panose="020F0302020204030204" pitchFamily="34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5) </a:t>
            </a:r>
            <a:r>
              <a:rPr 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seleziona</a:t>
            </a:r>
            <a:r>
              <a:rPr 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 una vista in base alle </a:t>
            </a:r>
            <a:r>
              <a:rPr 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richieste</a:t>
            </a:r>
            <a:r>
              <a:rPr 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dell'utente</a:t>
            </a:r>
            <a:r>
              <a:rPr 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 e </a:t>
            </a:r>
            <a:r>
              <a:rPr 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all'esito</a:t>
            </a:r>
            <a:r>
              <a:rPr 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della</a:t>
            </a:r>
            <a:r>
              <a:rPr 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 azione </a:t>
            </a:r>
            <a:r>
              <a:rPr 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sul</a:t>
            </a:r>
            <a:r>
              <a:rPr 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modello</a:t>
            </a:r>
            <a:endParaRPr lang="en-US" sz="1350" dirty="0">
              <a:solidFill>
                <a:schemeClr val="accent1">
                  <a:lumMod val="20000"/>
                  <a:lumOff val="80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081715" y="4057873"/>
            <a:ext cx="1754981" cy="6117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42D042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350" b="1" dirty="0">
                <a:solidFill>
                  <a:schemeClr val="dk1"/>
                </a:solidFill>
                <a:latin typeface="Calibri Light" panose="020F0302020204030204" pitchFamily="34" charset="0"/>
              </a:rPr>
              <a:t>VISTA</a:t>
            </a:r>
          </a:p>
          <a:p>
            <a:pPr>
              <a:spcBef>
                <a:spcPct val="50000"/>
              </a:spcBef>
              <a:defRPr/>
            </a:pPr>
            <a:r>
              <a:rPr 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7) Genera la </a:t>
            </a:r>
            <a:r>
              <a:rPr 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risposta</a:t>
            </a:r>
            <a:r>
              <a:rPr 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 </a:t>
            </a: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1190628" y="3414030"/>
            <a:ext cx="1701235" cy="11310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42D042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350" b="1" dirty="0">
                <a:solidFill>
                  <a:schemeClr val="dk1"/>
                </a:solidFill>
                <a:latin typeface="Calibri Light" panose="020F0302020204030204" pitchFamily="34" charset="0"/>
              </a:rPr>
              <a:t>MODELLO</a:t>
            </a:r>
          </a:p>
          <a:p>
            <a:pPr>
              <a:spcBef>
                <a:spcPct val="50000"/>
              </a:spcBef>
              <a:defRPr/>
            </a:pPr>
            <a:r>
              <a:rPr 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4) </a:t>
            </a:r>
            <a:r>
              <a:rPr 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Esegue</a:t>
            </a:r>
            <a:r>
              <a:rPr 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operazioni</a:t>
            </a:r>
            <a:r>
              <a:rPr 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 sui </a:t>
            </a:r>
            <a:r>
              <a:rPr 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dati</a:t>
            </a:r>
            <a:endParaRPr lang="en-US" sz="1350" dirty="0">
              <a:solidFill>
                <a:schemeClr val="accent1">
                  <a:lumMod val="20000"/>
                  <a:lumOff val="80000"/>
                </a:schemeClr>
              </a:solidFill>
              <a:latin typeface="Calibri Light" panose="020F0302020204030204" pitchFamily="34" charset="0"/>
            </a:endParaRPr>
          </a:p>
          <a:p>
            <a:pPr>
              <a:spcBef>
                <a:spcPct val="50000"/>
              </a:spcBef>
              <a:defRPr/>
            </a:pPr>
            <a:endParaRPr lang="en-US" sz="1350" dirty="0">
              <a:solidFill>
                <a:schemeClr val="accent1">
                  <a:lumMod val="20000"/>
                  <a:lumOff val="80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260030" y="1859600"/>
            <a:ext cx="583750" cy="300082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50" dirty="0">
                <a:highlight>
                  <a:srgbClr val="FFFF00"/>
                </a:highlight>
                <a:latin typeface="Calibri Light" panose="020F0302020204030204" pitchFamily="34" charset="0"/>
              </a:rPr>
              <a:t>Client</a:t>
            </a:r>
          </a:p>
        </p:txBody>
      </p:sp>
      <p:cxnSp>
        <p:nvCxnSpPr>
          <p:cNvPr id="17" name="AutoShape 14"/>
          <p:cNvCxnSpPr>
            <a:cxnSpLocks noChangeShapeType="1"/>
            <a:endCxn id="10" idx="1"/>
          </p:cNvCxnSpPr>
          <p:nvPr/>
        </p:nvCxnSpPr>
        <p:spPr bwMode="auto">
          <a:xfrm>
            <a:off x="5543550" y="2009641"/>
            <a:ext cx="2716480" cy="127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prstDash val="dash"/>
            <a:miter lim="800000"/>
            <a:headEnd type="triangle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" name="Text Box 11">
            <a:extLst>
              <a:ext uri="{FF2B5EF4-FFF2-40B4-BE49-F238E27FC236}">
                <a16:creationId xmlns:a16="http://schemas.microsoft.com/office/drawing/2014/main" id="{26D87255-5ED7-7A94-3C94-6371E49F0A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5583" y="1547976"/>
            <a:ext cx="11558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 err="1">
                <a:latin typeface="Calibri Light" panose="020F0302020204030204" pitchFamily="34" charset="0"/>
              </a:rPr>
              <a:t>dati</a:t>
            </a:r>
            <a:r>
              <a:rPr lang="en-US" sz="1200" dirty="0">
                <a:latin typeface="Calibri Light" panose="020F0302020204030204" pitchFamily="34" charset="0"/>
              </a:rPr>
              <a:t> e </a:t>
            </a:r>
            <a:r>
              <a:rPr lang="en-US" sz="1200" dirty="0" err="1">
                <a:latin typeface="Calibri Light" panose="020F0302020204030204" pitchFamily="34" charset="0"/>
              </a:rPr>
              <a:t>comandi</a:t>
            </a:r>
            <a:br>
              <a:rPr lang="en-US" sz="1200" dirty="0">
                <a:latin typeface="Calibri Light" panose="020F0302020204030204" pitchFamily="34" charset="0"/>
              </a:rPr>
            </a:br>
            <a:r>
              <a:rPr lang="it-IT" sz="1200" dirty="0">
                <a:latin typeface="Calibri Light" panose="020F0302020204030204" pitchFamily="34" charset="0"/>
                <a:ea typeface="ＭＳ Ｐゴシック" charset="0"/>
              </a:rPr>
              <a:t>(richiesta HTTP)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A322EF-DBA1-BC42-1509-698DA75A10A5}"/>
              </a:ext>
            </a:extLst>
          </p:cNvPr>
          <p:cNvSpPr/>
          <p:nvPr/>
        </p:nvSpPr>
        <p:spPr>
          <a:xfrm>
            <a:off x="883970" y="956733"/>
            <a:ext cx="7235563" cy="389466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Box 13">
            <a:extLst>
              <a:ext uri="{FF2B5EF4-FFF2-40B4-BE49-F238E27FC236}">
                <a16:creationId xmlns:a16="http://schemas.microsoft.com/office/drawing/2014/main" id="{6ADC10D2-FCE1-DE62-A9F2-F2FC970983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363" y="1037438"/>
            <a:ext cx="628698" cy="300082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50" dirty="0">
                <a:highlight>
                  <a:srgbClr val="FFFF00"/>
                </a:highlight>
                <a:latin typeface="Calibri Light" panose="020F0302020204030204" pitchFamily="34" charset="0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2290004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Model-View-Controller</a:t>
            </a: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3762375" y="1187479"/>
            <a:ext cx="1781175" cy="21698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42D042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350" b="1" dirty="0">
                <a:solidFill>
                  <a:schemeClr val="dk1"/>
                </a:solidFill>
                <a:latin typeface="Calibri Light" panose="020F0302020204030204" pitchFamily="34" charset="0"/>
              </a:rPr>
              <a:t>CONTROLLER</a:t>
            </a:r>
          </a:p>
          <a:p>
            <a:pPr>
              <a:spcBef>
                <a:spcPct val="50000"/>
              </a:spcBef>
              <a:defRPr/>
            </a:pPr>
            <a:r>
              <a:rPr lang="en-US" sz="1350" dirty="0">
                <a:solidFill>
                  <a:schemeClr val="dk1"/>
                </a:solidFill>
                <a:latin typeface="Calibri Light" panose="020F0302020204030204" pitchFamily="34" charset="0"/>
              </a:rPr>
              <a:t>1) </a:t>
            </a:r>
            <a:r>
              <a:rPr lang="en-US" sz="1350" dirty="0" err="1">
                <a:solidFill>
                  <a:schemeClr val="dk1"/>
                </a:solidFill>
                <a:latin typeface="Calibri Light" panose="020F0302020204030204" pitchFamily="34" charset="0"/>
              </a:rPr>
              <a:t>mappa</a:t>
            </a:r>
            <a:r>
              <a:rPr lang="en-US" sz="1350" dirty="0">
                <a:solidFill>
                  <a:schemeClr val="dk1"/>
                </a:solidFill>
                <a:latin typeface="Calibri Light" panose="020F0302020204030204" pitchFamily="34" charset="0"/>
              </a:rPr>
              <a:t> le </a:t>
            </a:r>
            <a:r>
              <a:rPr lang="en-US" sz="1350" dirty="0" err="1">
                <a:solidFill>
                  <a:schemeClr val="dk1"/>
                </a:solidFill>
                <a:latin typeface="Calibri Light" panose="020F0302020204030204" pitchFamily="34" charset="0"/>
              </a:rPr>
              <a:t>richieste</a:t>
            </a:r>
            <a:r>
              <a:rPr lang="en-US" sz="1350" dirty="0">
                <a:solidFill>
                  <a:schemeClr val="dk1"/>
                </a:solidFill>
                <a:latin typeface="Calibri Light" panose="020F0302020204030204" pitchFamily="34" charset="0"/>
              </a:rPr>
              <a:t> (HTTP) del client in </a:t>
            </a:r>
            <a:r>
              <a:rPr lang="en-US" sz="1350" dirty="0" err="1">
                <a:solidFill>
                  <a:schemeClr val="dk1"/>
                </a:solidFill>
                <a:latin typeface="Calibri Light" panose="020F0302020204030204" pitchFamily="34" charset="0"/>
              </a:rPr>
              <a:t>azioni</a:t>
            </a:r>
            <a:r>
              <a:rPr lang="en-US" sz="1350" dirty="0">
                <a:solidFill>
                  <a:schemeClr val="dk1"/>
                </a:solidFill>
                <a:latin typeface="Calibri Light" panose="020F0302020204030204" pitchFamily="34" charset="0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Calibri Light" panose="020F0302020204030204" pitchFamily="34" charset="0"/>
              </a:rPr>
              <a:t>sul</a:t>
            </a:r>
            <a:r>
              <a:rPr lang="en-US" sz="1350" dirty="0">
                <a:solidFill>
                  <a:schemeClr val="dk1"/>
                </a:solidFill>
                <a:latin typeface="Calibri Light" panose="020F0302020204030204" pitchFamily="34" charset="0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Calibri Light" panose="020F0302020204030204" pitchFamily="34" charset="0"/>
              </a:rPr>
              <a:t>modello</a:t>
            </a:r>
            <a:endParaRPr lang="en-US" sz="1350" dirty="0">
              <a:solidFill>
                <a:schemeClr val="dk1"/>
              </a:solidFill>
              <a:latin typeface="Calibri Light" panose="020F0302020204030204" pitchFamily="34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5) </a:t>
            </a:r>
            <a:r>
              <a:rPr 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seleziona</a:t>
            </a:r>
            <a:r>
              <a:rPr 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 una vista in base alle </a:t>
            </a:r>
            <a:r>
              <a:rPr 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richieste</a:t>
            </a:r>
            <a:r>
              <a:rPr 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dell'utente</a:t>
            </a:r>
            <a:r>
              <a:rPr 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 e </a:t>
            </a:r>
            <a:r>
              <a:rPr 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all'esito</a:t>
            </a:r>
            <a:r>
              <a:rPr 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della</a:t>
            </a:r>
            <a:r>
              <a:rPr 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 azione </a:t>
            </a:r>
            <a:r>
              <a:rPr 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sul</a:t>
            </a:r>
            <a:r>
              <a:rPr 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modello</a:t>
            </a:r>
            <a:endParaRPr lang="en-US" sz="1350" dirty="0">
              <a:solidFill>
                <a:schemeClr val="accent1">
                  <a:lumMod val="20000"/>
                  <a:lumOff val="80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081715" y="4057873"/>
            <a:ext cx="1754981" cy="6117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42D042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350" b="1" dirty="0">
                <a:solidFill>
                  <a:schemeClr val="dk1"/>
                </a:solidFill>
                <a:latin typeface="Calibri Light" panose="020F0302020204030204" pitchFamily="34" charset="0"/>
              </a:rPr>
              <a:t>VISTA</a:t>
            </a:r>
          </a:p>
          <a:p>
            <a:pPr>
              <a:spcBef>
                <a:spcPct val="50000"/>
              </a:spcBef>
              <a:defRPr/>
            </a:pPr>
            <a:r>
              <a:rPr 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7) Genera la </a:t>
            </a:r>
            <a:r>
              <a:rPr 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risposta</a:t>
            </a:r>
            <a:r>
              <a:rPr 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 </a:t>
            </a: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1190628" y="3414030"/>
            <a:ext cx="1701235" cy="11310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42D042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350" b="1" dirty="0">
                <a:solidFill>
                  <a:schemeClr val="dk1"/>
                </a:solidFill>
                <a:latin typeface="Calibri Light" panose="020F0302020204030204" pitchFamily="34" charset="0"/>
              </a:rPr>
              <a:t>MODELLO</a:t>
            </a:r>
          </a:p>
          <a:p>
            <a:pPr>
              <a:spcBef>
                <a:spcPct val="50000"/>
              </a:spcBef>
              <a:defRPr/>
            </a:pPr>
            <a:r>
              <a:rPr 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4) </a:t>
            </a:r>
            <a:r>
              <a:rPr 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Esegue</a:t>
            </a:r>
            <a:r>
              <a:rPr 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operazioni</a:t>
            </a:r>
            <a:r>
              <a:rPr 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 sui </a:t>
            </a:r>
            <a:r>
              <a:rPr 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dati</a:t>
            </a:r>
            <a:endParaRPr lang="en-US" sz="1350" dirty="0">
              <a:solidFill>
                <a:schemeClr val="accent1">
                  <a:lumMod val="20000"/>
                  <a:lumOff val="80000"/>
                </a:schemeClr>
              </a:solidFill>
              <a:latin typeface="Calibri Light" panose="020F0302020204030204" pitchFamily="34" charset="0"/>
            </a:endParaRPr>
          </a:p>
          <a:p>
            <a:pPr>
              <a:spcBef>
                <a:spcPct val="50000"/>
              </a:spcBef>
              <a:defRPr/>
            </a:pPr>
            <a:endParaRPr lang="en-US" sz="1350" dirty="0">
              <a:solidFill>
                <a:schemeClr val="dk1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13" name="AutoShape 16"/>
          <p:cNvCxnSpPr>
            <a:cxnSpLocks noChangeShapeType="1"/>
            <a:stCxn id="6" idx="0"/>
            <a:endCxn id="4" idx="1"/>
          </p:cNvCxnSpPr>
          <p:nvPr/>
        </p:nvCxnSpPr>
        <p:spPr bwMode="auto">
          <a:xfrm rot="5400000" flipH="1" flipV="1">
            <a:off x="2330991" y="1982647"/>
            <a:ext cx="1141638" cy="1721129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 type="triangle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" name="Text Box 15">
            <a:extLst>
              <a:ext uri="{FF2B5EF4-FFF2-40B4-BE49-F238E27FC236}">
                <a16:creationId xmlns:a16="http://schemas.microsoft.com/office/drawing/2014/main" id="{8806028B-88A6-C60A-D3D6-E1E52BC85A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3535" y="1961630"/>
            <a:ext cx="13356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>
                <a:latin typeface="Calibri Light" panose="020F0302020204030204" pitchFamily="34" charset="0"/>
              </a:rPr>
              <a:t>azione </a:t>
            </a:r>
            <a:r>
              <a:rPr lang="en-US" sz="1200" dirty="0" err="1">
                <a:latin typeface="Calibri Light" panose="020F0302020204030204" pitchFamily="34" charset="0"/>
              </a:rPr>
              <a:t>sul</a:t>
            </a:r>
            <a:r>
              <a:rPr lang="en-US" sz="1200" dirty="0">
                <a:latin typeface="Calibri Light" panose="020F0302020204030204" pitchFamily="34" charset="0"/>
              </a:rPr>
              <a:t> </a:t>
            </a:r>
            <a:r>
              <a:rPr lang="en-US" sz="1200" dirty="0" err="1">
                <a:latin typeface="Calibri Light" panose="020F0302020204030204" pitchFamily="34" charset="0"/>
              </a:rPr>
              <a:t>modello</a:t>
            </a:r>
            <a:endParaRPr lang="en-US" sz="1200" dirty="0">
              <a:latin typeface="Calibri Light" panose="020F0302020204030204" pitchFamily="34" charset="0"/>
            </a:endParaRP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3E4497E6-F0E7-2B9E-001F-43C1F23A8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5583" y="1547976"/>
            <a:ext cx="11558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 err="1">
                <a:latin typeface="Calibri Light" panose="020F0302020204030204" pitchFamily="34" charset="0"/>
              </a:rPr>
              <a:t>dati</a:t>
            </a:r>
            <a:r>
              <a:rPr lang="en-US" sz="1200" dirty="0">
                <a:latin typeface="Calibri Light" panose="020F0302020204030204" pitchFamily="34" charset="0"/>
              </a:rPr>
              <a:t> e </a:t>
            </a:r>
            <a:r>
              <a:rPr lang="en-US" sz="1200" dirty="0" err="1">
                <a:latin typeface="Calibri Light" panose="020F0302020204030204" pitchFamily="34" charset="0"/>
              </a:rPr>
              <a:t>comandi</a:t>
            </a:r>
            <a:br>
              <a:rPr lang="en-US" sz="1200" dirty="0">
                <a:latin typeface="Calibri Light" panose="020F0302020204030204" pitchFamily="34" charset="0"/>
              </a:rPr>
            </a:br>
            <a:r>
              <a:rPr lang="it-IT" sz="1200" dirty="0">
                <a:latin typeface="Calibri Light" panose="020F0302020204030204" pitchFamily="34" charset="0"/>
                <a:ea typeface="ＭＳ Ｐゴシック" charset="0"/>
              </a:rPr>
              <a:t>(richiesta HTTP)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954F0478-5CAE-9463-2F6D-FB1E8B593414}"/>
              </a:ext>
            </a:extLst>
          </p:cNvPr>
          <p:cNvSpPr/>
          <p:nvPr/>
        </p:nvSpPr>
        <p:spPr>
          <a:xfrm>
            <a:off x="883970" y="956733"/>
            <a:ext cx="7235563" cy="389466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13">
            <a:extLst>
              <a:ext uri="{FF2B5EF4-FFF2-40B4-BE49-F238E27FC236}">
                <a16:creationId xmlns:a16="http://schemas.microsoft.com/office/drawing/2014/main" id="{FAE98D72-CA0F-E65E-8EDE-DF9FF6F8C1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363" y="1037438"/>
            <a:ext cx="628698" cy="300082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50" dirty="0">
                <a:highlight>
                  <a:srgbClr val="FFFF00"/>
                </a:highlight>
                <a:latin typeface="Calibri Light" panose="020F0302020204030204" pitchFamily="34" charset="0"/>
              </a:rPr>
              <a:t>Server</a:t>
            </a:r>
          </a:p>
        </p:txBody>
      </p:sp>
      <p:sp>
        <p:nvSpPr>
          <p:cNvPr id="14" name="Text Box 13">
            <a:extLst>
              <a:ext uri="{FF2B5EF4-FFF2-40B4-BE49-F238E27FC236}">
                <a16:creationId xmlns:a16="http://schemas.microsoft.com/office/drawing/2014/main" id="{57FE64BD-D4DB-BE0C-8D72-D3262EE86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0030" y="1859600"/>
            <a:ext cx="583750" cy="300082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50" dirty="0">
                <a:highlight>
                  <a:srgbClr val="FFFF00"/>
                </a:highlight>
                <a:latin typeface="Calibri Light" panose="020F0302020204030204" pitchFamily="34" charset="0"/>
              </a:rPr>
              <a:t>Client</a:t>
            </a:r>
          </a:p>
        </p:txBody>
      </p:sp>
      <p:cxnSp>
        <p:nvCxnSpPr>
          <p:cNvPr id="15" name="AutoShape 14">
            <a:extLst>
              <a:ext uri="{FF2B5EF4-FFF2-40B4-BE49-F238E27FC236}">
                <a16:creationId xmlns:a16="http://schemas.microsoft.com/office/drawing/2014/main" id="{92D9C25B-9F7C-0E92-0858-213B709E4795}"/>
              </a:ext>
            </a:extLst>
          </p:cNvPr>
          <p:cNvCxnSpPr>
            <a:cxnSpLocks noChangeShapeType="1"/>
            <a:endCxn id="14" idx="1"/>
          </p:cNvCxnSpPr>
          <p:nvPr/>
        </p:nvCxnSpPr>
        <p:spPr bwMode="auto">
          <a:xfrm>
            <a:off x="5543550" y="2009641"/>
            <a:ext cx="2716480" cy="127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prstDash val="dash"/>
            <a:miter lim="800000"/>
            <a:headEnd type="triangle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4201800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Model-View-Controller</a:t>
            </a: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3762375" y="1187479"/>
            <a:ext cx="1781175" cy="21698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42D042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350" b="1" dirty="0">
                <a:solidFill>
                  <a:schemeClr val="dk1"/>
                </a:solidFill>
                <a:latin typeface="Calibri Light" panose="020F0302020204030204" pitchFamily="34" charset="0"/>
              </a:rPr>
              <a:t>CONTROLLER</a:t>
            </a:r>
          </a:p>
          <a:p>
            <a:pPr>
              <a:spcBef>
                <a:spcPct val="50000"/>
              </a:spcBef>
              <a:defRPr/>
            </a:pPr>
            <a:r>
              <a:rPr lang="en-US" sz="1350" dirty="0">
                <a:solidFill>
                  <a:schemeClr val="dk1"/>
                </a:solidFill>
                <a:latin typeface="Calibri Light" panose="020F0302020204030204" pitchFamily="34" charset="0"/>
              </a:rPr>
              <a:t>1) </a:t>
            </a:r>
            <a:r>
              <a:rPr lang="en-US" sz="1350" dirty="0" err="1">
                <a:solidFill>
                  <a:schemeClr val="dk1"/>
                </a:solidFill>
                <a:latin typeface="Calibri Light" panose="020F0302020204030204" pitchFamily="34" charset="0"/>
              </a:rPr>
              <a:t>mappa</a:t>
            </a:r>
            <a:r>
              <a:rPr lang="en-US" sz="1350" dirty="0">
                <a:solidFill>
                  <a:schemeClr val="dk1"/>
                </a:solidFill>
                <a:latin typeface="Calibri Light" panose="020F0302020204030204" pitchFamily="34" charset="0"/>
              </a:rPr>
              <a:t> le </a:t>
            </a:r>
            <a:r>
              <a:rPr lang="en-US" sz="1350" dirty="0" err="1">
                <a:solidFill>
                  <a:schemeClr val="dk1"/>
                </a:solidFill>
                <a:latin typeface="Calibri Light" panose="020F0302020204030204" pitchFamily="34" charset="0"/>
              </a:rPr>
              <a:t>richieste</a:t>
            </a:r>
            <a:r>
              <a:rPr lang="en-US" sz="1350" dirty="0">
                <a:solidFill>
                  <a:schemeClr val="dk1"/>
                </a:solidFill>
                <a:latin typeface="Calibri Light" panose="020F0302020204030204" pitchFamily="34" charset="0"/>
              </a:rPr>
              <a:t> (HTTP) del client in </a:t>
            </a:r>
            <a:r>
              <a:rPr lang="en-US" sz="1350" dirty="0" err="1">
                <a:solidFill>
                  <a:schemeClr val="dk1"/>
                </a:solidFill>
                <a:latin typeface="Calibri Light" panose="020F0302020204030204" pitchFamily="34" charset="0"/>
              </a:rPr>
              <a:t>azioni</a:t>
            </a:r>
            <a:r>
              <a:rPr lang="en-US" sz="1350" dirty="0">
                <a:solidFill>
                  <a:schemeClr val="dk1"/>
                </a:solidFill>
                <a:latin typeface="Calibri Light" panose="020F0302020204030204" pitchFamily="34" charset="0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Calibri Light" panose="020F0302020204030204" pitchFamily="34" charset="0"/>
              </a:rPr>
              <a:t>sul</a:t>
            </a:r>
            <a:r>
              <a:rPr lang="en-US" sz="1350" dirty="0">
                <a:solidFill>
                  <a:schemeClr val="dk1"/>
                </a:solidFill>
                <a:latin typeface="Calibri Light" panose="020F0302020204030204" pitchFamily="34" charset="0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Calibri Light" panose="020F0302020204030204" pitchFamily="34" charset="0"/>
              </a:rPr>
              <a:t>modello</a:t>
            </a:r>
            <a:endParaRPr lang="en-US" sz="1350" dirty="0">
              <a:solidFill>
                <a:schemeClr val="dk1"/>
              </a:solidFill>
              <a:latin typeface="Calibri Light" panose="020F0302020204030204" pitchFamily="34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6) </a:t>
            </a:r>
            <a:r>
              <a:rPr 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seleziona</a:t>
            </a:r>
            <a:r>
              <a:rPr 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 una vista in base alle </a:t>
            </a:r>
            <a:r>
              <a:rPr 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richieste</a:t>
            </a:r>
            <a:r>
              <a:rPr 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dell'utente</a:t>
            </a:r>
            <a:r>
              <a:rPr 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 e </a:t>
            </a:r>
            <a:r>
              <a:rPr 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all'esito</a:t>
            </a:r>
            <a:r>
              <a:rPr 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della</a:t>
            </a:r>
            <a:r>
              <a:rPr 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 azione </a:t>
            </a:r>
            <a:r>
              <a:rPr 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sul</a:t>
            </a:r>
            <a:r>
              <a:rPr 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modello</a:t>
            </a:r>
            <a:endParaRPr lang="en-US" sz="1350" dirty="0">
              <a:solidFill>
                <a:schemeClr val="accent1">
                  <a:lumMod val="20000"/>
                  <a:lumOff val="80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081715" y="4057873"/>
            <a:ext cx="1754981" cy="6117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42D042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350" b="1" dirty="0">
                <a:solidFill>
                  <a:schemeClr val="dk1"/>
                </a:solidFill>
                <a:latin typeface="Calibri Light" panose="020F0302020204030204" pitchFamily="34" charset="0"/>
              </a:rPr>
              <a:t>VISTA</a:t>
            </a:r>
          </a:p>
          <a:p>
            <a:pPr>
              <a:spcBef>
                <a:spcPct val="50000"/>
              </a:spcBef>
              <a:defRPr/>
            </a:pPr>
            <a:r>
              <a:rPr 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8) Genera la </a:t>
            </a:r>
            <a:r>
              <a:rPr 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risposta</a:t>
            </a:r>
            <a:r>
              <a:rPr 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 </a:t>
            </a: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1190628" y="3414030"/>
            <a:ext cx="1701235" cy="11310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42D042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350" b="1" dirty="0">
                <a:solidFill>
                  <a:schemeClr val="dk1"/>
                </a:solidFill>
                <a:latin typeface="Calibri Light" panose="020F0302020204030204" pitchFamily="34" charset="0"/>
              </a:rPr>
              <a:t>MODELLO</a:t>
            </a:r>
          </a:p>
          <a:p>
            <a:pPr>
              <a:spcBef>
                <a:spcPct val="50000"/>
              </a:spcBef>
              <a:defRPr/>
            </a:pPr>
            <a:r>
              <a:rPr lang="en-US" sz="1350" dirty="0">
                <a:solidFill>
                  <a:schemeClr val="dk1"/>
                </a:solidFill>
                <a:latin typeface="Calibri Light" panose="020F0302020204030204" pitchFamily="34" charset="0"/>
              </a:rPr>
              <a:t>2) </a:t>
            </a:r>
            <a:r>
              <a:rPr lang="en-US" sz="1350" dirty="0" err="1">
                <a:solidFill>
                  <a:schemeClr val="dk1"/>
                </a:solidFill>
                <a:latin typeface="Calibri Light" panose="020F0302020204030204" pitchFamily="34" charset="0"/>
              </a:rPr>
              <a:t>Esegue</a:t>
            </a:r>
            <a:r>
              <a:rPr lang="en-US" sz="1350" dirty="0">
                <a:solidFill>
                  <a:schemeClr val="dk1"/>
                </a:solidFill>
                <a:latin typeface="Calibri Light" panose="020F0302020204030204" pitchFamily="34" charset="0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Calibri Light" panose="020F0302020204030204" pitchFamily="34" charset="0"/>
              </a:rPr>
              <a:t>operazioni</a:t>
            </a:r>
            <a:r>
              <a:rPr lang="en-US" sz="1350" dirty="0">
                <a:solidFill>
                  <a:schemeClr val="dk1"/>
                </a:solidFill>
                <a:latin typeface="Calibri Light" panose="020F0302020204030204" pitchFamily="34" charset="0"/>
              </a:rPr>
              <a:t> sui </a:t>
            </a:r>
            <a:r>
              <a:rPr lang="en-US" sz="1350" dirty="0" err="1">
                <a:solidFill>
                  <a:schemeClr val="dk1"/>
                </a:solidFill>
                <a:latin typeface="Calibri Light" panose="020F0302020204030204" pitchFamily="34" charset="0"/>
              </a:rPr>
              <a:t>dati</a:t>
            </a:r>
            <a:endParaRPr lang="en-US" sz="1350" dirty="0">
              <a:solidFill>
                <a:schemeClr val="dk1"/>
              </a:solidFill>
              <a:latin typeface="Calibri Light" panose="020F0302020204030204" pitchFamily="34" charset="0"/>
            </a:endParaRPr>
          </a:p>
          <a:p>
            <a:pPr>
              <a:spcBef>
                <a:spcPct val="50000"/>
              </a:spcBef>
              <a:defRPr/>
            </a:pPr>
            <a:endParaRPr lang="en-US" sz="1350" dirty="0">
              <a:solidFill>
                <a:schemeClr val="dk1"/>
              </a:solidFill>
              <a:latin typeface="Calibri Light" panose="020F0302020204030204" pitchFamily="34" charset="0"/>
            </a:endParaRPr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 flipV="1">
            <a:off x="2891861" y="2999511"/>
            <a:ext cx="801458" cy="79637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triangle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 Light" panose="020F0302020204030204" pitchFamily="34" charset="0"/>
            </a:endParaRPr>
          </a:p>
        </p:txBody>
      </p:sp>
      <p:cxnSp>
        <p:nvCxnSpPr>
          <p:cNvPr id="13" name="AutoShape 16"/>
          <p:cNvCxnSpPr>
            <a:cxnSpLocks noChangeShapeType="1"/>
            <a:stCxn id="6" idx="0"/>
            <a:endCxn id="4" idx="1"/>
          </p:cNvCxnSpPr>
          <p:nvPr/>
        </p:nvCxnSpPr>
        <p:spPr bwMode="auto">
          <a:xfrm rot="5400000" flipH="1" flipV="1">
            <a:off x="2330991" y="1982647"/>
            <a:ext cx="1141638" cy="1721129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 type="triangle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" name="Text Box 15">
            <a:extLst>
              <a:ext uri="{FF2B5EF4-FFF2-40B4-BE49-F238E27FC236}">
                <a16:creationId xmlns:a16="http://schemas.microsoft.com/office/drawing/2014/main" id="{A093F891-F81B-33CA-A354-9D844DFE1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3535" y="1961630"/>
            <a:ext cx="13356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>
                <a:latin typeface="Calibri Light" panose="020F0302020204030204" pitchFamily="34" charset="0"/>
              </a:rPr>
              <a:t>azione </a:t>
            </a:r>
            <a:r>
              <a:rPr lang="en-US" sz="1200" dirty="0" err="1">
                <a:latin typeface="Calibri Light" panose="020F0302020204030204" pitchFamily="34" charset="0"/>
              </a:rPr>
              <a:t>sul</a:t>
            </a:r>
            <a:r>
              <a:rPr lang="en-US" sz="1200" dirty="0">
                <a:latin typeface="Calibri Light" panose="020F0302020204030204" pitchFamily="34" charset="0"/>
              </a:rPr>
              <a:t> </a:t>
            </a:r>
            <a:r>
              <a:rPr lang="en-US" sz="1200" dirty="0" err="1">
                <a:latin typeface="Calibri Light" panose="020F0302020204030204" pitchFamily="34" charset="0"/>
              </a:rPr>
              <a:t>modello</a:t>
            </a:r>
            <a:endParaRPr lang="en-US" sz="1200" dirty="0">
              <a:latin typeface="Calibri Light" panose="020F0302020204030204" pitchFamily="34" charset="0"/>
            </a:endParaRPr>
          </a:p>
        </p:txBody>
      </p:sp>
      <p:sp>
        <p:nvSpPr>
          <p:cNvPr id="7" name="Text Box 17">
            <a:extLst>
              <a:ext uri="{FF2B5EF4-FFF2-40B4-BE49-F238E27FC236}">
                <a16:creationId xmlns:a16="http://schemas.microsoft.com/office/drawing/2014/main" id="{B098F4FA-9FB8-5B9D-42DE-FDD7BBA6EC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8530" y="3641593"/>
            <a:ext cx="175689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 err="1">
                <a:solidFill>
                  <a:schemeClr val="dk1"/>
                </a:solidFill>
                <a:latin typeface="Calibri Light" panose="020F0302020204030204" pitchFamily="34" charset="0"/>
                <a:ea typeface="+mn-ea"/>
              </a:rPr>
              <a:t>esito</a:t>
            </a:r>
            <a:r>
              <a:rPr lang="en-US" sz="1200" dirty="0">
                <a:solidFill>
                  <a:schemeClr val="dk1"/>
                </a:solidFill>
                <a:latin typeface="Calibri Light" panose="020F0302020204030204" pitchFamily="34" charset="0"/>
                <a:ea typeface="+mn-ea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 Light" panose="020F0302020204030204" pitchFamily="34" charset="0"/>
                <a:ea typeface="+mn-ea"/>
              </a:rPr>
              <a:t>operazione</a:t>
            </a:r>
            <a:r>
              <a:rPr lang="en-US" sz="1200" dirty="0">
                <a:solidFill>
                  <a:schemeClr val="dk1"/>
                </a:solidFill>
                <a:latin typeface="Calibri Light" panose="020F0302020204030204" pitchFamily="34" charset="0"/>
                <a:ea typeface="+mn-ea"/>
              </a:rPr>
              <a:t> e </a:t>
            </a:r>
            <a:br>
              <a:rPr lang="en-US" sz="1200" dirty="0">
                <a:solidFill>
                  <a:schemeClr val="dk1"/>
                </a:solidFill>
                <a:latin typeface="Calibri Light" panose="020F0302020204030204" pitchFamily="34" charset="0"/>
                <a:ea typeface="+mn-ea"/>
              </a:rPr>
            </a:br>
            <a:r>
              <a:rPr lang="en-US" sz="1200" dirty="0" err="1">
                <a:solidFill>
                  <a:schemeClr val="dk1"/>
                </a:solidFill>
                <a:latin typeface="Calibri Light" panose="020F0302020204030204" pitchFamily="34" charset="0"/>
                <a:ea typeface="+mn-ea"/>
              </a:rPr>
              <a:t>dati</a:t>
            </a:r>
            <a:r>
              <a:rPr lang="en-US" sz="1200" dirty="0">
                <a:solidFill>
                  <a:schemeClr val="dk1"/>
                </a:solidFill>
                <a:latin typeface="Calibri Light" panose="020F0302020204030204" pitchFamily="34" charset="0"/>
                <a:ea typeface="+mn-ea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 Light" panose="020F0302020204030204" pitchFamily="34" charset="0"/>
                <a:ea typeface="+mn-ea"/>
              </a:rPr>
              <a:t>necessari</a:t>
            </a:r>
            <a:r>
              <a:rPr lang="en-US" sz="1200" dirty="0">
                <a:solidFill>
                  <a:schemeClr val="dk1"/>
                </a:solidFill>
                <a:latin typeface="Calibri Light" panose="020F0302020204030204" pitchFamily="34" charset="0"/>
                <a:ea typeface="+mn-ea"/>
              </a:rPr>
              <a:t> a </a:t>
            </a:r>
            <a:r>
              <a:rPr lang="en-US" sz="1200" dirty="0" err="1">
                <a:solidFill>
                  <a:schemeClr val="dk1"/>
                </a:solidFill>
                <a:latin typeface="Calibri Light" panose="020F0302020204030204" pitchFamily="34" charset="0"/>
                <a:ea typeface="+mn-ea"/>
              </a:rPr>
              <a:t>produrre</a:t>
            </a:r>
            <a:r>
              <a:rPr lang="en-US" sz="1200" dirty="0">
                <a:solidFill>
                  <a:schemeClr val="dk1"/>
                </a:solidFill>
                <a:latin typeface="Calibri Light" panose="020F0302020204030204" pitchFamily="34" charset="0"/>
                <a:ea typeface="+mn-ea"/>
              </a:rPr>
              <a:t> </a:t>
            </a:r>
          </a:p>
          <a:p>
            <a:pPr eaLnBrk="1" hangingPunct="1"/>
            <a:r>
              <a:rPr lang="en-US" sz="1200" dirty="0">
                <a:solidFill>
                  <a:schemeClr val="dk1"/>
                </a:solidFill>
                <a:latin typeface="Calibri Light" panose="020F0302020204030204" pitchFamily="34" charset="0"/>
                <a:ea typeface="+mn-ea"/>
              </a:rPr>
              <a:t>la </a:t>
            </a:r>
            <a:r>
              <a:rPr lang="en-US" sz="1200" dirty="0" err="1">
                <a:solidFill>
                  <a:schemeClr val="dk1"/>
                </a:solidFill>
                <a:latin typeface="Calibri Light" panose="020F0302020204030204" pitchFamily="34" charset="0"/>
                <a:ea typeface="+mn-ea"/>
              </a:rPr>
              <a:t>risposta</a:t>
            </a:r>
            <a:endParaRPr lang="en-US" sz="1200" dirty="0">
              <a:solidFill>
                <a:schemeClr val="dk1"/>
              </a:solidFill>
              <a:latin typeface="Calibri Light" panose="020F0302020204030204" pitchFamily="34" charset="0"/>
              <a:ea typeface="+mn-ea"/>
            </a:endParaRPr>
          </a:p>
        </p:txBody>
      </p:sp>
      <p:sp>
        <p:nvSpPr>
          <p:cNvPr id="15" name="Text Box 11">
            <a:extLst>
              <a:ext uri="{FF2B5EF4-FFF2-40B4-BE49-F238E27FC236}">
                <a16:creationId xmlns:a16="http://schemas.microsoft.com/office/drawing/2014/main" id="{49B99782-A6F1-C116-C8D3-ABA01632E8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5583" y="1547976"/>
            <a:ext cx="11558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 err="1">
                <a:latin typeface="Calibri Light" panose="020F0302020204030204" pitchFamily="34" charset="0"/>
              </a:rPr>
              <a:t>dati</a:t>
            </a:r>
            <a:r>
              <a:rPr lang="en-US" sz="1200" dirty="0">
                <a:latin typeface="Calibri Light" panose="020F0302020204030204" pitchFamily="34" charset="0"/>
              </a:rPr>
              <a:t> e </a:t>
            </a:r>
            <a:r>
              <a:rPr lang="en-US" sz="1200" dirty="0" err="1">
                <a:latin typeface="Calibri Light" panose="020F0302020204030204" pitchFamily="34" charset="0"/>
              </a:rPr>
              <a:t>comandi</a:t>
            </a:r>
            <a:br>
              <a:rPr lang="en-US" sz="1200" dirty="0">
                <a:latin typeface="Calibri Light" panose="020F0302020204030204" pitchFamily="34" charset="0"/>
              </a:rPr>
            </a:br>
            <a:r>
              <a:rPr lang="it-IT" sz="1200" dirty="0">
                <a:latin typeface="Calibri Light" panose="020F0302020204030204" pitchFamily="34" charset="0"/>
                <a:ea typeface="ＭＳ Ｐゴシック" charset="0"/>
              </a:rPr>
              <a:t>(richiesta HTTP)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068ED175-6A79-1903-876D-27360B360EE8}"/>
              </a:ext>
            </a:extLst>
          </p:cNvPr>
          <p:cNvSpPr/>
          <p:nvPr/>
        </p:nvSpPr>
        <p:spPr>
          <a:xfrm>
            <a:off x="883970" y="956733"/>
            <a:ext cx="7235563" cy="389466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13">
            <a:extLst>
              <a:ext uri="{FF2B5EF4-FFF2-40B4-BE49-F238E27FC236}">
                <a16:creationId xmlns:a16="http://schemas.microsoft.com/office/drawing/2014/main" id="{00183234-F44A-69B8-10E7-830ACEF26A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363" y="1037438"/>
            <a:ext cx="628698" cy="300082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50" dirty="0">
                <a:highlight>
                  <a:srgbClr val="FFFF00"/>
                </a:highlight>
                <a:latin typeface="Calibri Light" panose="020F0302020204030204" pitchFamily="34" charset="0"/>
              </a:rPr>
              <a:t>Server</a:t>
            </a:r>
          </a:p>
        </p:txBody>
      </p:sp>
      <p:sp>
        <p:nvSpPr>
          <p:cNvPr id="14" name="Text Box 13">
            <a:extLst>
              <a:ext uri="{FF2B5EF4-FFF2-40B4-BE49-F238E27FC236}">
                <a16:creationId xmlns:a16="http://schemas.microsoft.com/office/drawing/2014/main" id="{F50425D3-C2D1-7597-D8C7-6977389DA4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0030" y="1859600"/>
            <a:ext cx="583750" cy="300082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50" dirty="0">
                <a:highlight>
                  <a:srgbClr val="FFFF00"/>
                </a:highlight>
                <a:latin typeface="Calibri Light" panose="020F0302020204030204" pitchFamily="34" charset="0"/>
              </a:rPr>
              <a:t>Client</a:t>
            </a:r>
          </a:p>
        </p:txBody>
      </p:sp>
      <p:cxnSp>
        <p:nvCxnSpPr>
          <p:cNvPr id="16" name="AutoShape 14">
            <a:extLst>
              <a:ext uri="{FF2B5EF4-FFF2-40B4-BE49-F238E27FC236}">
                <a16:creationId xmlns:a16="http://schemas.microsoft.com/office/drawing/2014/main" id="{4DB9BC7D-24E5-C34E-0DA9-5E48A868315A}"/>
              </a:ext>
            </a:extLst>
          </p:cNvPr>
          <p:cNvCxnSpPr>
            <a:cxnSpLocks noChangeShapeType="1"/>
            <a:endCxn id="14" idx="1"/>
          </p:cNvCxnSpPr>
          <p:nvPr/>
        </p:nvCxnSpPr>
        <p:spPr bwMode="auto">
          <a:xfrm>
            <a:off x="5543550" y="2009641"/>
            <a:ext cx="2716480" cy="127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prstDash val="dash"/>
            <a:miter lim="800000"/>
            <a:headEnd type="triangle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88969339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Model-View-Controller</a:t>
            </a: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3762375" y="1187479"/>
            <a:ext cx="1781175" cy="21698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42D042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350" b="1" dirty="0">
                <a:solidFill>
                  <a:schemeClr val="dk1"/>
                </a:solidFill>
                <a:latin typeface="Calibri Light" panose="020F0302020204030204" pitchFamily="34" charset="0"/>
              </a:rPr>
              <a:t>CONTROLLER</a:t>
            </a:r>
          </a:p>
          <a:p>
            <a:pPr>
              <a:spcBef>
                <a:spcPct val="50000"/>
              </a:spcBef>
              <a:defRPr/>
            </a:pPr>
            <a:r>
              <a:rPr lang="en-US" sz="1350" dirty="0">
                <a:solidFill>
                  <a:schemeClr val="dk1"/>
                </a:solidFill>
                <a:latin typeface="Calibri Light" panose="020F0302020204030204" pitchFamily="34" charset="0"/>
              </a:rPr>
              <a:t>1) </a:t>
            </a:r>
            <a:r>
              <a:rPr lang="en-US" sz="1350" dirty="0" err="1">
                <a:solidFill>
                  <a:schemeClr val="dk1"/>
                </a:solidFill>
                <a:latin typeface="Calibri Light" panose="020F0302020204030204" pitchFamily="34" charset="0"/>
              </a:rPr>
              <a:t>mappa</a:t>
            </a:r>
            <a:r>
              <a:rPr lang="en-US" sz="1350" dirty="0">
                <a:solidFill>
                  <a:schemeClr val="dk1"/>
                </a:solidFill>
                <a:latin typeface="Calibri Light" panose="020F0302020204030204" pitchFamily="34" charset="0"/>
              </a:rPr>
              <a:t> le </a:t>
            </a:r>
            <a:r>
              <a:rPr lang="en-US" sz="1350" dirty="0" err="1">
                <a:solidFill>
                  <a:schemeClr val="dk1"/>
                </a:solidFill>
                <a:latin typeface="Calibri Light" panose="020F0302020204030204" pitchFamily="34" charset="0"/>
              </a:rPr>
              <a:t>richieste</a:t>
            </a:r>
            <a:r>
              <a:rPr lang="en-US" sz="1350" dirty="0">
                <a:solidFill>
                  <a:schemeClr val="dk1"/>
                </a:solidFill>
                <a:latin typeface="Calibri Light" panose="020F0302020204030204" pitchFamily="34" charset="0"/>
              </a:rPr>
              <a:t> (HTTP) del client in </a:t>
            </a:r>
            <a:r>
              <a:rPr lang="en-US" sz="1350" dirty="0" err="1">
                <a:solidFill>
                  <a:schemeClr val="dk1"/>
                </a:solidFill>
                <a:latin typeface="Calibri Light" panose="020F0302020204030204" pitchFamily="34" charset="0"/>
              </a:rPr>
              <a:t>azioni</a:t>
            </a:r>
            <a:r>
              <a:rPr lang="en-US" sz="1350" dirty="0">
                <a:solidFill>
                  <a:schemeClr val="dk1"/>
                </a:solidFill>
                <a:latin typeface="Calibri Light" panose="020F0302020204030204" pitchFamily="34" charset="0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Calibri Light" panose="020F0302020204030204" pitchFamily="34" charset="0"/>
              </a:rPr>
              <a:t>sul</a:t>
            </a:r>
            <a:r>
              <a:rPr lang="en-US" sz="1350" dirty="0">
                <a:solidFill>
                  <a:schemeClr val="dk1"/>
                </a:solidFill>
                <a:latin typeface="Calibri Light" panose="020F0302020204030204" pitchFamily="34" charset="0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Calibri Light" panose="020F0302020204030204" pitchFamily="34" charset="0"/>
              </a:rPr>
              <a:t>modello</a:t>
            </a:r>
            <a:endParaRPr lang="en-US" sz="1350" dirty="0">
              <a:solidFill>
                <a:schemeClr val="dk1"/>
              </a:solidFill>
              <a:latin typeface="Calibri Light" panose="020F0302020204030204" pitchFamily="34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en-US" sz="1350" dirty="0">
                <a:solidFill>
                  <a:schemeClr val="dk1"/>
                </a:solidFill>
                <a:latin typeface="Calibri Light" panose="020F0302020204030204" pitchFamily="34" charset="0"/>
              </a:rPr>
              <a:t>3) </a:t>
            </a:r>
            <a:r>
              <a:rPr lang="en-US" sz="1350" dirty="0" err="1">
                <a:solidFill>
                  <a:schemeClr val="dk1"/>
                </a:solidFill>
                <a:latin typeface="Calibri Light" panose="020F0302020204030204" pitchFamily="34" charset="0"/>
              </a:rPr>
              <a:t>seleziona</a:t>
            </a:r>
            <a:r>
              <a:rPr lang="en-US" sz="1350" dirty="0">
                <a:solidFill>
                  <a:schemeClr val="dk1"/>
                </a:solidFill>
                <a:latin typeface="Calibri Light" panose="020F0302020204030204" pitchFamily="34" charset="0"/>
              </a:rPr>
              <a:t> e </a:t>
            </a:r>
            <a:r>
              <a:rPr lang="en-US" sz="1350" dirty="0" err="1">
                <a:solidFill>
                  <a:schemeClr val="dk1"/>
                </a:solidFill>
                <a:latin typeface="Calibri Light" panose="020F0302020204030204" pitchFamily="34" charset="0"/>
              </a:rPr>
              <a:t>invoca</a:t>
            </a:r>
            <a:r>
              <a:rPr lang="en-US" sz="1350" dirty="0">
                <a:solidFill>
                  <a:schemeClr val="dk1"/>
                </a:solidFill>
                <a:latin typeface="Calibri Light" panose="020F0302020204030204" pitchFamily="34" charset="0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Calibri Light" panose="020F0302020204030204" pitchFamily="34" charset="0"/>
              </a:rPr>
              <a:t>una</a:t>
            </a:r>
            <a:r>
              <a:rPr lang="en-US" sz="1350" dirty="0">
                <a:solidFill>
                  <a:schemeClr val="dk1"/>
                </a:solidFill>
                <a:latin typeface="Calibri Light" panose="020F0302020204030204" pitchFamily="34" charset="0"/>
              </a:rPr>
              <a:t> vista in base alle </a:t>
            </a:r>
            <a:r>
              <a:rPr lang="en-US" sz="1350" dirty="0" err="1">
                <a:solidFill>
                  <a:schemeClr val="dk1"/>
                </a:solidFill>
                <a:latin typeface="Calibri Light" panose="020F0302020204030204" pitchFamily="34" charset="0"/>
              </a:rPr>
              <a:t>richieste</a:t>
            </a:r>
            <a:r>
              <a:rPr lang="en-US" sz="1350" dirty="0">
                <a:solidFill>
                  <a:schemeClr val="dk1"/>
                </a:solidFill>
                <a:latin typeface="Calibri Light" panose="020F0302020204030204" pitchFamily="34" charset="0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Calibri Light" panose="020F0302020204030204" pitchFamily="34" charset="0"/>
              </a:rPr>
              <a:t>dell'utente</a:t>
            </a:r>
            <a:r>
              <a:rPr lang="en-US" sz="1350" dirty="0">
                <a:solidFill>
                  <a:schemeClr val="dk1"/>
                </a:solidFill>
                <a:latin typeface="Calibri Light" panose="020F0302020204030204" pitchFamily="34" charset="0"/>
              </a:rPr>
              <a:t> e </a:t>
            </a:r>
            <a:r>
              <a:rPr lang="en-US" sz="1350" dirty="0" err="1">
                <a:solidFill>
                  <a:schemeClr val="dk1"/>
                </a:solidFill>
                <a:latin typeface="Calibri Light" panose="020F0302020204030204" pitchFamily="34" charset="0"/>
              </a:rPr>
              <a:t>all'esito</a:t>
            </a:r>
            <a:r>
              <a:rPr lang="en-US" sz="1350" dirty="0">
                <a:solidFill>
                  <a:schemeClr val="dk1"/>
                </a:solidFill>
                <a:latin typeface="Calibri Light" panose="020F0302020204030204" pitchFamily="34" charset="0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Calibri Light" panose="020F0302020204030204" pitchFamily="34" charset="0"/>
              </a:rPr>
              <a:t>della</a:t>
            </a:r>
            <a:r>
              <a:rPr lang="en-US" sz="1350" dirty="0">
                <a:solidFill>
                  <a:schemeClr val="dk1"/>
                </a:solidFill>
                <a:latin typeface="Calibri Light" panose="020F0302020204030204" pitchFamily="34" charset="0"/>
              </a:rPr>
              <a:t> azione </a:t>
            </a:r>
            <a:r>
              <a:rPr lang="en-US" sz="1350" dirty="0" err="1">
                <a:solidFill>
                  <a:schemeClr val="dk1"/>
                </a:solidFill>
                <a:latin typeface="Calibri Light" panose="020F0302020204030204" pitchFamily="34" charset="0"/>
              </a:rPr>
              <a:t>sul</a:t>
            </a:r>
            <a:r>
              <a:rPr lang="en-US" sz="1350" dirty="0">
                <a:solidFill>
                  <a:schemeClr val="dk1"/>
                </a:solidFill>
                <a:latin typeface="Calibri Light" panose="020F0302020204030204" pitchFamily="34" charset="0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Calibri Light" panose="020F0302020204030204" pitchFamily="34" charset="0"/>
              </a:rPr>
              <a:t>modello</a:t>
            </a:r>
            <a:endParaRPr lang="en-US" sz="1350" dirty="0">
              <a:solidFill>
                <a:schemeClr val="dk1"/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081715" y="4057873"/>
            <a:ext cx="1754981" cy="6117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42D042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350" b="1" dirty="0">
                <a:solidFill>
                  <a:schemeClr val="dk1"/>
                </a:solidFill>
                <a:latin typeface="Calibri Light" panose="020F0302020204030204" pitchFamily="34" charset="0"/>
              </a:rPr>
              <a:t>VISTA</a:t>
            </a:r>
          </a:p>
          <a:p>
            <a:pPr>
              <a:spcBef>
                <a:spcPct val="50000"/>
              </a:spcBef>
              <a:defRPr/>
            </a:pPr>
            <a:r>
              <a:rPr 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8) Genera la </a:t>
            </a:r>
            <a:r>
              <a:rPr 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risposta</a:t>
            </a:r>
            <a:r>
              <a:rPr 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 Light" panose="020F0302020204030204" pitchFamily="34" charset="0"/>
              </a:rPr>
              <a:t> </a:t>
            </a: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1190628" y="3414030"/>
            <a:ext cx="1701235" cy="11310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42D042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350" b="1" dirty="0">
                <a:solidFill>
                  <a:schemeClr val="dk1"/>
                </a:solidFill>
                <a:latin typeface="Calibri Light" panose="020F0302020204030204" pitchFamily="34" charset="0"/>
              </a:rPr>
              <a:t>MODELLO</a:t>
            </a:r>
          </a:p>
          <a:p>
            <a:pPr>
              <a:spcBef>
                <a:spcPct val="50000"/>
              </a:spcBef>
              <a:defRPr/>
            </a:pPr>
            <a:r>
              <a:rPr lang="en-US" sz="1350" dirty="0">
                <a:solidFill>
                  <a:schemeClr val="dk1"/>
                </a:solidFill>
                <a:latin typeface="Calibri Light" panose="020F0302020204030204" pitchFamily="34" charset="0"/>
              </a:rPr>
              <a:t>2) </a:t>
            </a:r>
            <a:r>
              <a:rPr lang="en-US" sz="1350" dirty="0" err="1">
                <a:solidFill>
                  <a:schemeClr val="dk1"/>
                </a:solidFill>
                <a:latin typeface="Calibri Light" panose="020F0302020204030204" pitchFamily="34" charset="0"/>
              </a:rPr>
              <a:t>Esegue</a:t>
            </a:r>
            <a:r>
              <a:rPr lang="en-US" sz="1350" dirty="0">
                <a:solidFill>
                  <a:schemeClr val="dk1"/>
                </a:solidFill>
                <a:latin typeface="Calibri Light" panose="020F0302020204030204" pitchFamily="34" charset="0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Calibri Light" panose="020F0302020204030204" pitchFamily="34" charset="0"/>
              </a:rPr>
              <a:t>operazioni</a:t>
            </a:r>
            <a:r>
              <a:rPr lang="en-US" sz="1350" dirty="0">
                <a:solidFill>
                  <a:schemeClr val="dk1"/>
                </a:solidFill>
                <a:latin typeface="Calibri Light" panose="020F0302020204030204" pitchFamily="34" charset="0"/>
              </a:rPr>
              <a:t> sui </a:t>
            </a:r>
            <a:r>
              <a:rPr lang="en-US" sz="1350" dirty="0" err="1">
                <a:solidFill>
                  <a:schemeClr val="dk1"/>
                </a:solidFill>
                <a:latin typeface="Calibri Light" panose="020F0302020204030204" pitchFamily="34" charset="0"/>
              </a:rPr>
              <a:t>dati</a:t>
            </a:r>
            <a:endParaRPr lang="en-US" sz="1350" dirty="0">
              <a:solidFill>
                <a:schemeClr val="dk1"/>
              </a:solidFill>
              <a:latin typeface="Calibri Light" panose="020F0302020204030204" pitchFamily="34" charset="0"/>
            </a:endParaRPr>
          </a:p>
          <a:p>
            <a:pPr>
              <a:spcBef>
                <a:spcPct val="50000"/>
              </a:spcBef>
              <a:defRPr/>
            </a:pPr>
            <a:endParaRPr lang="en-US" sz="1350" dirty="0">
              <a:solidFill>
                <a:schemeClr val="dk1"/>
              </a:solidFill>
              <a:latin typeface="Calibri Light" panose="020F0302020204030204" pitchFamily="34" charset="0"/>
            </a:endParaRPr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 flipV="1">
            <a:off x="2891861" y="2999511"/>
            <a:ext cx="801458" cy="79637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triangle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 Light" panose="020F0302020204030204" pitchFamily="34" charset="0"/>
            </a:endParaRPr>
          </a:p>
        </p:txBody>
      </p:sp>
      <p:cxnSp>
        <p:nvCxnSpPr>
          <p:cNvPr id="11" name="AutoShape 14"/>
          <p:cNvCxnSpPr>
            <a:cxnSpLocks noChangeShapeType="1"/>
            <a:endCxn id="4" idx="3"/>
          </p:cNvCxnSpPr>
          <p:nvPr/>
        </p:nvCxnSpPr>
        <p:spPr bwMode="auto">
          <a:xfrm rot="16200000" flipV="1">
            <a:off x="5449516" y="2366426"/>
            <a:ext cx="1794256" cy="1606188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 type="triangle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3" name="AutoShape 16"/>
          <p:cNvCxnSpPr>
            <a:cxnSpLocks noChangeShapeType="1"/>
            <a:stCxn id="6" idx="0"/>
            <a:endCxn id="4" idx="1"/>
          </p:cNvCxnSpPr>
          <p:nvPr/>
        </p:nvCxnSpPr>
        <p:spPr bwMode="auto">
          <a:xfrm rot="5400000" flipH="1" flipV="1">
            <a:off x="2330991" y="1982647"/>
            <a:ext cx="1141638" cy="1721129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 type="triangle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0" name="Text Box 15">
            <a:extLst>
              <a:ext uri="{FF2B5EF4-FFF2-40B4-BE49-F238E27FC236}">
                <a16:creationId xmlns:a16="http://schemas.microsoft.com/office/drawing/2014/main" id="{3BF43226-7C5F-9035-AA2E-64D29C9A8E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3535" y="1961630"/>
            <a:ext cx="13356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>
                <a:latin typeface="Calibri Light" panose="020F0302020204030204" pitchFamily="34" charset="0"/>
              </a:rPr>
              <a:t>azione </a:t>
            </a:r>
            <a:r>
              <a:rPr lang="en-US" sz="1200" dirty="0" err="1">
                <a:latin typeface="Calibri Light" panose="020F0302020204030204" pitchFamily="34" charset="0"/>
              </a:rPr>
              <a:t>sul</a:t>
            </a:r>
            <a:r>
              <a:rPr lang="en-US" sz="1200" dirty="0">
                <a:latin typeface="Calibri Light" panose="020F0302020204030204" pitchFamily="34" charset="0"/>
              </a:rPr>
              <a:t> </a:t>
            </a:r>
            <a:r>
              <a:rPr lang="en-US" sz="1200" dirty="0" err="1">
                <a:latin typeface="Calibri Light" panose="020F0302020204030204" pitchFamily="34" charset="0"/>
              </a:rPr>
              <a:t>modello</a:t>
            </a:r>
            <a:endParaRPr lang="en-US" sz="1200" dirty="0">
              <a:latin typeface="Calibri Light" panose="020F0302020204030204" pitchFamily="34" charset="0"/>
            </a:endParaRPr>
          </a:p>
        </p:txBody>
      </p:sp>
      <p:sp>
        <p:nvSpPr>
          <p:cNvPr id="21" name="Text Box 17">
            <a:extLst>
              <a:ext uri="{FF2B5EF4-FFF2-40B4-BE49-F238E27FC236}">
                <a16:creationId xmlns:a16="http://schemas.microsoft.com/office/drawing/2014/main" id="{C963FFED-65A2-BB64-3C23-D1CBBDA5E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8530" y="3641593"/>
            <a:ext cx="175689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 err="1">
                <a:solidFill>
                  <a:schemeClr val="dk1"/>
                </a:solidFill>
                <a:latin typeface="Calibri Light" panose="020F0302020204030204" pitchFamily="34" charset="0"/>
                <a:ea typeface="+mn-ea"/>
              </a:rPr>
              <a:t>esito</a:t>
            </a:r>
            <a:r>
              <a:rPr lang="en-US" sz="1200" dirty="0">
                <a:solidFill>
                  <a:schemeClr val="dk1"/>
                </a:solidFill>
                <a:latin typeface="Calibri Light" panose="020F0302020204030204" pitchFamily="34" charset="0"/>
                <a:ea typeface="+mn-ea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 Light" panose="020F0302020204030204" pitchFamily="34" charset="0"/>
                <a:ea typeface="+mn-ea"/>
              </a:rPr>
              <a:t>operazione</a:t>
            </a:r>
            <a:r>
              <a:rPr lang="en-US" sz="1200" dirty="0">
                <a:solidFill>
                  <a:schemeClr val="dk1"/>
                </a:solidFill>
                <a:latin typeface="Calibri Light" panose="020F0302020204030204" pitchFamily="34" charset="0"/>
                <a:ea typeface="+mn-ea"/>
              </a:rPr>
              <a:t> e </a:t>
            </a:r>
            <a:br>
              <a:rPr lang="en-US" sz="1200" dirty="0">
                <a:solidFill>
                  <a:schemeClr val="dk1"/>
                </a:solidFill>
                <a:latin typeface="Calibri Light" panose="020F0302020204030204" pitchFamily="34" charset="0"/>
                <a:ea typeface="+mn-ea"/>
              </a:rPr>
            </a:br>
            <a:r>
              <a:rPr lang="en-US" sz="1200" dirty="0" err="1">
                <a:solidFill>
                  <a:schemeClr val="dk1"/>
                </a:solidFill>
                <a:latin typeface="Calibri Light" panose="020F0302020204030204" pitchFamily="34" charset="0"/>
                <a:ea typeface="+mn-ea"/>
              </a:rPr>
              <a:t>dati</a:t>
            </a:r>
            <a:r>
              <a:rPr lang="en-US" sz="1200" dirty="0">
                <a:solidFill>
                  <a:schemeClr val="dk1"/>
                </a:solidFill>
                <a:latin typeface="Calibri Light" panose="020F0302020204030204" pitchFamily="34" charset="0"/>
                <a:ea typeface="+mn-ea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 Light" panose="020F0302020204030204" pitchFamily="34" charset="0"/>
                <a:ea typeface="+mn-ea"/>
              </a:rPr>
              <a:t>necessari</a:t>
            </a:r>
            <a:r>
              <a:rPr lang="en-US" sz="1200" dirty="0">
                <a:solidFill>
                  <a:schemeClr val="dk1"/>
                </a:solidFill>
                <a:latin typeface="Calibri Light" panose="020F0302020204030204" pitchFamily="34" charset="0"/>
                <a:ea typeface="+mn-ea"/>
              </a:rPr>
              <a:t> a </a:t>
            </a:r>
            <a:r>
              <a:rPr lang="en-US" sz="1200" dirty="0" err="1">
                <a:solidFill>
                  <a:schemeClr val="dk1"/>
                </a:solidFill>
                <a:latin typeface="Calibri Light" panose="020F0302020204030204" pitchFamily="34" charset="0"/>
                <a:ea typeface="+mn-ea"/>
              </a:rPr>
              <a:t>produrre</a:t>
            </a:r>
            <a:r>
              <a:rPr lang="en-US" sz="1200" dirty="0">
                <a:solidFill>
                  <a:schemeClr val="dk1"/>
                </a:solidFill>
                <a:latin typeface="Calibri Light" panose="020F0302020204030204" pitchFamily="34" charset="0"/>
                <a:ea typeface="+mn-ea"/>
              </a:rPr>
              <a:t> </a:t>
            </a:r>
          </a:p>
          <a:p>
            <a:pPr eaLnBrk="1" hangingPunct="1"/>
            <a:r>
              <a:rPr lang="en-US" sz="1200" dirty="0">
                <a:solidFill>
                  <a:schemeClr val="dk1"/>
                </a:solidFill>
                <a:latin typeface="Calibri Light" panose="020F0302020204030204" pitchFamily="34" charset="0"/>
                <a:ea typeface="+mn-ea"/>
              </a:rPr>
              <a:t>la </a:t>
            </a:r>
            <a:r>
              <a:rPr lang="en-US" sz="1200" dirty="0" err="1">
                <a:solidFill>
                  <a:schemeClr val="dk1"/>
                </a:solidFill>
                <a:latin typeface="Calibri Light" panose="020F0302020204030204" pitchFamily="34" charset="0"/>
                <a:ea typeface="+mn-ea"/>
              </a:rPr>
              <a:t>risposta</a:t>
            </a:r>
            <a:endParaRPr lang="en-US" sz="1200" dirty="0">
              <a:solidFill>
                <a:schemeClr val="dk1"/>
              </a:solidFill>
              <a:latin typeface="Calibri Light" panose="020F0302020204030204" pitchFamily="34" charset="0"/>
              <a:ea typeface="+mn-ea"/>
            </a:endParaRPr>
          </a:p>
        </p:txBody>
      </p:sp>
      <p:sp>
        <p:nvSpPr>
          <p:cNvPr id="22" name="Text Box 11">
            <a:extLst>
              <a:ext uri="{FF2B5EF4-FFF2-40B4-BE49-F238E27FC236}">
                <a16:creationId xmlns:a16="http://schemas.microsoft.com/office/drawing/2014/main" id="{D2C03C00-3D98-CCE3-0ABB-8E39205D82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5583" y="1547976"/>
            <a:ext cx="11558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 err="1">
                <a:latin typeface="Calibri Light" panose="020F0302020204030204" pitchFamily="34" charset="0"/>
              </a:rPr>
              <a:t>dati</a:t>
            </a:r>
            <a:r>
              <a:rPr lang="en-US" sz="1200" dirty="0">
                <a:latin typeface="Calibri Light" panose="020F0302020204030204" pitchFamily="34" charset="0"/>
              </a:rPr>
              <a:t> e </a:t>
            </a:r>
            <a:r>
              <a:rPr lang="en-US" sz="1200" dirty="0" err="1">
                <a:latin typeface="Calibri Light" panose="020F0302020204030204" pitchFamily="34" charset="0"/>
              </a:rPr>
              <a:t>comandi</a:t>
            </a:r>
            <a:br>
              <a:rPr lang="en-US" sz="1200" dirty="0">
                <a:latin typeface="Calibri Light" panose="020F0302020204030204" pitchFamily="34" charset="0"/>
              </a:rPr>
            </a:br>
            <a:r>
              <a:rPr lang="it-IT" sz="1200" dirty="0">
                <a:latin typeface="Calibri Light" panose="020F0302020204030204" pitchFamily="34" charset="0"/>
                <a:ea typeface="ＭＳ Ｐゴシック" charset="0"/>
              </a:rPr>
              <a:t>(richiesta HTTP)</a:t>
            </a:r>
          </a:p>
        </p:txBody>
      </p:sp>
      <p:sp>
        <p:nvSpPr>
          <p:cNvPr id="25" name="Text Box 11">
            <a:extLst>
              <a:ext uri="{FF2B5EF4-FFF2-40B4-BE49-F238E27FC236}">
                <a16:creationId xmlns:a16="http://schemas.microsoft.com/office/drawing/2014/main" id="{2F8038D0-43C9-AD62-5EAA-42249FB63F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6722" y="2354351"/>
            <a:ext cx="106484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 err="1">
                <a:solidFill>
                  <a:schemeClr val="dk1"/>
                </a:solidFill>
                <a:latin typeface="Calibri Light" panose="020F0302020204030204" pitchFamily="34" charset="0"/>
                <a:ea typeface="+mn-ea"/>
              </a:rPr>
              <a:t>dati</a:t>
            </a:r>
            <a:r>
              <a:rPr lang="en-US" sz="1200" dirty="0">
                <a:solidFill>
                  <a:schemeClr val="dk1"/>
                </a:solidFill>
                <a:latin typeface="Calibri Light" panose="020F0302020204030204" pitchFamily="34" charset="0"/>
                <a:ea typeface="+mn-ea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 Light" panose="020F0302020204030204" pitchFamily="34" charset="0"/>
                <a:ea typeface="+mn-ea"/>
              </a:rPr>
              <a:t>necessari</a:t>
            </a:r>
            <a:r>
              <a:rPr lang="en-US" sz="1200" dirty="0">
                <a:solidFill>
                  <a:schemeClr val="dk1"/>
                </a:solidFill>
                <a:latin typeface="Calibri Light" panose="020F0302020204030204" pitchFamily="34" charset="0"/>
                <a:ea typeface="+mn-ea"/>
              </a:rPr>
              <a:t> </a:t>
            </a:r>
          </a:p>
          <a:p>
            <a:pPr eaLnBrk="1" hangingPunct="1"/>
            <a:r>
              <a:rPr lang="en-US" sz="1200" dirty="0">
                <a:solidFill>
                  <a:schemeClr val="dk1"/>
                </a:solidFill>
                <a:latin typeface="Calibri Light" panose="020F0302020204030204" pitchFamily="34" charset="0"/>
                <a:ea typeface="+mn-ea"/>
              </a:rPr>
              <a:t>a </a:t>
            </a:r>
            <a:r>
              <a:rPr lang="en-US" sz="1200" dirty="0" err="1">
                <a:solidFill>
                  <a:schemeClr val="dk1"/>
                </a:solidFill>
                <a:latin typeface="Calibri Light" panose="020F0302020204030204" pitchFamily="34" charset="0"/>
                <a:ea typeface="+mn-ea"/>
              </a:rPr>
              <a:t>produrre</a:t>
            </a:r>
            <a:r>
              <a:rPr lang="en-US" sz="1200" dirty="0">
                <a:solidFill>
                  <a:schemeClr val="dk1"/>
                </a:solidFill>
                <a:latin typeface="Calibri Light" panose="020F0302020204030204" pitchFamily="34" charset="0"/>
                <a:ea typeface="+mn-ea"/>
              </a:rPr>
              <a:t> la </a:t>
            </a:r>
            <a:br>
              <a:rPr lang="en-US" sz="1200" dirty="0">
                <a:solidFill>
                  <a:schemeClr val="dk1"/>
                </a:solidFill>
                <a:latin typeface="Calibri Light" panose="020F0302020204030204" pitchFamily="34" charset="0"/>
                <a:ea typeface="+mn-ea"/>
              </a:rPr>
            </a:br>
            <a:r>
              <a:rPr lang="en-US" sz="1200" dirty="0" err="1">
                <a:solidFill>
                  <a:schemeClr val="dk1"/>
                </a:solidFill>
                <a:latin typeface="Calibri Light" panose="020F0302020204030204" pitchFamily="34" charset="0"/>
                <a:ea typeface="+mn-ea"/>
              </a:rPr>
              <a:t>risposta</a:t>
            </a:r>
            <a:r>
              <a:rPr lang="en-US" sz="1200" dirty="0">
                <a:solidFill>
                  <a:schemeClr val="dk1"/>
                </a:solidFill>
                <a:latin typeface="Calibri Light" panose="020F0302020204030204" pitchFamily="34" charset="0"/>
                <a:ea typeface="+mn-ea"/>
              </a:rPr>
              <a:t> 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31264DD2-E3E5-8EE2-A426-904C6E501F1F}"/>
              </a:ext>
            </a:extLst>
          </p:cNvPr>
          <p:cNvSpPr/>
          <p:nvPr/>
        </p:nvSpPr>
        <p:spPr>
          <a:xfrm>
            <a:off x="883970" y="956733"/>
            <a:ext cx="7235563" cy="389466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13">
            <a:extLst>
              <a:ext uri="{FF2B5EF4-FFF2-40B4-BE49-F238E27FC236}">
                <a16:creationId xmlns:a16="http://schemas.microsoft.com/office/drawing/2014/main" id="{C2ADB019-FAAA-055D-430A-8FA30E530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363" y="1037438"/>
            <a:ext cx="628698" cy="300082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50" dirty="0">
                <a:highlight>
                  <a:srgbClr val="FFFF00"/>
                </a:highlight>
                <a:latin typeface="Calibri Light" panose="020F0302020204030204" pitchFamily="34" charset="0"/>
              </a:rPr>
              <a:t>Server</a:t>
            </a:r>
          </a:p>
        </p:txBody>
      </p:sp>
      <p:sp>
        <p:nvSpPr>
          <p:cNvPr id="8" name="Text Box 13">
            <a:extLst>
              <a:ext uri="{FF2B5EF4-FFF2-40B4-BE49-F238E27FC236}">
                <a16:creationId xmlns:a16="http://schemas.microsoft.com/office/drawing/2014/main" id="{B19066D5-9F3C-7816-DC1A-26198F873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0030" y="1859600"/>
            <a:ext cx="583750" cy="300082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50" dirty="0">
                <a:highlight>
                  <a:srgbClr val="FFFF00"/>
                </a:highlight>
                <a:latin typeface="Calibri Light" panose="020F0302020204030204" pitchFamily="34" charset="0"/>
              </a:rPr>
              <a:t>Client</a:t>
            </a:r>
          </a:p>
        </p:txBody>
      </p:sp>
      <p:cxnSp>
        <p:nvCxnSpPr>
          <p:cNvPr id="12" name="AutoShape 14">
            <a:extLst>
              <a:ext uri="{FF2B5EF4-FFF2-40B4-BE49-F238E27FC236}">
                <a16:creationId xmlns:a16="http://schemas.microsoft.com/office/drawing/2014/main" id="{F229B1D5-CB5A-7777-34FF-5007662ED41A}"/>
              </a:ext>
            </a:extLst>
          </p:cNvPr>
          <p:cNvCxnSpPr>
            <a:cxnSpLocks noChangeShapeType="1"/>
            <a:endCxn id="8" idx="1"/>
          </p:cNvCxnSpPr>
          <p:nvPr/>
        </p:nvCxnSpPr>
        <p:spPr bwMode="auto">
          <a:xfrm>
            <a:off x="5543550" y="2009641"/>
            <a:ext cx="2716480" cy="127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prstDash val="dash"/>
            <a:miter lim="800000"/>
            <a:headEnd type="triangle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9091768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Model-View-Controller</a:t>
            </a: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3762375" y="1187479"/>
            <a:ext cx="1781175" cy="21698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42D042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350" b="1" dirty="0">
                <a:solidFill>
                  <a:schemeClr val="dk1"/>
                </a:solidFill>
                <a:latin typeface="Calibri Light" panose="020F0302020204030204" pitchFamily="34" charset="0"/>
              </a:rPr>
              <a:t>CONTROLLER</a:t>
            </a:r>
          </a:p>
          <a:p>
            <a:pPr>
              <a:spcBef>
                <a:spcPct val="50000"/>
              </a:spcBef>
              <a:defRPr/>
            </a:pPr>
            <a:r>
              <a:rPr lang="en-US" sz="1350" dirty="0">
                <a:solidFill>
                  <a:schemeClr val="dk1"/>
                </a:solidFill>
                <a:latin typeface="Calibri Light" panose="020F0302020204030204" pitchFamily="34" charset="0"/>
              </a:rPr>
              <a:t>1) </a:t>
            </a:r>
            <a:r>
              <a:rPr lang="en-US" sz="1350" dirty="0" err="1">
                <a:solidFill>
                  <a:schemeClr val="dk1"/>
                </a:solidFill>
                <a:latin typeface="Calibri Light" panose="020F0302020204030204" pitchFamily="34" charset="0"/>
              </a:rPr>
              <a:t>mappa</a:t>
            </a:r>
            <a:r>
              <a:rPr lang="en-US" sz="1350" dirty="0">
                <a:solidFill>
                  <a:schemeClr val="dk1"/>
                </a:solidFill>
                <a:latin typeface="Calibri Light" panose="020F0302020204030204" pitchFamily="34" charset="0"/>
              </a:rPr>
              <a:t> le </a:t>
            </a:r>
            <a:r>
              <a:rPr lang="en-US" sz="1350" dirty="0" err="1">
                <a:solidFill>
                  <a:schemeClr val="dk1"/>
                </a:solidFill>
                <a:latin typeface="Calibri Light" panose="020F0302020204030204" pitchFamily="34" charset="0"/>
              </a:rPr>
              <a:t>richieste</a:t>
            </a:r>
            <a:r>
              <a:rPr lang="en-US" sz="1350" dirty="0">
                <a:solidFill>
                  <a:schemeClr val="dk1"/>
                </a:solidFill>
                <a:latin typeface="Calibri Light" panose="020F0302020204030204" pitchFamily="34" charset="0"/>
              </a:rPr>
              <a:t> (HTTP) del client in </a:t>
            </a:r>
            <a:r>
              <a:rPr lang="en-US" sz="1350" dirty="0" err="1">
                <a:solidFill>
                  <a:schemeClr val="dk1"/>
                </a:solidFill>
                <a:latin typeface="Calibri Light" panose="020F0302020204030204" pitchFamily="34" charset="0"/>
              </a:rPr>
              <a:t>azioni</a:t>
            </a:r>
            <a:r>
              <a:rPr lang="en-US" sz="1350" dirty="0">
                <a:solidFill>
                  <a:schemeClr val="dk1"/>
                </a:solidFill>
                <a:latin typeface="Calibri Light" panose="020F0302020204030204" pitchFamily="34" charset="0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Calibri Light" panose="020F0302020204030204" pitchFamily="34" charset="0"/>
              </a:rPr>
              <a:t>sul</a:t>
            </a:r>
            <a:r>
              <a:rPr lang="en-US" sz="1350" dirty="0">
                <a:solidFill>
                  <a:schemeClr val="dk1"/>
                </a:solidFill>
                <a:latin typeface="Calibri Light" panose="020F0302020204030204" pitchFamily="34" charset="0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Calibri Light" panose="020F0302020204030204" pitchFamily="34" charset="0"/>
              </a:rPr>
              <a:t>modello</a:t>
            </a:r>
            <a:endParaRPr lang="en-US" sz="1350" dirty="0">
              <a:solidFill>
                <a:schemeClr val="dk1"/>
              </a:solidFill>
              <a:latin typeface="Calibri Light" panose="020F0302020204030204" pitchFamily="34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en-US" sz="1350" dirty="0">
                <a:solidFill>
                  <a:schemeClr val="dk1"/>
                </a:solidFill>
                <a:latin typeface="Calibri Light" panose="020F0302020204030204" pitchFamily="34" charset="0"/>
              </a:rPr>
              <a:t>3) </a:t>
            </a:r>
            <a:r>
              <a:rPr lang="en-US" sz="1350" dirty="0" err="1">
                <a:solidFill>
                  <a:schemeClr val="dk1"/>
                </a:solidFill>
                <a:latin typeface="Calibri Light" panose="020F0302020204030204" pitchFamily="34" charset="0"/>
              </a:rPr>
              <a:t>seleziona</a:t>
            </a:r>
            <a:r>
              <a:rPr lang="en-US" sz="1350" dirty="0">
                <a:solidFill>
                  <a:schemeClr val="dk1"/>
                </a:solidFill>
                <a:latin typeface="Calibri Light" panose="020F0302020204030204" pitchFamily="34" charset="0"/>
              </a:rPr>
              <a:t> e </a:t>
            </a:r>
            <a:r>
              <a:rPr lang="en-US" sz="1350" dirty="0" err="1">
                <a:solidFill>
                  <a:schemeClr val="dk1"/>
                </a:solidFill>
                <a:latin typeface="Calibri Light" panose="020F0302020204030204" pitchFamily="34" charset="0"/>
              </a:rPr>
              <a:t>invoca</a:t>
            </a:r>
            <a:r>
              <a:rPr lang="en-US" sz="1350" dirty="0">
                <a:solidFill>
                  <a:schemeClr val="dk1"/>
                </a:solidFill>
                <a:latin typeface="Calibri Light" panose="020F0302020204030204" pitchFamily="34" charset="0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Calibri Light" panose="020F0302020204030204" pitchFamily="34" charset="0"/>
              </a:rPr>
              <a:t>una</a:t>
            </a:r>
            <a:r>
              <a:rPr lang="en-US" sz="1350" dirty="0">
                <a:solidFill>
                  <a:schemeClr val="dk1"/>
                </a:solidFill>
                <a:latin typeface="Calibri Light" panose="020F0302020204030204" pitchFamily="34" charset="0"/>
              </a:rPr>
              <a:t> vista in base alle </a:t>
            </a:r>
            <a:r>
              <a:rPr lang="en-US" sz="1350" dirty="0" err="1">
                <a:solidFill>
                  <a:schemeClr val="dk1"/>
                </a:solidFill>
                <a:latin typeface="Calibri Light" panose="020F0302020204030204" pitchFamily="34" charset="0"/>
              </a:rPr>
              <a:t>richieste</a:t>
            </a:r>
            <a:r>
              <a:rPr lang="en-US" sz="1350" dirty="0">
                <a:solidFill>
                  <a:schemeClr val="dk1"/>
                </a:solidFill>
                <a:latin typeface="Calibri Light" panose="020F0302020204030204" pitchFamily="34" charset="0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Calibri Light" panose="020F0302020204030204" pitchFamily="34" charset="0"/>
              </a:rPr>
              <a:t>dell'utente</a:t>
            </a:r>
            <a:r>
              <a:rPr lang="en-US" sz="1350" dirty="0">
                <a:solidFill>
                  <a:schemeClr val="dk1"/>
                </a:solidFill>
                <a:latin typeface="Calibri Light" panose="020F0302020204030204" pitchFamily="34" charset="0"/>
              </a:rPr>
              <a:t> e </a:t>
            </a:r>
            <a:r>
              <a:rPr lang="en-US" sz="1350" dirty="0" err="1">
                <a:solidFill>
                  <a:schemeClr val="dk1"/>
                </a:solidFill>
                <a:latin typeface="Calibri Light" panose="020F0302020204030204" pitchFamily="34" charset="0"/>
              </a:rPr>
              <a:t>all'esito</a:t>
            </a:r>
            <a:r>
              <a:rPr lang="en-US" sz="1350" dirty="0">
                <a:solidFill>
                  <a:schemeClr val="dk1"/>
                </a:solidFill>
                <a:latin typeface="Calibri Light" panose="020F0302020204030204" pitchFamily="34" charset="0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Calibri Light" panose="020F0302020204030204" pitchFamily="34" charset="0"/>
              </a:rPr>
              <a:t>della</a:t>
            </a:r>
            <a:r>
              <a:rPr lang="en-US" sz="1350" dirty="0">
                <a:solidFill>
                  <a:schemeClr val="dk1"/>
                </a:solidFill>
                <a:latin typeface="Calibri Light" panose="020F0302020204030204" pitchFamily="34" charset="0"/>
              </a:rPr>
              <a:t> azione </a:t>
            </a:r>
            <a:r>
              <a:rPr lang="en-US" sz="1350" dirty="0" err="1">
                <a:solidFill>
                  <a:schemeClr val="dk1"/>
                </a:solidFill>
                <a:latin typeface="Calibri Light" panose="020F0302020204030204" pitchFamily="34" charset="0"/>
              </a:rPr>
              <a:t>sul</a:t>
            </a:r>
            <a:r>
              <a:rPr lang="en-US" sz="1350" dirty="0">
                <a:solidFill>
                  <a:schemeClr val="dk1"/>
                </a:solidFill>
                <a:latin typeface="Calibri Light" panose="020F0302020204030204" pitchFamily="34" charset="0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Calibri Light" panose="020F0302020204030204" pitchFamily="34" charset="0"/>
              </a:rPr>
              <a:t>modello</a:t>
            </a:r>
            <a:endParaRPr lang="en-US" sz="1350" dirty="0">
              <a:solidFill>
                <a:schemeClr val="dk1"/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081715" y="4057873"/>
            <a:ext cx="1754981" cy="6117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42D042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350" b="1" dirty="0">
                <a:solidFill>
                  <a:schemeClr val="dk1"/>
                </a:solidFill>
                <a:latin typeface="Calibri Light" panose="020F0302020204030204" pitchFamily="34" charset="0"/>
              </a:rPr>
              <a:t>VISTA</a:t>
            </a:r>
          </a:p>
          <a:p>
            <a:pPr>
              <a:spcBef>
                <a:spcPct val="50000"/>
              </a:spcBef>
              <a:defRPr/>
            </a:pPr>
            <a:r>
              <a:rPr lang="en-US" sz="1350" dirty="0">
                <a:latin typeface="Calibri Light" panose="020F0302020204030204" pitchFamily="34" charset="0"/>
              </a:rPr>
              <a:t>4) Genera la </a:t>
            </a:r>
            <a:r>
              <a:rPr lang="en-US" sz="1350" dirty="0" err="1">
                <a:latin typeface="Calibri Light" panose="020F0302020204030204" pitchFamily="34" charset="0"/>
              </a:rPr>
              <a:t>risposta</a:t>
            </a:r>
            <a:r>
              <a:rPr lang="en-US" sz="1350" dirty="0">
                <a:latin typeface="Calibri Light" panose="020F0302020204030204" pitchFamily="34" charset="0"/>
              </a:rPr>
              <a:t> </a:t>
            </a: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1190628" y="3414030"/>
            <a:ext cx="1701235" cy="11310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42D042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350" b="1" dirty="0">
                <a:solidFill>
                  <a:schemeClr val="dk1"/>
                </a:solidFill>
                <a:latin typeface="Calibri Light" panose="020F0302020204030204" pitchFamily="34" charset="0"/>
              </a:rPr>
              <a:t>MODELLO</a:t>
            </a:r>
          </a:p>
          <a:p>
            <a:pPr>
              <a:spcBef>
                <a:spcPct val="50000"/>
              </a:spcBef>
              <a:defRPr/>
            </a:pPr>
            <a:r>
              <a:rPr lang="en-US" sz="1350" dirty="0">
                <a:solidFill>
                  <a:schemeClr val="dk1"/>
                </a:solidFill>
                <a:latin typeface="Calibri Light" panose="020F0302020204030204" pitchFamily="34" charset="0"/>
              </a:rPr>
              <a:t>2) </a:t>
            </a:r>
            <a:r>
              <a:rPr lang="en-US" sz="1350" dirty="0" err="1">
                <a:solidFill>
                  <a:schemeClr val="dk1"/>
                </a:solidFill>
                <a:latin typeface="Calibri Light" panose="020F0302020204030204" pitchFamily="34" charset="0"/>
              </a:rPr>
              <a:t>Esegue</a:t>
            </a:r>
            <a:r>
              <a:rPr lang="en-US" sz="1350" dirty="0">
                <a:solidFill>
                  <a:schemeClr val="dk1"/>
                </a:solidFill>
                <a:latin typeface="Calibri Light" panose="020F0302020204030204" pitchFamily="34" charset="0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Calibri Light" panose="020F0302020204030204" pitchFamily="34" charset="0"/>
              </a:rPr>
              <a:t>operazioni</a:t>
            </a:r>
            <a:r>
              <a:rPr lang="en-US" sz="1350" dirty="0">
                <a:solidFill>
                  <a:schemeClr val="dk1"/>
                </a:solidFill>
                <a:latin typeface="Calibri Light" panose="020F0302020204030204" pitchFamily="34" charset="0"/>
              </a:rPr>
              <a:t> sui </a:t>
            </a:r>
            <a:r>
              <a:rPr lang="en-US" sz="1350" dirty="0" err="1">
                <a:solidFill>
                  <a:schemeClr val="dk1"/>
                </a:solidFill>
                <a:latin typeface="Calibri Light" panose="020F0302020204030204" pitchFamily="34" charset="0"/>
              </a:rPr>
              <a:t>dati</a:t>
            </a:r>
            <a:endParaRPr lang="en-US" sz="1350" dirty="0">
              <a:solidFill>
                <a:schemeClr val="dk1"/>
              </a:solidFill>
              <a:latin typeface="Calibri Light" panose="020F0302020204030204" pitchFamily="34" charset="0"/>
            </a:endParaRPr>
          </a:p>
          <a:p>
            <a:pPr>
              <a:spcBef>
                <a:spcPct val="50000"/>
              </a:spcBef>
              <a:defRPr/>
            </a:pPr>
            <a:endParaRPr lang="en-US" sz="1350" dirty="0">
              <a:solidFill>
                <a:schemeClr val="dk1"/>
              </a:solidFill>
              <a:latin typeface="Calibri Light" panose="020F0302020204030204" pitchFamily="34" charset="0"/>
            </a:endParaRPr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 flipV="1">
            <a:off x="2891861" y="2999511"/>
            <a:ext cx="801458" cy="79637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triangle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 Light" panose="020F0302020204030204" pitchFamily="34" charset="0"/>
            </a:endParaRPr>
          </a:p>
        </p:txBody>
      </p:sp>
      <p:cxnSp>
        <p:nvCxnSpPr>
          <p:cNvPr id="11" name="AutoShape 14"/>
          <p:cNvCxnSpPr>
            <a:cxnSpLocks noChangeShapeType="1"/>
            <a:endCxn id="4" idx="3"/>
          </p:cNvCxnSpPr>
          <p:nvPr/>
        </p:nvCxnSpPr>
        <p:spPr bwMode="auto">
          <a:xfrm rot="16200000" flipV="1">
            <a:off x="5449516" y="2366426"/>
            <a:ext cx="1794256" cy="1606188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 type="triangle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2" name="Text Box 15"/>
          <p:cNvSpPr txBox="1">
            <a:spLocks noChangeArrowheads="1"/>
          </p:cNvSpPr>
          <p:nvPr/>
        </p:nvSpPr>
        <p:spPr bwMode="auto">
          <a:xfrm>
            <a:off x="1983535" y="1961630"/>
            <a:ext cx="13356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>
                <a:latin typeface="Calibri Light" panose="020F0302020204030204" pitchFamily="34" charset="0"/>
              </a:rPr>
              <a:t>azione </a:t>
            </a:r>
            <a:r>
              <a:rPr lang="en-US" sz="1200" dirty="0" err="1">
                <a:latin typeface="Calibri Light" panose="020F0302020204030204" pitchFamily="34" charset="0"/>
              </a:rPr>
              <a:t>sul</a:t>
            </a:r>
            <a:r>
              <a:rPr lang="en-US" sz="1200" dirty="0">
                <a:latin typeface="Calibri Light" panose="020F0302020204030204" pitchFamily="34" charset="0"/>
              </a:rPr>
              <a:t> </a:t>
            </a:r>
            <a:r>
              <a:rPr lang="en-US" sz="1200" dirty="0" err="1">
                <a:latin typeface="Calibri Light" panose="020F0302020204030204" pitchFamily="34" charset="0"/>
              </a:rPr>
              <a:t>modello</a:t>
            </a:r>
            <a:endParaRPr lang="en-US" sz="1200" dirty="0">
              <a:latin typeface="Calibri Light" panose="020F0302020204030204" pitchFamily="34" charset="0"/>
            </a:endParaRPr>
          </a:p>
        </p:txBody>
      </p:sp>
      <p:cxnSp>
        <p:nvCxnSpPr>
          <p:cNvPr id="13" name="AutoShape 16"/>
          <p:cNvCxnSpPr>
            <a:cxnSpLocks noChangeShapeType="1"/>
            <a:stCxn id="6" idx="0"/>
            <a:endCxn id="4" idx="1"/>
          </p:cNvCxnSpPr>
          <p:nvPr/>
        </p:nvCxnSpPr>
        <p:spPr bwMode="auto">
          <a:xfrm rot="5400000" flipH="1" flipV="1">
            <a:off x="2330991" y="1982647"/>
            <a:ext cx="1141638" cy="1721129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 type="triangle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4" name="Text Box 17"/>
          <p:cNvSpPr txBox="1">
            <a:spLocks noChangeArrowheads="1"/>
          </p:cNvSpPr>
          <p:nvPr/>
        </p:nvSpPr>
        <p:spPr bwMode="auto">
          <a:xfrm>
            <a:off x="2968530" y="3641593"/>
            <a:ext cx="175689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 err="1">
                <a:solidFill>
                  <a:schemeClr val="dk1"/>
                </a:solidFill>
                <a:latin typeface="Calibri Light" panose="020F0302020204030204" pitchFamily="34" charset="0"/>
                <a:ea typeface="+mn-ea"/>
              </a:rPr>
              <a:t>esito</a:t>
            </a:r>
            <a:r>
              <a:rPr lang="en-US" sz="1200" dirty="0">
                <a:solidFill>
                  <a:schemeClr val="dk1"/>
                </a:solidFill>
                <a:latin typeface="Calibri Light" panose="020F0302020204030204" pitchFamily="34" charset="0"/>
                <a:ea typeface="+mn-ea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 Light" panose="020F0302020204030204" pitchFamily="34" charset="0"/>
                <a:ea typeface="+mn-ea"/>
              </a:rPr>
              <a:t>operazione</a:t>
            </a:r>
            <a:r>
              <a:rPr lang="en-US" sz="1200" dirty="0">
                <a:solidFill>
                  <a:schemeClr val="dk1"/>
                </a:solidFill>
                <a:latin typeface="Calibri Light" panose="020F0302020204030204" pitchFamily="34" charset="0"/>
                <a:ea typeface="+mn-ea"/>
              </a:rPr>
              <a:t> e </a:t>
            </a:r>
            <a:br>
              <a:rPr lang="en-US" sz="1200" dirty="0">
                <a:solidFill>
                  <a:schemeClr val="dk1"/>
                </a:solidFill>
                <a:latin typeface="Calibri Light" panose="020F0302020204030204" pitchFamily="34" charset="0"/>
                <a:ea typeface="+mn-ea"/>
              </a:rPr>
            </a:br>
            <a:r>
              <a:rPr lang="en-US" sz="1200" dirty="0" err="1">
                <a:solidFill>
                  <a:schemeClr val="dk1"/>
                </a:solidFill>
                <a:latin typeface="Calibri Light" panose="020F0302020204030204" pitchFamily="34" charset="0"/>
                <a:ea typeface="+mn-ea"/>
              </a:rPr>
              <a:t>dati</a:t>
            </a:r>
            <a:r>
              <a:rPr lang="en-US" sz="1200" dirty="0">
                <a:solidFill>
                  <a:schemeClr val="dk1"/>
                </a:solidFill>
                <a:latin typeface="Calibri Light" panose="020F0302020204030204" pitchFamily="34" charset="0"/>
                <a:ea typeface="+mn-ea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 Light" panose="020F0302020204030204" pitchFamily="34" charset="0"/>
                <a:ea typeface="+mn-ea"/>
              </a:rPr>
              <a:t>necessari</a:t>
            </a:r>
            <a:r>
              <a:rPr lang="en-US" sz="1200" dirty="0">
                <a:solidFill>
                  <a:schemeClr val="dk1"/>
                </a:solidFill>
                <a:latin typeface="Calibri Light" panose="020F0302020204030204" pitchFamily="34" charset="0"/>
                <a:ea typeface="+mn-ea"/>
              </a:rPr>
              <a:t> a </a:t>
            </a:r>
            <a:r>
              <a:rPr lang="en-US" sz="1200" dirty="0" err="1">
                <a:solidFill>
                  <a:schemeClr val="dk1"/>
                </a:solidFill>
                <a:latin typeface="Calibri Light" panose="020F0302020204030204" pitchFamily="34" charset="0"/>
                <a:ea typeface="+mn-ea"/>
              </a:rPr>
              <a:t>produrre</a:t>
            </a:r>
            <a:r>
              <a:rPr lang="en-US" sz="1200" dirty="0">
                <a:solidFill>
                  <a:schemeClr val="dk1"/>
                </a:solidFill>
                <a:latin typeface="Calibri Light" panose="020F0302020204030204" pitchFamily="34" charset="0"/>
                <a:ea typeface="+mn-ea"/>
              </a:rPr>
              <a:t> </a:t>
            </a:r>
          </a:p>
          <a:p>
            <a:pPr eaLnBrk="1" hangingPunct="1"/>
            <a:r>
              <a:rPr lang="en-US" sz="1200" dirty="0">
                <a:solidFill>
                  <a:schemeClr val="dk1"/>
                </a:solidFill>
                <a:latin typeface="Calibri Light" panose="020F0302020204030204" pitchFamily="34" charset="0"/>
                <a:ea typeface="+mn-ea"/>
              </a:rPr>
              <a:t>la </a:t>
            </a:r>
            <a:r>
              <a:rPr lang="en-US" sz="1200" dirty="0" err="1">
                <a:solidFill>
                  <a:schemeClr val="dk1"/>
                </a:solidFill>
                <a:latin typeface="Calibri Light" panose="020F0302020204030204" pitchFamily="34" charset="0"/>
                <a:ea typeface="+mn-ea"/>
              </a:rPr>
              <a:t>risposta</a:t>
            </a:r>
            <a:endParaRPr lang="en-US" sz="1200" dirty="0">
              <a:solidFill>
                <a:schemeClr val="dk1"/>
              </a:solidFill>
              <a:latin typeface="Calibri Light" panose="020F0302020204030204" pitchFamily="34" charset="0"/>
              <a:ea typeface="+mn-ea"/>
            </a:endParaRPr>
          </a:p>
        </p:txBody>
      </p:sp>
      <p:sp>
        <p:nvSpPr>
          <p:cNvPr id="23" name="Text Box 11"/>
          <p:cNvSpPr txBox="1">
            <a:spLocks noChangeArrowheads="1"/>
          </p:cNvSpPr>
          <p:nvPr/>
        </p:nvSpPr>
        <p:spPr bwMode="auto">
          <a:xfrm>
            <a:off x="5785583" y="1547976"/>
            <a:ext cx="11558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 err="1">
                <a:latin typeface="Calibri Light" panose="020F0302020204030204" pitchFamily="34" charset="0"/>
              </a:rPr>
              <a:t>dati</a:t>
            </a:r>
            <a:r>
              <a:rPr lang="en-US" sz="1200" dirty="0">
                <a:latin typeface="Calibri Light" panose="020F0302020204030204" pitchFamily="34" charset="0"/>
              </a:rPr>
              <a:t> e </a:t>
            </a:r>
            <a:r>
              <a:rPr lang="en-US" sz="1200" dirty="0" err="1">
                <a:latin typeface="Calibri Light" panose="020F0302020204030204" pitchFamily="34" charset="0"/>
              </a:rPr>
              <a:t>comandi</a:t>
            </a:r>
            <a:br>
              <a:rPr lang="en-US" sz="1200" dirty="0">
                <a:latin typeface="Calibri Light" panose="020F0302020204030204" pitchFamily="34" charset="0"/>
              </a:rPr>
            </a:br>
            <a:r>
              <a:rPr lang="it-IT" sz="1200" dirty="0">
                <a:latin typeface="Calibri Light" panose="020F0302020204030204" pitchFamily="34" charset="0"/>
                <a:ea typeface="ＭＳ Ｐゴシック" charset="0"/>
              </a:rPr>
              <a:t>(richiesta HTTP)</a:t>
            </a:r>
          </a:p>
        </p:txBody>
      </p:sp>
      <p:sp>
        <p:nvSpPr>
          <p:cNvPr id="3" name="Text Box 11">
            <a:extLst>
              <a:ext uri="{FF2B5EF4-FFF2-40B4-BE49-F238E27FC236}">
                <a16:creationId xmlns:a16="http://schemas.microsoft.com/office/drawing/2014/main" id="{20B125C6-6F75-DEAC-4335-A3C685EC88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6722" y="2354351"/>
            <a:ext cx="106484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 err="1">
                <a:solidFill>
                  <a:schemeClr val="dk1"/>
                </a:solidFill>
                <a:latin typeface="Calibri Light" panose="020F0302020204030204" pitchFamily="34" charset="0"/>
                <a:ea typeface="+mn-ea"/>
              </a:rPr>
              <a:t>dati</a:t>
            </a:r>
            <a:r>
              <a:rPr lang="en-US" sz="1200" dirty="0">
                <a:solidFill>
                  <a:schemeClr val="dk1"/>
                </a:solidFill>
                <a:latin typeface="Calibri Light" panose="020F0302020204030204" pitchFamily="34" charset="0"/>
                <a:ea typeface="+mn-ea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 Light" panose="020F0302020204030204" pitchFamily="34" charset="0"/>
                <a:ea typeface="+mn-ea"/>
              </a:rPr>
              <a:t>necessari</a:t>
            </a:r>
            <a:r>
              <a:rPr lang="en-US" sz="1200" dirty="0">
                <a:solidFill>
                  <a:schemeClr val="dk1"/>
                </a:solidFill>
                <a:latin typeface="Calibri Light" panose="020F0302020204030204" pitchFamily="34" charset="0"/>
                <a:ea typeface="+mn-ea"/>
              </a:rPr>
              <a:t> </a:t>
            </a:r>
          </a:p>
          <a:p>
            <a:pPr eaLnBrk="1" hangingPunct="1"/>
            <a:r>
              <a:rPr lang="en-US" sz="1200" dirty="0">
                <a:solidFill>
                  <a:schemeClr val="dk1"/>
                </a:solidFill>
                <a:latin typeface="Calibri Light" panose="020F0302020204030204" pitchFamily="34" charset="0"/>
                <a:ea typeface="+mn-ea"/>
              </a:rPr>
              <a:t>a </a:t>
            </a:r>
            <a:r>
              <a:rPr lang="en-US" sz="1200" dirty="0" err="1">
                <a:solidFill>
                  <a:schemeClr val="dk1"/>
                </a:solidFill>
                <a:latin typeface="Calibri Light" panose="020F0302020204030204" pitchFamily="34" charset="0"/>
                <a:ea typeface="+mn-ea"/>
              </a:rPr>
              <a:t>produrre</a:t>
            </a:r>
            <a:r>
              <a:rPr lang="en-US" sz="1200" dirty="0">
                <a:solidFill>
                  <a:schemeClr val="dk1"/>
                </a:solidFill>
                <a:latin typeface="Calibri Light" panose="020F0302020204030204" pitchFamily="34" charset="0"/>
                <a:ea typeface="+mn-ea"/>
              </a:rPr>
              <a:t> la </a:t>
            </a:r>
            <a:br>
              <a:rPr lang="en-US" sz="1200" dirty="0">
                <a:solidFill>
                  <a:schemeClr val="dk1"/>
                </a:solidFill>
                <a:latin typeface="Calibri Light" panose="020F0302020204030204" pitchFamily="34" charset="0"/>
                <a:ea typeface="+mn-ea"/>
              </a:rPr>
            </a:br>
            <a:r>
              <a:rPr lang="en-US" sz="1200" dirty="0" err="1">
                <a:solidFill>
                  <a:schemeClr val="dk1"/>
                </a:solidFill>
                <a:latin typeface="Calibri Light" panose="020F0302020204030204" pitchFamily="34" charset="0"/>
                <a:ea typeface="+mn-ea"/>
              </a:rPr>
              <a:t>risposta</a:t>
            </a:r>
            <a:r>
              <a:rPr lang="en-US" sz="1200" dirty="0">
                <a:solidFill>
                  <a:schemeClr val="dk1"/>
                </a:solidFill>
                <a:latin typeface="Calibri Light" panose="020F0302020204030204" pitchFamily="34" charset="0"/>
                <a:ea typeface="+mn-ea"/>
              </a:rPr>
              <a:t> </a:t>
            </a:r>
          </a:p>
        </p:txBody>
      </p:sp>
      <p:cxnSp>
        <p:nvCxnSpPr>
          <p:cNvPr id="7" name="AutoShape 14">
            <a:extLst>
              <a:ext uri="{FF2B5EF4-FFF2-40B4-BE49-F238E27FC236}">
                <a16:creationId xmlns:a16="http://schemas.microsoft.com/office/drawing/2014/main" id="{23BCF440-7496-17F0-8F88-1796F537F6BE}"/>
              </a:ext>
            </a:extLst>
          </p:cNvPr>
          <p:cNvCxnSpPr>
            <a:cxnSpLocks noChangeShapeType="1"/>
            <a:stCxn id="16" idx="2"/>
          </p:cNvCxnSpPr>
          <p:nvPr/>
        </p:nvCxnSpPr>
        <p:spPr bwMode="auto">
          <a:xfrm rot="5400000">
            <a:off x="7165588" y="2564139"/>
            <a:ext cx="1790774" cy="981861"/>
          </a:xfrm>
          <a:prstGeom prst="bentConnector3">
            <a:avLst>
              <a:gd name="adj1" fmla="val 67493"/>
            </a:avLst>
          </a:prstGeom>
          <a:noFill/>
          <a:ln w="9525">
            <a:solidFill>
              <a:schemeClr val="tx1"/>
            </a:solidFill>
            <a:prstDash val="dash"/>
            <a:miter lim="800000"/>
            <a:headEnd type="triangle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9" name="Text Box 11">
            <a:extLst>
              <a:ext uri="{FF2B5EF4-FFF2-40B4-BE49-F238E27FC236}">
                <a16:creationId xmlns:a16="http://schemas.microsoft.com/office/drawing/2014/main" id="{4C8864D4-DFCC-6364-FCAF-E0488BA94B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1755" y="2571750"/>
            <a:ext cx="11841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 err="1">
                <a:latin typeface="Calibri Light" panose="020F0302020204030204" pitchFamily="34" charset="0"/>
              </a:rPr>
              <a:t>risposta</a:t>
            </a:r>
            <a:r>
              <a:rPr lang="en-US" sz="1200" dirty="0">
                <a:latin typeface="Calibri Light" panose="020F0302020204030204" pitchFamily="34" charset="0"/>
              </a:rPr>
              <a:t> al client</a:t>
            </a:r>
          </a:p>
          <a:p>
            <a:pPr eaLnBrk="1" hangingPunct="1"/>
            <a:r>
              <a:rPr lang="en-US" sz="1200" dirty="0">
                <a:latin typeface="Calibri Light" panose="020F0302020204030204" pitchFamily="34" charset="0"/>
              </a:rPr>
              <a:t>(</a:t>
            </a:r>
            <a:r>
              <a:rPr lang="en-US" sz="1200" dirty="0" err="1">
                <a:latin typeface="Calibri Light" panose="020F0302020204030204" pitchFamily="34" charset="0"/>
              </a:rPr>
              <a:t>pagina</a:t>
            </a:r>
            <a:r>
              <a:rPr lang="en-US" sz="1200" dirty="0">
                <a:latin typeface="Calibri Light" panose="020F0302020204030204" pitchFamily="34" charset="0"/>
              </a:rPr>
              <a:t> HTML)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7305A09E-A501-D847-66BE-E171E7492679}"/>
              </a:ext>
            </a:extLst>
          </p:cNvPr>
          <p:cNvSpPr/>
          <p:nvPr/>
        </p:nvSpPr>
        <p:spPr>
          <a:xfrm>
            <a:off x="883970" y="956733"/>
            <a:ext cx="7235563" cy="389466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13">
            <a:extLst>
              <a:ext uri="{FF2B5EF4-FFF2-40B4-BE49-F238E27FC236}">
                <a16:creationId xmlns:a16="http://schemas.microsoft.com/office/drawing/2014/main" id="{A6614063-7BBC-5992-70BD-4A05A087F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363" y="1037438"/>
            <a:ext cx="628698" cy="300082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50" dirty="0">
                <a:highlight>
                  <a:srgbClr val="FFFF00"/>
                </a:highlight>
                <a:latin typeface="Calibri Light" panose="020F0302020204030204" pitchFamily="34" charset="0"/>
              </a:rPr>
              <a:t>Server</a:t>
            </a:r>
          </a:p>
        </p:txBody>
      </p:sp>
      <p:sp>
        <p:nvSpPr>
          <p:cNvPr id="16" name="Text Box 13">
            <a:extLst>
              <a:ext uri="{FF2B5EF4-FFF2-40B4-BE49-F238E27FC236}">
                <a16:creationId xmlns:a16="http://schemas.microsoft.com/office/drawing/2014/main" id="{364A74E8-C512-4132-8E3F-625645CE49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0030" y="1859600"/>
            <a:ext cx="583750" cy="300082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50" dirty="0">
                <a:highlight>
                  <a:srgbClr val="FFFF00"/>
                </a:highlight>
                <a:latin typeface="Calibri Light" panose="020F0302020204030204" pitchFamily="34" charset="0"/>
              </a:rPr>
              <a:t>Client</a:t>
            </a:r>
          </a:p>
        </p:txBody>
      </p:sp>
      <p:cxnSp>
        <p:nvCxnSpPr>
          <p:cNvPr id="18" name="AutoShape 14">
            <a:extLst>
              <a:ext uri="{FF2B5EF4-FFF2-40B4-BE49-F238E27FC236}">
                <a16:creationId xmlns:a16="http://schemas.microsoft.com/office/drawing/2014/main" id="{4AA3F460-501C-8DB4-5B33-8967C67BF30B}"/>
              </a:ext>
            </a:extLst>
          </p:cNvPr>
          <p:cNvCxnSpPr>
            <a:cxnSpLocks noChangeShapeType="1"/>
            <a:endCxn id="16" idx="1"/>
          </p:cNvCxnSpPr>
          <p:nvPr/>
        </p:nvCxnSpPr>
        <p:spPr bwMode="auto">
          <a:xfrm>
            <a:off x="5543550" y="2009641"/>
            <a:ext cx="2716480" cy="127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prstDash val="dash"/>
            <a:miter lim="800000"/>
            <a:headEnd type="triangle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8821748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Model-View-Controller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 Java (Spring):</a:t>
            </a:r>
          </a:p>
          <a:p>
            <a:pPr lvl="1"/>
            <a:r>
              <a:rPr lang="en-US" dirty="0"/>
              <a:t>Model</a:t>
            </a:r>
          </a:p>
          <a:p>
            <a:pPr lvl="2"/>
            <a:r>
              <a:rPr lang="en-US" dirty="0"/>
              <a:t>@Entity: </a:t>
            </a:r>
            <a:r>
              <a:rPr lang="en-US" dirty="0" err="1"/>
              <a:t>classi</a:t>
            </a:r>
            <a:r>
              <a:rPr lang="en-US" dirty="0"/>
              <a:t> Java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modellano</a:t>
            </a:r>
            <a:r>
              <a:rPr lang="en-US" dirty="0"/>
              <a:t> le </a:t>
            </a:r>
            <a:r>
              <a:rPr lang="en-US" dirty="0" err="1"/>
              <a:t>entità</a:t>
            </a:r>
            <a:r>
              <a:rPr lang="en-US" dirty="0"/>
              <a:t> del </a:t>
            </a:r>
            <a:r>
              <a:rPr lang="en-US" dirty="0" err="1"/>
              <a:t>dominio</a:t>
            </a:r>
            <a:endParaRPr lang="en-US" dirty="0"/>
          </a:p>
          <a:p>
            <a:pPr lvl="2"/>
            <a:r>
              <a:rPr lang="en-US" dirty="0"/>
              <a:t>@Service: </a:t>
            </a:r>
            <a:r>
              <a:rPr lang="en-US" dirty="0" err="1"/>
              <a:t>classe</a:t>
            </a:r>
            <a:r>
              <a:rPr lang="en-US" dirty="0"/>
              <a:t> stateless, </a:t>
            </a:r>
            <a:r>
              <a:rPr lang="en-US" dirty="0" err="1"/>
              <a:t>offre</a:t>
            </a:r>
            <a:r>
              <a:rPr lang="en-US" dirty="0"/>
              <a:t> </a:t>
            </a:r>
            <a:r>
              <a:rPr lang="en-US" dirty="0" err="1"/>
              <a:t>metodi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corrispondono</a:t>
            </a:r>
            <a:r>
              <a:rPr lang="en-US" dirty="0"/>
              <a:t> alle </a:t>
            </a:r>
            <a:r>
              <a:rPr lang="en-US" dirty="0" err="1"/>
              <a:t>operazioni</a:t>
            </a:r>
            <a:r>
              <a:rPr lang="en-US" dirty="0"/>
              <a:t> </a:t>
            </a:r>
            <a:r>
              <a:rPr lang="en-US" dirty="0" err="1"/>
              <a:t>offerte</a:t>
            </a:r>
            <a:r>
              <a:rPr lang="en-US" dirty="0"/>
              <a:t> dal </a:t>
            </a:r>
            <a:r>
              <a:rPr lang="en-US" dirty="0" err="1"/>
              <a:t>sistema</a:t>
            </a:r>
            <a:endParaRPr lang="en-US" dirty="0"/>
          </a:p>
          <a:p>
            <a:pPr lvl="1"/>
            <a:r>
              <a:rPr lang="en-US" dirty="0"/>
              <a:t>View</a:t>
            </a:r>
          </a:p>
          <a:p>
            <a:pPr lvl="2"/>
            <a:r>
              <a:rPr lang="en-US" dirty="0" err="1"/>
              <a:t>pagine</a:t>
            </a:r>
            <a:r>
              <a:rPr lang="en-US" dirty="0"/>
              <a:t> </a:t>
            </a:r>
            <a:r>
              <a:rPr lang="en-US" dirty="0" err="1"/>
              <a:t>dinamiche</a:t>
            </a:r>
            <a:r>
              <a:rPr lang="en-US" dirty="0"/>
              <a:t> (JSP, </a:t>
            </a:r>
            <a:r>
              <a:rPr lang="en-US" dirty="0" err="1"/>
              <a:t>Thymeleaf</a:t>
            </a:r>
            <a:r>
              <a:rPr lang="en-US" dirty="0"/>
              <a:t>, o </a:t>
            </a:r>
            <a:r>
              <a:rPr lang="en-US" dirty="0" err="1"/>
              <a:t>altre</a:t>
            </a:r>
            <a:r>
              <a:rPr lang="en-US" dirty="0"/>
              <a:t> </a:t>
            </a:r>
            <a:r>
              <a:rPr lang="en-US" dirty="0" err="1"/>
              <a:t>tecnologie</a:t>
            </a:r>
            <a:r>
              <a:rPr lang="en-US" dirty="0"/>
              <a:t> di templating): </a:t>
            </a:r>
            <a:r>
              <a:rPr lang="en-US" dirty="0" err="1"/>
              <a:t>componenti</a:t>
            </a:r>
            <a:r>
              <a:rPr lang="en-US" dirty="0"/>
              <a:t> </a:t>
            </a:r>
            <a:r>
              <a:rPr lang="en-US" dirty="0" err="1"/>
              <a:t>specializzati</a:t>
            </a:r>
            <a:r>
              <a:rPr lang="en-US" dirty="0"/>
              <a:t> </a:t>
            </a:r>
            <a:r>
              <a:rPr lang="en-US" dirty="0" err="1"/>
              <a:t>nella</a:t>
            </a:r>
            <a:r>
              <a:rPr lang="en-US" dirty="0"/>
              <a:t> </a:t>
            </a:r>
            <a:r>
              <a:rPr lang="en-US" dirty="0" err="1"/>
              <a:t>generazione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risposta</a:t>
            </a:r>
            <a:endParaRPr lang="en-US" dirty="0"/>
          </a:p>
          <a:p>
            <a:pPr lvl="1"/>
            <a:r>
              <a:rPr lang="en-US" dirty="0"/>
              <a:t>Controller</a:t>
            </a:r>
          </a:p>
          <a:p>
            <a:pPr lvl="2"/>
            <a:r>
              <a:rPr lang="en-US" dirty="0"/>
              <a:t>@Controller: </a:t>
            </a:r>
            <a:r>
              <a:rPr lang="en-US" dirty="0" err="1"/>
              <a:t>classe</a:t>
            </a:r>
            <a:r>
              <a:rPr lang="en-US" dirty="0"/>
              <a:t> Java </a:t>
            </a:r>
            <a:r>
              <a:rPr lang="en-US" dirty="0" err="1"/>
              <a:t>specializzata</a:t>
            </a:r>
            <a:r>
              <a:rPr lang="en-US" dirty="0"/>
              <a:t> a </a:t>
            </a:r>
            <a:r>
              <a:rPr lang="en-US" dirty="0" err="1"/>
              <a:t>gestire</a:t>
            </a:r>
            <a:r>
              <a:rPr lang="en-US" dirty="0"/>
              <a:t> la </a:t>
            </a:r>
            <a:r>
              <a:rPr lang="en-US" dirty="0" err="1"/>
              <a:t>richiesta</a:t>
            </a:r>
            <a:r>
              <a:rPr lang="en-US" dirty="0"/>
              <a:t> e a </a:t>
            </a:r>
            <a:r>
              <a:rPr lang="en-US" dirty="0" err="1"/>
              <a:t>smistare</a:t>
            </a:r>
            <a:r>
              <a:rPr lang="en-US" dirty="0"/>
              <a:t> la </a:t>
            </a:r>
            <a:r>
              <a:rPr lang="en-US" dirty="0" err="1"/>
              <a:t>gestione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risposta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01236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err="1"/>
              <a:t>Anatomia</a:t>
            </a:r>
            <a:r>
              <a:rPr lang="en-US"/>
              <a:t> </a:t>
            </a:r>
            <a:br>
              <a:rPr lang="en-US"/>
            </a:br>
            <a:r>
              <a:rPr lang="en-US"/>
              <a:t>di un </a:t>
            </a:r>
            <a:r>
              <a:rPr lang="en-US" err="1"/>
              <a:t>sistema</a:t>
            </a:r>
            <a:r>
              <a:rPr lang="en-US"/>
              <a:t> </a:t>
            </a:r>
            <a:r>
              <a:rPr lang="en-US" err="1"/>
              <a:t>informativo</a:t>
            </a:r>
            <a:r>
              <a:rPr lang="en-US"/>
              <a:t> </a:t>
            </a:r>
            <a:r>
              <a:rPr lang="en-US" err="1"/>
              <a:t>su</a:t>
            </a:r>
            <a:r>
              <a:rPr lang="en-US"/>
              <a:t> Web</a:t>
            </a:r>
          </a:p>
        </p:txBody>
      </p:sp>
      <p:sp>
        <p:nvSpPr>
          <p:cNvPr id="5" name="Rettangolo 4"/>
          <p:cNvSpPr/>
          <p:nvPr/>
        </p:nvSpPr>
        <p:spPr>
          <a:xfrm>
            <a:off x="3124736" y="1252446"/>
            <a:ext cx="926360" cy="626222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Browser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  <a:t>(Firefox, Chrome,…) </a:t>
            </a:r>
          </a:p>
        </p:txBody>
      </p:sp>
      <p:sp>
        <p:nvSpPr>
          <p:cNvPr id="6" name="Rettangolo 5"/>
          <p:cNvSpPr/>
          <p:nvPr/>
        </p:nvSpPr>
        <p:spPr>
          <a:xfrm>
            <a:off x="6337781" y="1252446"/>
            <a:ext cx="926360" cy="626222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Site</a:t>
            </a:r>
            <a:endParaRPr lang="en-US" sz="105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Fumetto 4 6"/>
          <p:cNvSpPr/>
          <p:nvPr/>
        </p:nvSpPr>
        <p:spPr>
          <a:xfrm>
            <a:off x="4533396" y="1344109"/>
            <a:ext cx="1263704" cy="430528"/>
          </a:xfrm>
          <a:prstGeom prst="cloudCallout">
            <a:avLst>
              <a:gd name="adj1" fmla="val -22824"/>
              <a:gd name="adj2" fmla="val 37187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rgbClr val="000000"/>
                </a:solidFill>
                <a:latin typeface="Calibri Light" panose="020F0302020204030204" pitchFamily="34" charset="0"/>
              </a:rPr>
              <a:t>internet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1228705" y="1304969"/>
            <a:ext cx="1939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Calibri Light" panose="020F0302020204030204" pitchFamily="34" charset="0"/>
              </a:rPr>
              <a:t>30.000 mt</a:t>
            </a:r>
          </a:p>
          <a:p>
            <a:r>
              <a:rPr lang="en-US" sz="1350" dirty="0" err="1">
                <a:latin typeface="Calibri Light" panose="020F0302020204030204" pitchFamily="34" charset="0"/>
              </a:rPr>
              <a:t>Architettura</a:t>
            </a:r>
            <a:r>
              <a:rPr lang="en-US" sz="1350" dirty="0">
                <a:latin typeface="Calibri Light" panose="020F0302020204030204" pitchFamily="34" charset="0"/>
              </a:rPr>
              <a:t> client server</a:t>
            </a:r>
          </a:p>
        </p:txBody>
      </p:sp>
      <p:cxnSp>
        <p:nvCxnSpPr>
          <p:cNvPr id="10" name="Connettore 2 9"/>
          <p:cNvCxnSpPr>
            <a:stCxn id="5" idx="3"/>
            <a:endCxn id="7" idx="0"/>
          </p:cNvCxnSpPr>
          <p:nvPr/>
        </p:nvCxnSpPr>
        <p:spPr>
          <a:xfrm flipV="1">
            <a:off x="4051096" y="1559373"/>
            <a:ext cx="486218" cy="618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/>
          <p:cNvCxnSpPr>
            <a:stCxn id="7" idx="2"/>
            <a:endCxn id="6" idx="1"/>
          </p:cNvCxnSpPr>
          <p:nvPr/>
        </p:nvCxnSpPr>
        <p:spPr>
          <a:xfrm>
            <a:off x="5796047" y="1559373"/>
            <a:ext cx="541736" cy="618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/>
          <p:cNvSpPr txBox="1"/>
          <p:nvPr/>
        </p:nvSpPr>
        <p:spPr>
          <a:xfrm>
            <a:off x="1251675" y="1967211"/>
            <a:ext cx="1456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Calibri Light" panose="020F0302020204030204" pitchFamily="34" charset="0"/>
              </a:rPr>
              <a:t>15.000 mt</a:t>
            </a:r>
          </a:p>
          <a:p>
            <a:r>
              <a:rPr lang="en-US" sz="1350" dirty="0" err="1">
                <a:latin typeface="Calibri Light" panose="020F0302020204030204" pitchFamily="34" charset="0"/>
              </a:rPr>
              <a:t>HTTP+URI+Cookie</a:t>
            </a:r>
            <a:endParaRPr lang="en-US" sz="1350" dirty="0">
              <a:latin typeface="Calibri Light" panose="020F0302020204030204" pitchFamily="34" charset="0"/>
            </a:endParaRPr>
          </a:p>
        </p:txBody>
      </p:sp>
      <p:sp>
        <p:nvSpPr>
          <p:cNvPr id="17" name="Rettangolo 16"/>
          <p:cNvSpPr/>
          <p:nvPr/>
        </p:nvSpPr>
        <p:spPr>
          <a:xfrm>
            <a:off x="1251675" y="2394859"/>
            <a:ext cx="3429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latin typeface="Calibri Light" panose="020F0302020204030204" pitchFamily="34" charset="0"/>
              </a:rPr>
              <a:t>3.000 mt</a:t>
            </a:r>
          </a:p>
          <a:p>
            <a:r>
              <a:rPr lang="en-US" sz="1350" dirty="0">
                <a:latin typeface="Calibri Light" panose="020F0302020204030204" pitchFamily="34" charset="0"/>
              </a:rPr>
              <a:t>HTML+CSS+JS</a:t>
            </a:r>
          </a:p>
        </p:txBody>
      </p:sp>
      <p:sp>
        <p:nvSpPr>
          <p:cNvPr id="18" name="Rettangolo 17"/>
          <p:cNvSpPr/>
          <p:nvPr/>
        </p:nvSpPr>
        <p:spPr>
          <a:xfrm>
            <a:off x="1228704" y="2931477"/>
            <a:ext cx="3429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latin typeface="Calibri Light" panose="020F0302020204030204" pitchFamily="34" charset="0"/>
              </a:rPr>
              <a:t>1.500 mt</a:t>
            </a:r>
          </a:p>
          <a:p>
            <a:r>
              <a:rPr lang="en-US" sz="1350" dirty="0" err="1">
                <a:latin typeface="Calibri Light" panose="020F0302020204030204" pitchFamily="34" charset="0"/>
              </a:rPr>
              <a:t>Architettura</a:t>
            </a:r>
            <a:r>
              <a:rPr lang="en-US" sz="1350" dirty="0">
                <a:latin typeface="Calibri Light" panose="020F0302020204030204" pitchFamily="34" charset="0"/>
              </a:rPr>
              <a:t> 3-tier</a:t>
            </a:r>
          </a:p>
        </p:txBody>
      </p:sp>
      <p:sp>
        <p:nvSpPr>
          <p:cNvPr id="19" name="Rettangolo 18"/>
          <p:cNvSpPr/>
          <p:nvPr/>
        </p:nvSpPr>
        <p:spPr>
          <a:xfrm>
            <a:off x="1251675" y="3834303"/>
            <a:ext cx="3429000" cy="10849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alibri Light" panose="020F0302020204030204" pitchFamily="34" charset="0"/>
              </a:rPr>
              <a:t>100 mt</a:t>
            </a:r>
          </a:p>
          <a:p>
            <a:r>
              <a:rPr lang="en-US" sz="1350" dirty="0">
                <a:latin typeface="Calibri Light" panose="020F0302020204030204" pitchFamily="34" charset="0"/>
              </a:rPr>
              <a:t>Model-View-Controller</a:t>
            </a:r>
          </a:p>
          <a:p>
            <a:r>
              <a:rPr lang="en-US" sz="1350" dirty="0">
                <a:latin typeface="Calibri Light" panose="020F0302020204030204" pitchFamily="34" charset="0"/>
              </a:rPr>
              <a:t>REST</a:t>
            </a:r>
          </a:p>
          <a:p>
            <a:r>
              <a:rPr lang="en-US" sz="1350" dirty="0">
                <a:solidFill>
                  <a:srgbClr val="FF0000"/>
                </a:solidFill>
                <a:latin typeface="Calibri Light" panose="020F0302020204030204" pitchFamily="34" charset="0"/>
              </a:rPr>
              <a:t>CRUD</a:t>
            </a:r>
          </a:p>
          <a:p>
            <a:r>
              <a:rPr lang="en-US" sz="1350" dirty="0">
                <a:solidFill>
                  <a:srgbClr val="FF0000"/>
                </a:solidFill>
                <a:latin typeface="Calibri Light" panose="020F0302020204030204" pitchFamily="34" charset="0"/>
              </a:rPr>
              <a:t>ORM</a:t>
            </a:r>
          </a:p>
        </p:txBody>
      </p:sp>
      <p:cxnSp>
        <p:nvCxnSpPr>
          <p:cNvPr id="21" name="Connettore 2 20"/>
          <p:cNvCxnSpPr>
            <a:stCxn id="16" idx="3"/>
          </p:cNvCxnSpPr>
          <p:nvPr/>
        </p:nvCxnSpPr>
        <p:spPr>
          <a:xfrm flipV="1">
            <a:off x="2708292" y="1565557"/>
            <a:ext cx="1526928" cy="632487"/>
          </a:xfrm>
          <a:prstGeom prst="bentConnector3">
            <a:avLst>
              <a:gd name="adj1" fmla="val 50000"/>
            </a:avLst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itaglia singolo angolo rettangolo 25"/>
          <p:cNvSpPr/>
          <p:nvPr/>
        </p:nvSpPr>
        <p:spPr>
          <a:xfrm>
            <a:off x="2567297" y="2558143"/>
            <a:ext cx="585107" cy="686301"/>
          </a:xfrm>
          <a:prstGeom prst="snip1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000000"/>
                </a:solidFill>
                <a:latin typeface="Calibri Light" panose="020F0302020204030204" pitchFamily="34" charset="0"/>
              </a:rPr>
              <a:t>HTML</a:t>
            </a:r>
          </a:p>
        </p:txBody>
      </p:sp>
      <p:sp>
        <p:nvSpPr>
          <p:cNvPr id="27" name="Ritaglia singolo angolo rettangolo 26"/>
          <p:cNvSpPr/>
          <p:nvPr/>
        </p:nvSpPr>
        <p:spPr>
          <a:xfrm>
            <a:off x="3032985" y="2784511"/>
            <a:ext cx="585107" cy="686301"/>
          </a:xfrm>
          <a:prstGeom prst="snip1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000000"/>
                </a:solidFill>
                <a:latin typeface="Calibri Light" panose="020F0302020204030204" pitchFamily="34" charset="0"/>
              </a:rPr>
              <a:t>CSS</a:t>
            </a:r>
          </a:p>
        </p:txBody>
      </p:sp>
      <p:sp>
        <p:nvSpPr>
          <p:cNvPr id="28" name="Rettangolo 27"/>
          <p:cNvSpPr/>
          <p:nvPr/>
        </p:nvSpPr>
        <p:spPr>
          <a:xfrm>
            <a:off x="4045378" y="2359333"/>
            <a:ext cx="1138341" cy="626222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Web Server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  <a:t>(</a:t>
            </a:r>
            <a:r>
              <a:rPr lang="en-US" sz="1050" dirty="0" err="1">
                <a:solidFill>
                  <a:schemeClr val="tx1"/>
                </a:solidFill>
                <a:latin typeface="Calibri Light" panose="020F0302020204030204" pitchFamily="34" charset="0"/>
              </a:rPr>
              <a:t>Apache,MSIIS</a:t>
            </a:r>
            <a: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  <a:t>, …) </a:t>
            </a:r>
          </a:p>
        </p:txBody>
      </p:sp>
      <p:sp>
        <p:nvSpPr>
          <p:cNvPr id="29" name="Rettangolo 28"/>
          <p:cNvSpPr/>
          <p:nvPr/>
        </p:nvSpPr>
        <p:spPr>
          <a:xfrm>
            <a:off x="5406877" y="2359333"/>
            <a:ext cx="1138341" cy="626222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>
                <a:solidFill>
                  <a:schemeClr val="tx1"/>
                </a:solidFill>
                <a:latin typeface="Calibri Light" panose="020F0302020204030204" pitchFamily="34" charset="0"/>
              </a:rPr>
              <a:t>AppServer</a:t>
            </a:r>
            <a:endParaRPr lang="en-US" sz="1350" dirty="0">
              <a:solidFill>
                <a:schemeClr val="tx1"/>
              </a:solidFill>
              <a:latin typeface="Calibri Light" panose="020F0302020204030204" pitchFamily="34" charset="0"/>
            </a:endParaRPr>
          </a:p>
          <a:p>
            <a:pPr algn="ctr"/>
            <a: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  <a:t>(JBoss, </a:t>
            </a:r>
            <a:b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</a:br>
            <a:r>
              <a:rPr lang="en-US" sz="1050" dirty="0" err="1">
                <a:solidFill>
                  <a:schemeClr val="tx1"/>
                </a:solidFill>
                <a:latin typeface="Calibri Light" panose="020F0302020204030204" pitchFamily="34" charset="0"/>
              </a:rPr>
              <a:t>GlassFish</a:t>
            </a:r>
            <a: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  <a:t>, …) </a:t>
            </a:r>
          </a:p>
        </p:txBody>
      </p:sp>
      <p:sp>
        <p:nvSpPr>
          <p:cNvPr id="30" name="Rettangolo 29"/>
          <p:cNvSpPr/>
          <p:nvPr/>
        </p:nvSpPr>
        <p:spPr>
          <a:xfrm>
            <a:off x="6741161" y="2370072"/>
            <a:ext cx="1138341" cy="626222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DBMS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  <a:t>(Postgres, </a:t>
            </a:r>
            <a:b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</a:br>
            <a:r>
              <a:rPr lang="en-US" sz="1050" dirty="0">
                <a:solidFill>
                  <a:schemeClr val="tx1"/>
                </a:solidFill>
                <a:latin typeface="Calibri Light" panose="020F0302020204030204" pitchFamily="34" charset="0"/>
              </a:rPr>
              <a:t>MySQL, …) </a:t>
            </a:r>
          </a:p>
        </p:txBody>
      </p:sp>
      <p:sp>
        <p:nvSpPr>
          <p:cNvPr id="31" name="CasellaDiTesto 30"/>
          <p:cNvSpPr txBox="1"/>
          <p:nvPr/>
        </p:nvSpPr>
        <p:spPr>
          <a:xfrm>
            <a:off x="3950129" y="2945084"/>
            <a:ext cx="13921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alibri Light" panose="020F0302020204030204" pitchFamily="34" charset="0"/>
              </a:rPr>
              <a:t>Presentation Tier</a:t>
            </a:r>
          </a:p>
        </p:txBody>
      </p:sp>
      <p:sp>
        <p:nvSpPr>
          <p:cNvPr id="32" name="CasellaDiTesto 31"/>
          <p:cNvSpPr txBox="1"/>
          <p:nvPr/>
        </p:nvSpPr>
        <p:spPr>
          <a:xfrm>
            <a:off x="5567686" y="2932564"/>
            <a:ext cx="85472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alibri Light" panose="020F0302020204030204" pitchFamily="34" charset="0"/>
              </a:rPr>
              <a:t>Logic Tier</a:t>
            </a:r>
          </a:p>
        </p:txBody>
      </p:sp>
      <p:sp>
        <p:nvSpPr>
          <p:cNvPr id="33" name="CasellaDiTesto 32"/>
          <p:cNvSpPr txBox="1"/>
          <p:nvPr/>
        </p:nvSpPr>
        <p:spPr>
          <a:xfrm>
            <a:off x="6634990" y="2939977"/>
            <a:ext cx="12933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alibri Light" panose="020F0302020204030204" pitchFamily="34" charset="0"/>
              </a:rPr>
              <a:t>Persistence Tier</a:t>
            </a:r>
          </a:p>
        </p:txBody>
      </p:sp>
      <p:cxnSp>
        <p:nvCxnSpPr>
          <p:cNvPr id="34" name="Connettore 2 33"/>
          <p:cNvCxnSpPr>
            <a:stCxn id="28" idx="3"/>
            <a:endCxn id="29" idx="1"/>
          </p:cNvCxnSpPr>
          <p:nvPr/>
        </p:nvCxnSpPr>
        <p:spPr>
          <a:xfrm>
            <a:off x="5183719" y="2672443"/>
            <a:ext cx="22315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/>
          <p:cNvCxnSpPr>
            <a:stCxn id="29" idx="3"/>
            <a:endCxn id="30" idx="1"/>
          </p:cNvCxnSpPr>
          <p:nvPr/>
        </p:nvCxnSpPr>
        <p:spPr>
          <a:xfrm>
            <a:off x="6545218" y="2672443"/>
            <a:ext cx="195944" cy="1073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1 42"/>
          <p:cNvCxnSpPr/>
          <p:nvPr/>
        </p:nvCxnSpPr>
        <p:spPr>
          <a:xfrm flipH="1">
            <a:off x="4045378" y="1878668"/>
            <a:ext cx="2292404" cy="480665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1 44"/>
          <p:cNvCxnSpPr/>
          <p:nvPr/>
        </p:nvCxnSpPr>
        <p:spPr>
          <a:xfrm>
            <a:off x="7264141" y="1878668"/>
            <a:ext cx="615362" cy="480665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ttangolo 47"/>
          <p:cNvSpPr/>
          <p:nvPr/>
        </p:nvSpPr>
        <p:spPr>
          <a:xfrm>
            <a:off x="4375294" y="4136419"/>
            <a:ext cx="908712" cy="403691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Model</a:t>
            </a:r>
            <a:endParaRPr lang="en-US" sz="105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49" name="Rettangolo 48"/>
          <p:cNvSpPr/>
          <p:nvPr/>
        </p:nvSpPr>
        <p:spPr>
          <a:xfrm>
            <a:off x="5537146" y="3690196"/>
            <a:ext cx="908712" cy="403691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Controller</a:t>
            </a:r>
            <a:endParaRPr lang="en-US" sz="105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50" name="Rettangolo 49"/>
          <p:cNvSpPr/>
          <p:nvPr/>
        </p:nvSpPr>
        <p:spPr>
          <a:xfrm>
            <a:off x="6814226" y="4126570"/>
            <a:ext cx="908712" cy="403691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libri Light" panose="020F0302020204030204" pitchFamily="34" charset="0"/>
              </a:rPr>
              <a:t>View</a:t>
            </a:r>
            <a:endParaRPr lang="en-US" sz="105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51" name="Connettore 1 50"/>
          <p:cNvCxnSpPr/>
          <p:nvPr/>
        </p:nvCxnSpPr>
        <p:spPr>
          <a:xfrm flipH="1">
            <a:off x="4235222" y="2996292"/>
            <a:ext cx="1171657" cy="964227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1 53"/>
          <p:cNvCxnSpPr/>
          <p:nvPr/>
        </p:nvCxnSpPr>
        <p:spPr>
          <a:xfrm>
            <a:off x="6545220" y="2985553"/>
            <a:ext cx="1177720" cy="974966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1 59"/>
          <p:cNvCxnSpPr/>
          <p:nvPr/>
        </p:nvCxnSpPr>
        <p:spPr>
          <a:xfrm>
            <a:off x="2307203" y="1967211"/>
            <a:ext cx="5572301" cy="0"/>
          </a:xfrm>
          <a:prstGeom prst="line">
            <a:avLst/>
          </a:prstGeom>
          <a:ln w="762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1 60"/>
          <p:cNvCxnSpPr/>
          <p:nvPr/>
        </p:nvCxnSpPr>
        <p:spPr>
          <a:xfrm>
            <a:off x="2357784" y="3547012"/>
            <a:ext cx="5572301" cy="0"/>
          </a:xfrm>
          <a:prstGeom prst="line">
            <a:avLst/>
          </a:prstGeom>
          <a:ln w="762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4 64"/>
          <p:cNvCxnSpPr>
            <a:endCxn id="49" idx="1"/>
          </p:cNvCxnSpPr>
          <p:nvPr/>
        </p:nvCxnSpPr>
        <p:spPr>
          <a:xfrm flipV="1">
            <a:off x="4657706" y="3892044"/>
            <a:ext cx="879442" cy="201847"/>
          </a:xfrm>
          <a:prstGeom prst="bentConnector3">
            <a:avLst>
              <a:gd name="adj1" fmla="val 104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4 67"/>
          <p:cNvCxnSpPr>
            <a:endCxn id="49" idx="3"/>
          </p:cNvCxnSpPr>
          <p:nvPr/>
        </p:nvCxnSpPr>
        <p:spPr>
          <a:xfrm rot="10800000">
            <a:off x="6445861" y="3892045"/>
            <a:ext cx="972905" cy="201845"/>
          </a:xfrm>
          <a:prstGeom prst="bentConnector3">
            <a:avLst>
              <a:gd name="adj1" fmla="val 172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1 74"/>
          <p:cNvCxnSpPr>
            <a:stCxn id="48" idx="3"/>
            <a:endCxn id="50" idx="1"/>
          </p:cNvCxnSpPr>
          <p:nvPr/>
        </p:nvCxnSpPr>
        <p:spPr>
          <a:xfrm flipV="1">
            <a:off x="5284008" y="4328415"/>
            <a:ext cx="1530220" cy="98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ttangolo 79"/>
          <p:cNvSpPr/>
          <p:nvPr/>
        </p:nvSpPr>
        <p:spPr>
          <a:xfrm>
            <a:off x="3759750" y="4652038"/>
            <a:ext cx="908712" cy="403691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rgbClr val="FF0000"/>
                </a:solidFill>
                <a:latin typeface="Calibri Light" panose="020F0302020204030204" pitchFamily="34" charset="0"/>
              </a:rPr>
              <a:t>CRUD</a:t>
            </a:r>
            <a:endParaRPr lang="en-US" sz="1050" dirty="0">
              <a:solidFill>
                <a:srgbClr val="FF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81" name="Rettangolo 80"/>
          <p:cNvSpPr/>
          <p:nvPr/>
        </p:nvSpPr>
        <p:spPr>
          <a:xfrm>
            <a:off x="4729363" y="4652038"/>
            <a:ext cx="908712" cy="403691"/>
          </a:xfrm>
          <a:prstGeom prst="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rgbClr val="FF0000"/>
                </a:solidFill>
                <a:latin typeface="Calibri Light" panose="020F0302020204030204" pitchFamily="34" charset="0"/>
              </a:rPr>
              <a:t>ORM</a:t>
            </a:r>
            <a:endParaRPr lang="en-US" sz="1050" dirty="0">
              <a:solidFill>
                <a:srgbClr val="FF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84" name="CasellaDiTesto 83"/>
          <p:cNvSpPr txBox="1"/>
          <p:nvPr/>
        </p:nvSpPr>
        <p:spPr>
          <a:xfrm>
            <a:off x="1143000" y="4835378"/>
            <a:ext cx="2605200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525" dirty="0" err="1">
                <a:latin typeface="Calibri Light" panose="020F0302020204030204" pitchFamily="34" charset="0"/>
              </a:rPr>
              <a:t>Tratto</a:t>
            </a:r>
            <a:r>
              <a:rPr lang="en-US" sz="525" dirty="0">
                <a:latin typeface="Calibri Light" panose="020F0302020204030204" pitchFamily="34" charset="0"/>
              </a:rPr>
              <a:t> da: David Patterson, Armando Fox</a:t>
            </a:r>
            <a:br>
              <a:rPr lang="en-US" sz="525" dirty="0">
                <a:latin typeface="Calibri Light" panose="020F0302020204030204" pitchFamily="34" charset="0"/>
              </a:rPr>
            </a:br>
            <a:r>
              <a:rPr lang="en-US" sz="525" dirty="0">
                <a:latin typeface="Calibri Light" panose="020F0302020204030204" pitchFamily="34" charset="0"/>
              </a:rPr>
              <a:t>Engineering Long-Lasting Software: An Agile Approach Using SaaS and Cloud Computing</a:t>
            </a:r>
          </a:p>
          <a:p>
            <a:endParaRPr lang="en-US" sz="525" dirty="0">
              <a:latin typeface="Calibri Light" panose="020F0302020204030204" pitchFamily="34" charset="0"/>
            </a:endParaRPr>
          </a:p>
        </p:txBody>
      </p:sp>
      <p:sp>
        <p:nvSpPr>
          <p:cNvPr id="39" name="Fumetto 4 38"/>
          <p:cNvSpPr/>
          <p:nvPr/>
        </p:nvSpPr>
        <p:spPr>
          <a:xfrm>
            <a:off x="3599041" y="1967213"/>
            <a:ext cx="4420874" cy="1579801"/>
          </a:xfrm>
          <a:prstGeom prst="cloudCallout">
            <a:avLst>
              <a:gd name="adj1" fmla="val -22824"/>
              <a:gd name="adj2" fmla="val 37187"/>
            </a:avLst>
          </a:prstGeom>
          <a:solidFill>
            <a:schemeClr val="bg2">
              <a:alpha val="1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Ritaglia singolo angolo rettangolo 26">
            <a:extLst>
              <a:ext uri="{FF2B5EF4-FFF2-40B4-BE49-F238E27FC236}">
                <a16:creationId xmlns:a16="http://schemas.microsoft.com/office/drawing/2014/main" id="{BDD4DC3F-91BB-326F-5142-428E950727DA}"/>
              </a:ext>
            </a:extLst>
          </p:cNvPr>
          <p:cNvSpPr/>
          <p:nvPr/>
        </p:nvSpPr>
        <p:spPr>
          <a:xfrm>
            <a:off x="3467196" y="3032056"/>
            <a:ext cx="585107" cy="686301"/>
          </a:xfrm>
          <a:prstGeom prst="snip1Rect">
            <a:avLst/>
          </a:prstGeom>
          <a:solidFill>
            <a:schemeClr val="bg2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000000"/>
                </a:solidFill>
                <a:latin typeface="Calibri Light" panose="020F0302020204030204" pitchFamily="34" charset="0"/>
              </a:rPr>
              <a:t>JS</a:t>
            </a:r>
          </a:p>
        </p:txBody>
      </p:sp>
    </p:spTree>
    <p:extLst>
      <p:ext uri="{BB962C8B-B14F-4D97-AF65-F5344CB8AC3E}">
        <p14:creationId xmlns:p14="http://schemas.microsoft.com/office/powerpoint/2010/main" val="182767475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CRUD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I dati devono essere resi persistenti, cioè salvati in un database</a:t>
            </a:r>
          </a:p>
          <a:p>
            <a:r>
              <a:rPr lang="it-IT"/>
              <a:t>Le principali operazioni della persistenza sono:</a:t>
            </a:r>
          </a:p>
          <a:p>
            <a:pPr lvl="1"/>
            <a:r>
              <a:rPr lang="it-IT" b="1"/>
              <a:t>C</a:t>
            </a:r>
            <a:r>
              <a:rPr lang="it-IT"/>
              <a:t>reate: crea una nuova ennuple nel database</a:t>
            </a:r>
          </a:p>
          <a:p>
            <a:pPr lvl="1"/>
            <a:r>
              <a:rPr lang="it-IT" b="1"/>
              <a:t>R</a:t>
            </a:r>
            <a:r>
              <a:rPr lang="it-IT"/>
              <a:t>etrieve: recupera una (o più) ennuple dal database</a:t>
            </a:r>
          </a:p>
          <a:p>
            <a:pPr lvl="1"/>
            <a:r>
              <a:rPr lang="it-IT" b="1"/>
              <a:t>U</a:t>
            </a:r>
            <a:r>
              <a:rPr lang="it-IT"/>
              <a:t>pdate: aggiorna una (o più) ennuple del database</a:t>
            </a:r>
          </a:p>
          <a:p>
            <a:pPr lvl="1"/>
            <a:r>
              <a:rPr lang="it-IT" b="1"/>
              <a:t>D</a:t>
            </a:r>
            <a:r>
              <a:rPr lang="it-IT"/>
              <a:t>elete: cancella una (o più) ennuple dal database</a:t>
            </a:r>
          </a:p>
        </p:txBody>
      </p:sp>
    </p:spTree>
    <p:extLst>
      <p:ext uri="{BB962C8B-B14F-4D97-AF65-F5344CB8AC3E}">
        <p14:creationId xmlns:p14="http://schemas.microsoft.com/office/powerpoint/2010/main" val="2365147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48312</TotalTime>
  <Words>5464</Words>
  <Application>Microsoft Macintosh PowerPoint</Application>
  <PresentationFormat>Presentazione su schermo (16:9)</PresentationFormat>
  <Paragraphs>1000</Paragraphs>
  <Slides>103</Slides>
  <Notes>23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103</vt:i4>
      </vt:variant>
    </vt:vector>
  </HeadingPairs>
  <TitlesOfParts>
    <vt:vector size="111" baseType="lpstr">
      <vt:lpstr>ＭＳ Ｐゴシック</vt:lpstr>
      <vt:lpstr>Arial</vt:lpstr>
      <vt:lpstr>Calibri</vt:lpstr>
      <vt:lpstr>Calibri Light</vt:lpstr>
      <vt:lpstr>Consolas</vt:lpstr>
      <vt:lpstr>Courier New</vt:lpstr>
      <vt:lpstr>Wingdings</vt:lpstr>
      <vt:lpstr>Tema di Office</vt:lpstr>
      <vt:lpstr>Sistemi informativi su Web PANORAMICA DEL CORSO aa 2024-2025 </vt:lpstr>
      <vt:lpstr>Presentazione standard di PowerPoint</vt:lpstr>
      <vt:lpstr>Presentazione standard di PowerPoint</vt:lpstr>
      <vt:lpstr>Presentazione standard di PowerPoint</vt:lpstr>
      <vt:lpstr>Anatomia di un sistema informativo su Web</vt:lpstr>
      <vt:lpstr>Client-Server</vt:lpstr>
      <vt:lpstr>Client-Server</vt:lpstr>
      <vt:lpstr>Come funziona una richiesta Web </vt:lpstr>
      <vt:lpstr>Come funziona una richiesta Web </vt:lpstr>
      <vt:lpstr>Come funziona una richiesta Web </vt:lpstr>
      <vt:lpstr>Client-Server</vt:lpstr>
      <vt:lpstr>Client-Server</vt:lpstr>
      <vt:lpstr>Presentazione standard di PowerPoint</vt:lpstr>
      <vt:lpstr>Anatomia di un sistema informativo su Web</vt:lpstr>
      <vt:lpstr>HTTP</vt:lpstr>
      <vt:lpstr>Come funziona una richiesta Web </vt:lpstr>
      <vt:lpstr>Come funziona una richiesta Web </vt:lpstr>
      <vt:lpstr>Come funziona una richiesta Web </vt:lpstr>
      <vt:lpstr>HTTP</vt:lpstr>
      <vt:lpstr>HTTP</vt:lpstr>
      <vt:lpstr>Richiesta HTTP</vt:lpstr>
      <vt:lpstr>Esempio richiesta HTTP (non sono mostrate le intestazioni)</vt:lpstr>
      <vt:lpstr>Uniform Resource Locator</vt:lpstr>
      <vt:lpstr>Query String</vt:lpstr>
      <vt:lpstr>Cookie</vt:lpstr>
      <vt:lpstr>Cookie</vt:lpstr>
      <vt:lpstr>Cookies: funzionamento</vt:lpstr>
      <vt:lpstr>Esempio</vt:lpstr>
      <vt:lpstr>Esempio</vt:lpstr>
      <vt:lpstr>Gestione della sessione</vt:lpstr>
      <vt:lpstr>Nota</vt:lpstr>
      <vt:lpstr>Presentazione standard di PowerPoint</vt:lpstr>
      <vt:lpstr>Anatomia di un sistema informativo su Web</vt:lpstr>
      <vt:lpstr>HTML+CSS</vt:lpstr>
      <vt:lpstr>HTML+CSS</vt:lpstr>
      <vt:lpstr>HTML+CSS</vt:lpstr>
      <vt:lpstr>HTML+CSS</vt:lpstr>
      <vt:lpstr>HTML+CSS</vt:lpstr>
      <vt:lpstr>HTML+CSS</vt:lpstr>
      <vt:lpstr>HTML+CSS</vt:lpstr>
      <vt:lpstr>HTML+CSS</vt:lpstr>
      <vt:lpstr>HTML+CSS</vt:lpstr>
      <vt:lpstr>Come funziona una richiesta Web </vt:lpstr>
      <vt:lpstr>Come funziona una richiesta Web </vt:lpstr>
      <vt:lpstr>Come funziona una richiesta Web </vt:lpstr>
      <vt:lpstr>Come funziona una richiesta Web </vt:lpstr>
      <vt:lpstr>Come funziona una richiesta Web </vt:lpstr>
      <vt:lpstr>Come funziona una richiesta Web </vt:lpstr>
      <vt:lpstr>Presentazione standard di PowerPoint</vt:lpstr>
      <vt:lpstr>Esempio</vt:lpstr>
      <vt:lpstr>Esempio</vt:lpstr>
      <vt:lpstr>Anatomia di un sistema informativo su Web</vt:lpstr>
      <vt:lpstr>JavaScript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Diversi modi di usare Javascript</vt:lpstr>
      <vt:lpstr>JavaScript</vt:lpstr>
      <vt:lpstr>JavaScript</vt:lpstr>
      <vt:lpstr>Presentazione standard di PowerPoint</vt:lpstr>
      <vt:lpstr>Anatomia di un sistema informativo su Web</vt:lpstr>
      <vt:lpstr>Architettura n-Tier</vt:lpstr>
      <vt:lpstr>Architettura n-Tier</vt:lpstr>
      <vt:lpstr>Architettura n-Tier</vt:lpstr>
      <vt:lpstr>Anatomia di un sistema informativo su Web (nostra architettura)</vt:lpstr>
      <vt:lpstr>Application Server</vt:lpstr>
      <vt:lpstr>Architettura n-Tier</vt:lpstr>
      <vt:lpstr>Architettura n-Tier</vt:lpstr>
      <vt:lpstr>Architettura n-Tier</vt:lpstr>
      <vt:lpstr>Cloud Computing</vt:lpstr>
      <vt:lpstr>Cloud Computing</vt:lpstr>
      <vt:lpstr>Cloud Computing</vt:lpstr>
      <vt:lpstr>Software as a Service (SaaS)</vt:lpstr>
      <vt:lpstr>Cloud Computing</vt:lpstr>
      <vt:lpstr>Cloud Computing</vt:lpstr>
      <vt:lpstr>Cloud Computing</vt:lpstr>
      <vt:lpstr>Cloud Computing</vt:lpstr>
      <vt:lpstr>Rischi di sovradimensionamento</vt:lpstr>
      <vt:lpstr>Rischi di sottodimensionamento</vt:lpstr>
      <vt:lpstr>Cloud Computing</vt:lpstr>
      <vt:lpstr>Cloud Computing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Anatomia di un sistema informativo su Web</vt:lpstr>
      <vt:lpstr>Presentazione standard di PowerPoint</vt:lpstr>
      <vt:lpstr>Come viene gestita una richiesta Web </vt:lpstr>
      <vt:lpstr>Model-View-Controller</vt:lpstr>
      <vt:lpstr>Model-View-Controller</vt:lpstr>
      <vt:lpstr>Model-View-Controller</vt:lpstr>
      <vt:lpstr>Model-View-Controller</vt:lpstr>
      <vt:lpstr>Model-View-Controller</vt:lpstr>
      <vt:lpstr>Model-View-Controller</vt:lpstr>
      <vt:lpstr>Model-View-Controller</vt:lpstr>
      <vt:lpstr>Model-View-Controller</vt:lpstr>
      <vt:lpstr>Anatomia  di un sistema informativo su Web</vt:lpstr>
      <vt:lpstr>CRUD</vt:lpstr>
      <vt:lpstr>CRUD</vt:lpstr>
      <vt:lpstr>ORM</vt:lpstr>
      <vt:lpstr>Anatomia di un sistema informativo su Web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Sistemi informativi su Web PANORAMICA DEL CORSO aa 2017-2018 </dc:title>
  <cp:lastModifiedBy>Paolo Merialdo</cp:lastModifiedBy>
  <cp:revision>46</cp:revision>
  <dcterms:modified xsi:type="dcterms:W3CDTF">2025-02-27T15:29:55Z</dcterms:modified>
</cp:coreProperties>
</file>